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1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2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3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6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7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8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57" r:id="rId3"/>
    <p:sldId id="270" r:id="rId4"/>
    <p:sldId id="271" r:id="rId5"/>
    <p:sldId id="315" r:id="rId6"/>
    <p:sldId id="316" r:id="rId7"/>
    <p:sldId id="310" r:id="rId8"/>
    <p:sldId id="317" r:id="rId9"/>
    <p:sldId id="267" r:id="rId10"/>
    <p:sldId id="323" r:id="rId11"/>
    <p:sldId id="324" r:id="rId12"/>
    <p:sldId id="284" r:id="rId13"/>
    <p:sldId id="269" r:id="rId14"/>
    <p:sldId id="329" r:id="rId15"/>
    <p:sldId id="328" r:id="rId16"/>
    <p:sldId id="327" r:id="rId17"/>
    <p:sldId id="333" r:id="rId18"/>
    <p:sldId id="332" r:id="rId19"/>
    <p:sldId id="276" r:id="rId20"/>
    <p:sldId id="319" r:id="rId21"/>
    <p:sldId id="334" r:id="rId22"/>
    <p:sldId id="331" r:id="rId23"/>
    <p:sldId id="337" r:id="rId24"/>
    <p:sldId id="278" r:id="rId25"/>
    <p:sldId id="306" r:id="rId26"/>
    <p:sldId id="272" r:id="rId27"/>
    <p:sldId id="277" r:id="rId28"/>
    <p:sldId id="330" r:id="rId29"/>
    <p:sldId id="285" r:id="rId30"/>
    <p:sldId id="302" r:id="rId31"/>
    <p:sldId id="304" r:id="rId32"/>
    <p:sldId id="313" r:id="rId33"/>
    <p:sldId id="335" r:id="rId34"/>
    <p:sldId id="314" r:id="rId35"/>
    <p:sldId id="336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6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Пол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1061464419181737"/>
          <c:y val="0.25780020762197792"/>
          <c:w val="0.46050856607827589"/>
          <c:h val="0.667722163537283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B2-46EA-ADCB-5E51AB0A29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Мужской</c:v>
                </c:pt>
                <c:pt idx="1">
                  <c:v>Женский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11.9</c:v>
                </c:pt>
                <c:pt idx="1">
                  <c:v>88.1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B2-46EA-ADCB-5E51AB0A2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535541184633356"/>
          <c:y val="0"/>
          <c:w val="0.39861998274126903"/>
          <c:h val="0.992049966239453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87-467B-A410-564091B7B1C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87-467B-A410-564091B7B1C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A87-467B-A410-564091B7B1C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A87-467B-A410-564091B7B1C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A87-467B-A410-564091B7B1C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A87-467B-A410-564091B7B1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Публикую статьи в газете "ЛиМоНад"</c:v>
                </c:pt>
                <c:pt idx="1">
                  <c:v>В общественно-политических мероприятиях</c:v>
                </c:pt>
                <c:pt idx="2">
                  <c:v>В заседаниях студенческого совета</c:v>
                </c:pt>
                <c:pt idx="3">
                  <c:v>В работе кружков, секций по интересам</c:v>
                </c:pt>
                <c:pt idx="4">
                  <c:v>В студенческих научных конференциях</c:v>
                </c:pt>
                <c:pt idx="5">
                  <c:v>Ни в чем из перечисленного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2.0699999999999998</c:v>
                </c:pt>
                <c:pt idx="1">
                  <c:v>6.85</c:v>
                </c:pt>
                <c:pt idx="2">
                  <c:v>8.14</c:v>
                </c:pt>
                <c:pt idx="3">
                  <c:v>10.85</c:v>
                </c:pt>
                <c:pt idx="4">
                  <c:v>32.43</c:v>
                </c:pt>
                <c:pt idx="5">
                  <c:v>55.43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A87-467B-A410-564091B7B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834414924988183"/>
          <c:y val="0"/>
          <c:w val="0.48563515132018364"/>
          <c:h val="0.993803800545254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7F4-4717-9D6E-9B3F2FFCFA6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7F4-4717-9D6E-9B3F2FFCFA6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7F4-4717-9D6E-9B3F2FFCFA66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7F4-4717-9D6E-9B3F2FFCFA66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7F4-4717-9D6E-9B3F2FFCFA66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7F4-4717-9D6E-9B3F2FFCFA6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7F4-4717-9D6E-9B3F2FFCFA66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7F4-4717-9D6E-9B3F2FFCFA6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7F4-4717-9D6E-9B3F2FFCFA6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Другое</c:v>
                </c:pt>
                <c:pt idx="1">
                  <c:v>Появилось отвращение к учебе</c:v>
                </c:pt>
                <c:pt idx="2">
                  <c:v>Понизилась самооценка,  чувство подавленности</c:v>
                </c:pt>
                <c:pt idx="3">
                  <c:v>Разочаровался (лась) в выбранной специальности</c:v>
                </c:pt>
                <c:pt idx="4">
                  <c:v>Появилась хроническая усталость</c:v>
                </c:pt>
                <c:pt idx="5">
                  <c:v>У меня ухудшилось здоровье</c:v>
                </c:pt>
                <c:pt idx="6">
                  <c:v>Не остается свободного времени</c:v>
                </c:pt>
                <c:pt idx="7">
                  <c:v>Все труднее совмещать учебу с работой</c:v>
                </c:pt>
                <c:pt idx="8">
                  <c:v>Затрудняюсь ответить</c:v>
                </c:pt>
                <c:pt idx="9">
                  <c:v>Нет негативных последствий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1.42</c:v>
                </c:pt>
                <c:pt idx="1">
                  <c:v>2.4500000000000002</c:v>
                </c:pt>
                <c:pt idx="2">
                  <c:v>2.84</c:v>
                </c:pt>
                <c:pt idx="3">
                  <c:v>4.26</c:v>
                </c:pt>
                <c:pt idx="4">
                  <c:v>8.14</c:v>
                </c:pt>
                <c:pt idx="5">
                  <c:v>8.66</c:v>
                </c:pt>
                <c:pt idx="6">
                  <c:v>12.14</c:v>
                </c:pt>
                <c:pt idx="7">
                  <c:v>17.829999999999998</c:v>
                </c:pt>
                <c:pt idx="8">
                  <c:v>20.93</c:v>
                </c:pt>
                <c:pt idx="9">
                  <c:v>58.27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7F4-4717-9D6E-9B3F2FFCFA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940685444101584"/>
          <c:y val="8.984135600474781E-2"/>
          <c:w val="0.46261597211566818"/>
          <c:h val="0.902524159087035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C6A-4CED-B512-D7585C4AA16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6A-4CED-B512-D7585C4AA16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C6A-4CED-B512-D7585C4AA16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C6A-4CED-B512-D7585C4AA1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Не удовлетворен (а)</c:v>
                </c:pt>
                <c:pt idx="1">
                  <c:v>Не знаю</c:v>
                </c:pt>
                <c:pt idx="2">
                  <c:v>Не совсем удовлетворен (а)</c:v>
                </c:pt>
                <c:pt idx="3">
                  <c:v>Полностью удовлетворен (а)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1.1599999999999999</c:v>
                </c:pt>
                <c:pt idx="1">
                  <c:v>5.17</c:v>
                </c:pt>
                <c:pt idx="2">
                  <c:v>7.62</c:v>
                </c:pt>
                <c:pt idx="3">
                  <c:v>86.05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6A-4CED-B512-D7585C4AA1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624119895393282"/>
          <c:y val="3.0464204198411934E-2"/>
          <c:w val="0.51458636282050174"/>
          <c:h val="0.937251422509403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199-4145-89A0-385B8EFDACD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199-4145-89A0-385B8EFDACD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199-4145-89A0-385B8EFDACD3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199-4145-89A0-385B8EFDACD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199-4145-89A0-385B8EFDACD3}"/>
              </c:ext>
            </c:extLst>
          </c:dPt>
          <c:dPt>
            <c:idx val="5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199-4145-89A0-385B8EFDACD3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5,30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199-4145-89A0-385B8EFDACD3}"/>
                </c:ext>
              </c:extLst>
            </c:dLbl>
            <c:dLbl>
              <c:idx val="6"/>
              <c:layout>
                <c:manualLayout>
                  <c:x val="-7.3140639570813848E-2"/>
                  <c:y val="8.4491225331223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199-4145-89A0-385B8EFDAC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1">
                  <c:v>Нет</c:v>
                </c:pt>
                <c:pt idx="2">
                  <c:v>Не совсем</c:v>
                </c:pt>
                <c:pt idx="3">
                  <c:v>Затрудняюсь ответить</c:v>
                </c:pt>
                <c:pt idx="4">
                  <c:v>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1.03</c:v>
                </c:pt>
                <c:pt idx="2">
                  <c:v>5.3</c:v>
                </c:pt>
                <c:pt idx="3">
                  <c:v>5.68</c:v>
                </c:pt>
                <c:pt idx="4">
                  <c:v>87.98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199-4145-89A0-385B8EFDAC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652390613841386"/>
          <c:y val="1.7426827670904504E-2"/>
          <c:w val="0.58027104878639113"/>
          <c:h val="0.982573172329095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89-497F-BAFB-70B304DD1CD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989-497F-BAFB-70B304DD1CD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989-497F-BAFB-70B304DD1CD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989-497F-BAFB-70B304DD1CDB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 panose="020B0604020202030204" pitchFamily="34" charset="0"/>
                        <a:ea typeface="+mn-ea"/>
                        <a:cs typeface="+mn-cs"/>
                      </a:defRPr>
                    </a:pPr>
                    <a:r>
                      <a:rPr lang="en-US" dirty="0"/>
                      <a:t>2,20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Helvetica" panose="020B0604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100781844493778E-2"/>
                      <c:h val="5.833909601943886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A989-497F-BAFB-70B304DD1CDB}"/>
                </c:ext>
              </c:extLst>
            </c:dLbl>
            <c:dLbl>
              <c:idx val="3"/>
              <c:layout>
                <c:manualLayout>
                  <c:x val="-8.7205247545899187E-3"/>
                  <c:y val="2.178638440559954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 panose="020B0604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1400" dirty="0"/>
                      <a:t>86,30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Helvetica" panose="020B0604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9751139149214"/>
                      <c:h val="8.460379277507834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A989-497F-BAFB-70B304DD1C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Нет, недостаточно</c:v>
                </c:pt>
                <c:pt idx="1">
                  <c:v>Затрудняюсь ответить</c:v>
                </c:pt>
                <c:pt idx="2">
                  <c:v>Не совсем, хотелось бы больше</c:v>
                </c:pt>
                <c:pt idx="3">
                  <c:v>Да, достаточно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2.2000000000000002</c:v>
                </c:pt>
                <c:pt idx="1">
                  <c:v>5.56</c:v>
                </c:pt>
                <c:pt idx="2">
                  <c:v>5.94</c:v>
                </c:pt>
                <c:pt idx="3">
                  <c:v>86.3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989-497F-BAFB-70B304DD1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302085918117936"/>
          <c:y val="0"/>
          <c:w val="0.3988097458958848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B5F-49CD-A783-6CFECBA1046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B5F-49CD-A783-6CFECBA1046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B5F-49CD-A783-6CFECBA1046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B5F-49CD-A783-6CFECBA1046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B5F-49CD-A783-6CFECBA1046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B5F-49CD-A783-6CFECBA104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Другое</c:v>
                </c:pt>
                <c:pt idx="1">
                  <c:v>Я еще не задумывался (лась) о будущей профессии. Главное окончить вуз</c:v>
                </c:pt>
                <c:pt idx="2">
                  <c:v>Я сомневаюсь в правильности выбора будущей профессии</c:v>
                </c:pt>
                <c:pt idx="3">
                  <c:v>Для меня важнее получить диплом, чем профессию</c:v>
                </c:pt>
                <c:pt idx="4">
                  <c:v>У меня очень смутное представление о выбранной профессии</c:v>
                </c:pt>
                <c:pt idx="5">
                  <c:v>Да, я хорошо представляю    свою будущую профессию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0.13</c:v>
                </c:pt>
                <c:pt idx="1">
                  <c:v>2.71</c:v>
                </c:pt>
                <c:pt idx="2">
                  <c:v>2.84</c:v>
                </c:pt>
                <c:pt idx="3">
                  <c:v>4.13</c:v>
                </c:pt>
                <c:pt idx="4">
                  <c:v>6.59</c:v>
                </c:pt>
                <c:pt idx="5">
                  <c:v>83.59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B5F-49CD-A783-6CFECBA104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201427213755911"/>
          <c:y val="3.2111737438575323E-2"/>
          <c:w val="0.41080608120532336"/>
          <c:h val="0.967888262561424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10A-4DE3-887E-24B118CAB6E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10A-4DE3-887E-24B118CAB6E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10A-4DE3-887E-24B118CAB6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Нет, потеря времени на ненужный, неинтересный труд</c:v>
                </c:pt>
                <c:pt idx="1">
                  <c:v>Не совсем, простое ознакомление с работой, но ничего интересного</c:v>
                </c:pt>
                <c:pt idx="2">
                  <c:v>Затрудняюсь ответить</c:v>
                </c:pt>
                <c:pt idx="3">
                  <c:v>Да, получаем реальные, полезные для будущей работы навыки и умения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1.1599999999999999</c:v>
                </c:pt>
                <c:pt idx="1">
                  <c:v>5.17</c:v>
                </c:pt>
                <c:pt idx="2">
                  <c:v>7.62</c:v>
                </c:pt>
                <c:pt idx="3">
                  <c:v>86.05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10A-4DE3-887E-24B118CAB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2770415504657"/>
          <c:y val="3.2111737438575323E-2"/>
          <c:w val="0.60352015465447195"/>
          <c:h val="0.967888262561424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94-4144-B0A4-0AE936BF123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94-4144-B0A4-0AE936BF123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94-4144-B0A4-0AE936BF12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Нет</c:v>
                </c:pt>
                <c:pt idx="1">
                  <c:v>Не совсем</c:v>
                </c:pt>
                <c:pt idx="2">
                  <c:v>Затрудняюсь ответить</c:v>
                </c:pt>
                <c:pt idx="3">
                  <c:v>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1.03</c:v>
                </c:pt>
                <c:pt idx="1">
                  <c:v>4.6500000000000004</c:v>
                </c:pt>
                <c:pt idx="2">
                  <c:v>8.27</c:v>
                </c:pt>
                <c:pt idx="3">
                  <c:v>86.05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94-4144-B0A4-0AE936BF12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282577499754331"/>
          <c:y val="2.5304695689915693E-2"/>
          <c:w val="0.57564899209049081"/>
          <c:h val="0.967060911039589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FBE-4D1A-8526-CA1C0C123C8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FBE-4D1A-8526-CA1C0C123C8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FBE-4D1A-8526-CA1C0C123C8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FBE-4D1A-8526-CA1C0C123C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Не соответствуют</c:v>
                </c:pt>
                <c:pt idx="1">
                  <c:v>Не знаю</c:v>
                </c:pt>
                <c:pt idx="2">
                  <c:v>Не совсем соответствуют</c:v>
                </c:pt>
                <c:pt idx="3">
                  <c:v>Полностью соответствуют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1.55</c:v>
                </c:pt>
                <c:pt idx="1">
                  <c:v>6.46</c:v>
                </c:pt>
                <c:pt idx="2">
                  <c:v>8.14</c:v>
                </c:pt>
                <c:pt idx="3">
                  <c:v>83.85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FBE-4D1A-8526-CA1C0C123C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528784428020392"/>
          <c:y val="9.7116632263169987E-3"/>
          <c:w val="0.55798425878384739"/>
          <c:h val="0.990288336773682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DA-42EF-BFA2-01A4FF02D08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6DA-42EF-BFA2-01A4FF02D08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6DA-42EF-BFA2-01A4FF02D0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Нет</c:v>
                </c:pt>
                <c:pt idx="1">
                  <c:v>Затрудняюсь ответить</c:v>
                </c:pt>
                <c:pt idx="2">
                  <c:v>Не совсем</c:v>
                </c:pt>
                <c:pt idx="3">
                  <c:v>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2.58</c:v>
                </c:pt>
                <c:pt idx="1">
                  <c:v>7.62</c:v>
                </c:pt>
                <c:pt idx="2">
                  <c:v>8.5299999999999994</c:v>
                </c:pt>
                <c:pt idx="3">
                  <c:v>81.27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6DA-42EF-BFA2-01A4FF02D0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Язык обучения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3990652185256692"/>
          <c:y val="0.24985822428917451"/>
          <c:w val="0.65863927423983781"/>
          <c:h val="0.667722163537283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D53-45AC-81A5-6CF6D7BD833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22,7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D53-45AC-81A5-6CF6D7BD833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77,3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6D53-45AC-81A5-6CF6D7BD83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Русский</c:v>
                </c:pt>
                <c:pt idx="1">
                  <c:v>Казахский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53-45AC-81A5-6CF6D7BD8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533464132904294"/>
          <c:y val="8.4633123758497944E-4"/>
          <c:w val="0.54483293763267693"/>
          <c:h val="0.999153668762414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1FB-45AC-9657-D9326C007F9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1FB-45AC-9657-D9326C007F9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1FB-45AC-9657-D9326C007F9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1FB-45AC-9657-D9326C007F9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1FB-45AC-9657-D9326C007F92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fld id="{37CB6446-F424-4D94-B70A-FADB3E78F1D3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1FB-45AC-9657-D9326C007F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Нет</c:v>
                </c:pt>
                <c:pt idx="1">
                  <c:v>Затрудняюсь ответить</c:v>
                </c:pt>
                <c:pt idx="2">
                  <c:v>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7.36</c:v>
                </c:pt>
                <c:pt idx="1">
                  <c:v>12.53</c:v>
                </c:pt>
                <c:pt idx="2">
                  <c:v>80.099999999999994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1FB-45AC-9657-D9326C007F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Форма обучения (%)</a:t>
            </a:r>
          </a:p>
        </c:rich>
      </c:tx>
      <c:layout>
        <c:manualLayout>
          <c:xMode val="edge"/>
          <c:yMode val="edge"/>
          <c:x val="0.37073146429321824"/>
          <c:y val="6.59889667843429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0013906247630848"/>
          <c:y val="0.24985822428917451"/>
          <c:w val="0.51509650979177457"/>
          <c:h val="0.588535804955506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B2-46EA-ADCB-5E51AB0A29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Очная </c:v>
                </c:pt>
                <c:pt idx="1">
                  <c:v>ДОТ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40.700000000000003</c:v>
                </c:pt>
                <c:pt idx="1">
                  <c:v>59.3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B2-46EA-ADCB-5E51AB0A2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891631788913106"/>
          <c:y val="7.4824077309451259E-2"/>
          <c:w val="0.52617982913198524"/>
          <c:h val="0.898648951805770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54-4A38-9716-78738DDD2971}"/>
              </c:ext>
            </c:extLst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954-4A38-9716-78738DDD297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954-4A38-9716-78738DDD297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954-4A38-9716-78738DDD297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954-4A38-9716-78738DDD29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5"/>
                <c:pt idx="0">
                  <c:v>Пятый</c:v>
                </c:pt>
                <c:pt idx="1">
                  <c:v>Четвертый</c:v>
                </c:pt>
                <c:pt idx="2">
                  <c:v>Первый</c:v>
                </c:pt>
                <c:pt idx="3">
                  <c:v>Третий</c:v>
                </c:pt>
                <c:pt idx="4">
                  <c:v>Второй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0.8</c:v>
                </c:pt>
                <c:pt idx="1">
                  <c:v>5.8</c:v>
                </c:pt>
                <c:pt idx="2">
                  <c:v>23.6</c:v>
                </c:pt>
                <c:pt idx="3">
                  <c:v>31.8</c:v>
                </c:pt>
                <c:pt idx="4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954-4A38-9716-78738DDD29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880248025129222"/>
          <c:y val="1.0597132817252108E-2"/>
          <c:w val="0.48392074188455664"/>
          <c:h val="0.971986219843600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8E7-4041-B135-FE1FEE087A4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8E7-4041-B135-FE1FEE087A4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8E7-4041-B135-FE1FEE087A4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8E7-4041-B135-FE1FEE087A4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8E7-4041-B135-FE1FEE087A4C}"/>
              </c:ext>
            </c:extLst>
          </c:dPt>
          <c:dPt>
            <c:idx val="5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8E7-4041-B135-FE1FEE087A4C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0,90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8E7-4041-B135-FE1FEE087A4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5,30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8E7-4041-B135-FE1FEE087A4C}"/>
                </c:ext>
              </c:extLst>
            </c:dLbl>
            <c:dLbl>
              <c:idx val="6"/>
              <c:layout>
                <c:manualLayout>
                  <c:x val="-7.3140639570813848E-2"/>
                  <c:y val="8.4491225331223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8E7-4041-B135-FE1FEE087A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1">
                  <c:v>Нет, совершенно не удовлетворен (а)</c:v>
                </c:pt>
                <c:pt idx="2">
                  <c:v>Не знаю</c:v>
                </c:pt>
                <c:pt idx="3">
                  <c:v>Не совсем удовлетворен (а)</c:v>
                </c:pt>
                <c:pt idx="4">
                  <c:v>Да,  удовлетворен (а) полностью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0.9</c:v>
                </c:pt>
                <c:pt idx="2">
                  <c:v>1.94</c:v>
                </c:pt>
                <c:pt idx="3">
                  <c:v>5.3</c:v>
                </c:pt>
                <c:pt idx="4">
                  <c:v>91.86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8E7-4041-B135-FE1FEE087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05026676449434"/>
          <c:y val="6.0664529800804451E-4"/>
          <c:w val="0.66628817524274764"/>
          <c:h val="0.937871342792350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857-4301-A54A-147AD8F0D912}"/>
              </c:ext>
            </c:extLst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857-4301-A54A-147AD8F0D91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857-4301-A54A-147AD8F0D91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857-4301-A54A-147AD8F0D91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857-4301-A54A-147AD8F0D9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 балла</c:v>
                </c:pt>
                <c:pt idx="1">
                  <c:v>1 балл</c:v>
                </c:pt>
                <c:pt idx="2">
                  <c:v>3 балла</c:v>
                </c:pt>
                <c:pt idx="3">
                  <c:v>Не знаю</c:v>
                </c:pt>
                <c:pt idx="4">
                  <c:v>4 балла</c:v>
                </c:pt>
                <c:pt idx="5">
                  <c:v>5 баллов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0.52</c:v>
                </c:pt>
                <c:pt idx="1">
                  <c:v>0.78</c:v>
                </c:pt>
                <c:pt idx="2">
                  <c:v>3.88</c:v>
                </c:pt>
                <c:pt idx="3">
                  <c:v>4.26</c:v>
                </c:pt>
                <c:pt idx="4">
                  <c:v>14.47</c:v>
                </c:pt>
                <c:pt idx="5">
                  <c:v>76.099999999999994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857-4301-A54A-147AD8F0D9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400" b="1" i="0" u="none" strike="noStrike" kern="1200" spc="0" baseline="0" dirty="0" smtClean="0">
                <a:solidFill>
                  <a:srgbClr val="242424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i="0" u="none" strike="noStrike" kern="1200" spc="0" baseline="0" dirty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Оцените в целом качество образовательного процесса в вузе:</a:t>
            </a:r>
          </a:p>
          <a:p>
            <a:pPr algn="ctr" rtl="0">
              <a:defRPr lang="ru-RU" sz="1400" b="1" dirty="0" smtClean="0">
                <a:solidFill>
                  <a:srgbClr val="242424">
                    <a:lumMod val="65000"/>
                    <a:lumOff val="35000"/>
                  </a:srgbClr>
                </a:solidFill>
              </a:defRPr>
            </a:pPr>
            <a:r>
              <a:rPr lang="ru-RU" sz="1600" b="1" i="0" u="none" strike="noStrike" kern="1200" spc="0" baseline="0" dirty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(% от числа опрошенных)</a:t>
            </a:r>
          </a:p>
        </c:rich>
      </c:tx>
      <c:layout>
        <c:manualLayout>
          <c:xMode val="edge"/>
          <c:yMode val="edge"/>
          <c:x val="0.13502252812644999"/>
          <c:y val="2.72471265343087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400" b="1" i="0" u="none" strike="noStrike" kern="1200" spc="0" baseline="0" dirty="0" smtClean="0">
              <a:solidFill>
                <a:srgbClr val="242424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964893884530275"/>
          <c:y val="0.24790982109444012"/>
          <c:w val="0.51728550593441969"/>
          <c:h val="0.739332387291005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CF-4503-B46E-99EA656645F6}"/>
              </c:ext>
            </c:extLst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9CF-4503-B46E-99EA656645F6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9CF-4503-B46E-99EA656645F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9CF-4503-B46E-99EA656645F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9CF-4503-B46E-99EA656645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Низкое</c:v>
                </c:pt>
                <c:pt idx="1">
                  <c:v>Затрудняюсь ответить </c:v>
                </c:pt>
                <c:pt idx="2">
                  <c:v>Среднее</c:v>
                </c:pt>
                <c:pt idx="3">
                  <c:v>Высокое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0.78</c:v>
                </c:pt>
                <c:pt idx="1">
                  <c:v>3.62</c:v>
                </c:pt>
                <c:pt idx="2">
                  <c:v>25.84</c:v>
                </c:pt>
                <c:pt idx="3">
                  <c:v>69.77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9CF-4503-B46E-99EA65664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566422491223512"/>
          <c:y val="8.984135600474781E-2"/>
          <c:w val="0.55324497633739422"/>
          <c:h val="0.902524159087035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6D-4C3E-820F-BC0AC184656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46D-4C3E-820F-BC0AC184656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46D-4C3E-820F-BC0AC184656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46D-4C3E-820F-BC0AC184656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7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Нет</c:v>
                </c:pt>
                <c:pt idx="1">
                  <c:v>Не совсем</c:v>
                </c:pt>
                <c:pt idx="2">
                  <c:v>Затрудняюсь ответить</c:v>
                </c:pt>
                <c:pt idx="3">
                  <c:v>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1.55</c:v>
                </c:pt>
                <c:pt idx="1">
                  <c:v>5.56</c:v>
                </c:pt>
                <c:pt idx="2">
                  <c:v>7.11</c:v>
                </c:pt>
                <c:pt idx="3">
                  <c:v>85.79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46D-4C3E-820F-BC0AC1846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7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346710923355457"/>
          <c:y val="4.8109148251835696E-2"/>
          <c:w val="0.54140414403540538"/>
          <c:h val="0.937251422509403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A6-4420-9132-3B016081A46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A6-4420-9132-3B016081A46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9A6-4420-9132-3B016081A465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9A6-4420-9132-3B016081A46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9A6-4420-9132-3B016081A465}"/>
              </c:ext>
            </c:extLst>
          </c:dPt>
          <c:dPt>
            <c:idx val="5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9A6-4420-9132-3B016081A465}"/>
              </c:ext>
            </c:extLst>
          </c:dPt>
          <c:dLbls>
            <c:dLbl>
              <c:idx val="6"/>
              <c:layout>
                <c:manualLayout>
                  <c:x val="-7.3140639570813848E-2"/>
                  <c:y val="8.4491225331223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9A6-4420-9132-3B016081A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1">
                  <c:v>Нет, совершенно не способствует</c:v>
                </c:pt>
                <c:pt idx="2">
                  <c:v>Не совсем способствует</c:v>
                </c:pt>
                <c:pt idx="3">
                  <c:v>Затрудняюсь ответить</c:v>
                </c:pt>
                <c:pt idx="4">
                  <c:v>Да, способствует в полной мере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1.68</c:v>
                </c:pt>
                <c:pt idx="2">
                  <c:v>7.11</c:v>
                </c:pt>
                <c:pt idx="3">
                  <c:v>8.7899999999999991</c:v>
                </c:pt>
                <c:pt idx="4">
                  <c:v>82.43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9A6-4420-9132-3B016081A4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FA8C8-75A0-4CC5-ABB9-F8BEA6EA37BC}" type="datetimeFigureOut">
              <a:rPr lang="ru-RU" smtClean="0"/>
              <a:t>сб 17.05.25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25519-05C8-4CA5-B2CC-CAC5F0E08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664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37d1d21ee2_1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137d1d21ee2_1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2656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9220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37d1d21ee2_1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g137d1d21ee2_1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3687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3a709386da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g13a709386da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4053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3a709386da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g13a709386da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9054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376dbea4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g1376dbea4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8861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7266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3040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376dbea4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g1376dbea4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79715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376dbea4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g1376dbea4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0061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1ada35a6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g11ada35a6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37d1d21ee2_1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g137d1d21ee2_1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07016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58352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37d1d21ee2_1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g137d1d21ee2_1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17033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37d1d21ee2_1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137d1d21ee2_1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26109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37d1d21ee2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g137d1d21ee2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27790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37d1d21ee2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g137d1d21ee2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81638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3a709386da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g13a709386da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25728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37d1d21ee2_1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137d1d21ee2_1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25317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75447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1508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22332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37939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9875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8250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7712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37d1d21ee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g137d1d21ee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0674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37d1d21ee2_1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137d1d21ee2_1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9130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4EF665-B108-40A4-B311-B0D6D2048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2882DC-ED4C-476E-AC2B-9F3B20FBE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0F0532-75A6-48C9-8088-77FCA97B0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BB94-AFC7-4DAC-A575-BEB60C404627}" type="datetimeFigureOut">
              <a:rPr lang="ru-RU" smtClean="0"/>
              <a:t>сб 17.05.25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42BFE5-A1CE-4E40-93A3-F3D3F41C4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CA0B9A-75DD-4EE4-8318-C1CCFE4CE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695D-1EA5-4229-8713-E4D9CEA11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48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D6D8F0-1F12-41C5-AC84-67F57286C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EA3CF2-5B51-409A-8421-C6741693F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C7A1DF-7FBF-4D1C-95FC-DC94C714F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BB94-AFC7-4DAC-A575-BEB60C404627}" type="datetimeFigureOut">
              <a:rPr lang="ru-RU" smtClean="0"/>
              <a:t>сб 17.05.25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9DBC9B-D18E-4231-B079-D1E21C2A9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B673ED-0B35-41C2-BA3C-3D0B59B99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695D-1EA5-4229-8713-E4D9CEA11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361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D5ED498-0EDA-47FE-A5A6-080B3A1B49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8EF063-3ECB-4DAB-B88F-6E42A703E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2367CE-986A-45DC-9047-92E190FAD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BB94-AFC7-4DAC-A575-BEB60C404627}" type="datetimeFigureOut">
              <a:rPr lang="ru-RU" smtClean="0"/>
              <a:t>сб 17.05.25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41F838-BBAB-4EBE-830B-B9D42AE8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AF787-C14C-4E95-AC82-4FDB96E46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695D-1EA5-4229-8713-E4D9CEA11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759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" type="tx">
  <p:cSld name="Название раздела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2"/>
          <p:cNvSpPr txBox="1">
            <a:spLocks noGrp="1"/>
          </p:cNvSpPr>
          <p:nvPr>
            <p:ph type="title"/>
          </p:nvPr>
        </p:nvSpPr>
        <p:spPr>
          <a:xfrm>
            <a:off x="531949" y="516203"/>
            <a:ext cx="5393600" cy="19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None/>
              <a:defRPr sz="2667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cxnSp>
        <p:nvCxnSpPr>
          <p:cNvPr id="21" name="Google Shape;21;p42"/>
          <p:cNvCxnSpPr/>
          <p:nvPr/>
        </p:nvCxnSpPr>
        <p:spPr>
          <a:xfrm>
            <a:off x="504833" y="490969"/>
            <a:ext cx="11194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2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917569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1">
          <p15:clr>
            <a:srgbClr val="FA7B17"/>
          </p15:clr>
        </p15:guide>
        <p15:guide id="2" orient="horz" pos="3013">
          <p15:clr>
            <a:srgbClr val="FA7B17"/>
          </p15:clr>
        </p15:guide>
        <p15:guide id="3" pos="239">
          <p15:clr>
            <a:srgbClr val="FA7B17"/>
          </p15:clr>
        </p15:guide>
        <p15:guide id="4" orient="horz" pos="227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и два столбца">
  <p:cSld name="Название раздела и два столбца">
    <p:bg>
      <p:bgPr>
        <a:solidFill>
          <a:schemeClr val="lt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3"/>
          <p:cNvSpPr txBox="1">
            <a:spLocks noGrp="1"/>
          </p:cNvSpPr>
          <p:nvPr>
            <p:ph type="title"/>
          </p:nvPr>
        </p:nvSpPr>
        <p:spPr>
          <a:xfrm>
            <a:off x="379233" y="503583"/>
            <a:ext cx="7534400" cy="6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"/>
              <a:buNone/>
              <a:defRPr sz="1333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cxnSp>
        <p:nvCxnSpPr>
          <p:cNvPr id="25" name="Google Shape;25;p43"/>
          <p:cNvCxnSpPr/>
          <p:nvPr/>
        </p:nvCxnSpPr>
        <p:spPr>
          <a:xfrm>
            <a:off x="504833" y="490969"/>
            <a:ext cx="11245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26;p43"/>
          <p:cNvSpPr txBox="1">
            <a:spLocks noGrp="1"/>
          </p:cNvSpPr>
          <p:nvPr>
            <p:ph type="title" idx="2"/>
          </p:nvPr>
        </p:nvSpPr>
        <p:spPr>
          <a:xfrm>
            <a:off x="379233" y="1259600"/>
            <a:ext cx="538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" name="Google Shape;27;p43"/>
          <p:cNvSpPr txBox="1">
            <a:spLocks noGrp="1"/>
          </p:cNvSpPr>
          <p:nvPr>
            <p:ph type="title" idx="3"/>
          </p:nvPr>
        </p:nvSpPr>
        <p:spPr>
          <a:xfrm>
            <a:off x="379233" y="1660467"/>
            <a:ext cx="5380800" cy="4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3"/>
          <p:cNvSpPr txBox="1">
            <a:spLocks noGrp="1"/>
          </p:cNvSpPr>
          <p:nvPr>
            <p:ph type="title" idx="4"/>
          </p:nvPr>
        </p:nvSpPr>
        <p:spPr>
          <a:xfrm>
            <a:off x="6122479" y="1259600"/>
            <a:ext cx="538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9" name="Google Shape;29;p43"/>
          <p:cNvSpPr txBox="1">
            <a:spLocks noGrp="1"/>
          </p:cNvSpPr>
          <p:nvPr>
            <p:ph type="title" idx="5"/>
          </p:nvPr>
        </p:nvSpPr>
        <p:spPr>
          <a:xfrm>
            <a:off x="6122479" y="1660467"/>
            <a:ext cx="5380800" cy="4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595698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1">
          <p15:clr>
            <a:srgbClr val="FA7B17"/>
          </p15:clr>
        </p15:guide>
        <p15:guide id="2" pos="2948">
          <p15:clr>
            <a:srgbClr val="FA7B17"/>
          </p15:clr>
        </p15:guide>
        <p15:guide id="3" orient="horz" pos="232">
          <p15:clr>
            <a:srgbClr val="FA7B17"/>
          </p15:clr>
        </p15:guide>
        <p15:guide id="4" orient="horz" pos="3013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и шесть столбцов" type="twoColTx">
  <p:cSld name="Название раздела и шесть столбцов"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4"/>
          <p:cNvSpPr txBox="1">
            <a:spLocks noGrp="1"/>
          </p:cNvSpPr>
          <p:nvPr>
            <p:ph type="title"/>
          </p:nvPr>
        </p:nvSpPr>
        <p:spPr>
          <a:xfrm>
            <a:off x="379233" y="503583"/>
            <a:ext cx="7534400" cy="6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"/>
              <a:buNone/>
              <a:defRPr sz="1333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cxnSp>
        <p:nvCxnSpPr>
          <p:cNvPr id="33" name="Google Shape;33;p44"/>
          <p:cNvCxnSpPr/>
          <p:nvPr/>
        </p:nvCxnSpPr>
        <p:spPr>
          <a:xfrm>
            <a:off x="504833" y="490969"/>
            <a:ext cx="11245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" name="Google Shape;34;p44"/>
          <p:cNvSpPr txBox="1">
            <a:spLocks noGrp="1"/>
          </p:cNvSpPr>
          <p:nvPr>
            <p:ph type="title" idx="2"/>
          </p:nvPr>
        </p:nvSpPr>
        <p:spPr>
          <a:xfrm>
            <a:off x="379233" y="1259591"/>
            <a:ext cx="346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5" name="Google Shape;35;p44"/>
          <p:cNvSpPr txBox="1">
            <a:spLocks noGrp="1"/>
          </p:cNvSpPr>
          <p:nvPr>
            <p:ph type="title" idx="3"/>
          </p:nvPr>
        </p:nvSpPr>
        <p:spPr>
          <a:xfrm>
            <a:off x="379233" y="1660469"/>
            <a:ext cx="3460800" cy="1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44"/>
          <p:cNvSpPr txBox="1">
            <a:spLocks noGrp="1"/>
          </p:cNvSpPr>
          <p:nvPr>
            <p:ph type="title" idx="4"/>
          </p:nvPr>
        </p:nvSpPr>
        <p:spPr>
          <a:xfrm>
            <a:off x="4219200" y="1259591"/>
            <a:ext cx="346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7" name="Google Shape;37;p44"/>
          <p:cNvSpPr txBox="1">
            <a:spLocks noGrp="1"/>
          </p:cNvSpPr>
          <p:nvPr>
            <p:ph type="title" idx="5"/>
          </p:nvPr>
        </p:nvSpPr>
        <p:spPr>
          <a:xfrm>
            <a:off x="4219200" y="1660467"/>
            <a:ext cx="3460800" cy="1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4"/>
          <p:cNvSpPr txBox="1">
            <a:spLocks noGrp="1"/>
          </p:cNvSpPr>
          <p:nvPr>
            <p:ph type="title" idx="6"/>
          </p:nvPr>
        </p:nvSpPr>
        <p:spPr>
          <a:xfrm>
            <a:off x="8059167" y="1259591"/>
            <a:ext cx="36912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" name="Google Shape;39;p44"/>
          <p:cNvSpPr txBox="1">
            <a:spLocks noGrp="1"/>
          </p:cNvSpPr>
          <p:nvPr>
            <p:ph type="title" idx="7"/>
          </p:nvPr>
        </p:nvSpPr>
        <p:spPr>
          <a:xfrm>
            <a:off x="8059167" y="1660467"/>
            <a:ext cx="3460800" cy="1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44"/>
          <p:cNvSpPr txBox="1">
            <a:spLocks noGrp="1"/>
          </p:cNvSpPr>
          <p:nvPr>
            <p:ph type="title" idx="8"/>
          </p:nvPr>
        </p:nvSpPr>
        <p:spPr>
          <a:xfrm>
            <a:off x="379233" y="3659916"/>
            <a:ext cx="346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1" name="Google Shape;41;p44"/>
          <p:cNvSpPr txBox="1">
            <a:spLocks noGrp="1"/>
          </p:cNvSpPr>
          <p:nvPr>
            <p:ph type="title" idx="9"/>
          </p:nvPr>
        </p:nvSpPr>
        <p:spPr>
          <a:xfrm>
            <a:off x="379233" y="4060795"/>
            <a:ext cx="3460800" cy="1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44"/>
          <p:cNvSpPr txBox="1">
            <a:spLocks noGrp="1"/>
          </p:cNvSpPr>
          <p:nvPr>
            <p:ph type="title" idx="13"/>
          </p:nvPr>
        </p:nvSpPr>
        <p:spPr>
          <a:xfrm>
            <a:off x="4219200" y="3659916"/>
            <a:ext cx="346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3" name="Google Shape;43;p44"/>
          <p:cNvSpPr txBox="1">
            <a:spLocks noGrp="1"/>
          </p:cNvSpPr>
          <p:nvPr>
            <p:ph type="title" idx="14"/>
          </p:nvPr>
        </p:nvSpPr>
        <p:spPr>
          <a:xfrm>
            <a:off x="4219200" y="4060792"/>
            <a:ext cx="3460800" cy="1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44"/>
          <p:cNvSpPr txBox="1">
            <a:spLocks noGrp="1"/>
          </p:cNvSpPr>
          <p:nvPr>
            <p:ph type="title" idx="15"/>
          </p:nvPr>
        </p:nvSpPr>
        <p:spPr>
          <a:xfrm>
            <a:off x="8059167" y="3659916"/>
            <a:ext cx="36912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5" name="Google Shape;45;p44"/>
          <p:cNvSpPr txBox="1">
            <a:spLocks noGrp="1"/>
          </p:cNvSpPr>
          <p:nvPr>
            <p:ph type="title" idx="16"/>
          </p:nvPr>
        </p:nvSpPr>
        <p:spPr>
          <a:xfrm>
            <a:off x="8059167" y="4060792"/>
            <a:ext cx="3460800" cy="1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4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471829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48">
          <p15:clr>
            <a:srgbClr val="FA7B17"/>
          </p15:clr>
        </p15:guide>
        <p15:guide id="2" orient="horz" pos="1814">
          <p15:clr>
            <a:srgbClr val="FA7B17"/>
          </p15:clr>
        </p15:guide>
        <p15:guide id="3" orient="horz" pos="227">
          <p15:clr>
            <a:srgbClr val="FA7B17"/>
          </p15:clr>
        </p15:guide>
        <p15:guide id="4" orient="horz" pos="680">
          <p15:clr>
            <a:srgbClr val="FA7B17"/>
          </p15:clr>
        </p15:guide>
        <p15:guide id="5" orient="horz" pos="1587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и три столбца" type="titleOnly">
  <p:cSld name="Название раздела и три столбца">
    <p:bg>
      <p:bgPr>
        <a:solidFill>
          <a:schemeClr val="lt2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5"/>
          <p:cNvSpPr txBox="1">
            <a:spLocks noGrp="1"/>
          </p:cNvSpPr>
          <p:nvPr>
            <p:ph type="title"/>
          </p:nvPr>
        </p:nvSpPr>
        <p:spPr>
          <a:xfrm>
            <a:off x="379233" y="503583"/>
            <a:ext cx="7534400" cy="6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"/>
              <a:buNone/>
              <a:defRPr sz="1333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cxnSp>
        <p:nvCxnSpPr>
          <p:cNvPr id="49" name="Google Shape;49;p45"/>
          <p:cNvCxnSpPr/>
          <p:nvPr/>
        </p:nvCxnSpPr>
        <p:spPr>
          <a:xfrm>
            <a:off x="504833" y="490969"/>
            <a:ext cx="11245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" name="Google Shape;50;p45"/>
          <p:cNvSpPr txBox="1">
            <a:spLocks noGrp="1"/>
          </p:cNvSpPr>
          <p:nvPr>
            <p:ph type="title" idx="2"/>
          </p:nvPr>
        </p:nvSpPr>
        <p:spPr>
          <a:xfrm>
            <a:off x="379233" y="1259600"/>
            <a:ext cx="730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1" name="Google Shape;51;p45"/>
          <p:cNvSpPr txBox="1">
            <a:spLocks noGrp="1"/>
          </p:cNvSpPr>
          <p:nvPr>
            <p:ph type="title" idx="3"/>
          </p:nvPr>
        </p:nvSpPr>
        <p:spPr>
          <a:xfrm>
            <a:off x="379233" y="1660476"/>
            <a:ext cx="7300800" cy="3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45"/>
          <p:cNvSpPr txBox="1">
            <a:spLocks noGrp="1"/>
          </p:cNvSpPr>
          <p:nvPr>
            <p:ph type="title" idx="4"/>
          </p:nvPr>
        </p:nvSpPr>
        <p:spPr>
          <a:xfrm>
            <a:off x="8059167" y="1259591"/>
            <a:ext cx="36912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3" name="Google Shape;53;p45"/>
          <p:cNvSpPr txBox="1">
            <a:spLocks noGrp="1"/>
          </p:cNvSpPr>
          <p:nvPr>
            <p:ph type="title" idx="5"/>
          </p:nvPr>
        </p:nvSpPr>
        <p:spPr>
          <a:xfrm>
            <a:off x="8059167" y="1660467"/>
            <a:ext cx="3460800" cy="1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45"/>
          <p:cNvSpPr txBox="1">
            <a:spLocks noGrp="1"/>
          </p:cNvSpPr>
          <p:nvPr>
            <p:ph type="title" idx="6"/>
          </p:nvPr>
        </p:nvSpPr>
        <p:spPr>
          <a:xfrm>
            <a:off x="8059167" y="3685157"/>
            <a:ext cx="36912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5" name="Google Shape;55;p45"/>
          <p:cNvSpPr txBox="1">
            <a:spLocks noGrp="1"/>
          </p:cNvSpPr>
          <p:nvPr>
            <p:ph type="title" idx="7"/>
          </p:nvPr>
        </p:nvSpPr>
        <p:spPr>
          <a:xfrm>
            <a:off x="8059167" y="4086033"/>
            <a:ext cx="3460800" cy="1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4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490660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28">
          <p15:clr>
            <a:srgbClr val="FA7B17"/>
          </p15:clr>
        </p15:guide>
        <p15:guide id="2" orient="horz" pos="680">
          <p15:clr>
            <a:srgbClr val="FA7B17"/>
          </p15:clr>
        </p15:guide>
        <p15:guide id="3" orient="horz" pos="227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и текст с диаграммой">
  <p:cSld name="Название раздела и текст с диаграммой">
    <p:bg>
      <p:bgPr>
        <a:solidFill>
          <a:schemeClr val="lt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6"/>
          <p:cNvSpPr txBox="1">
            <a:spLocks noGrp="1"/>
          </p:cNvSpPr>
          <p:nvPr>
            <p:ph type="title"/>
          </p:nvPr>
        </p:nvSpPr>
        <p:spPr>
          <a:xfrm>
            <a:off x="379233" y="503583"/>
            <a:ext cx="7534400" cy="6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"/>
              <a:buNone/>
              <a:defRPr sz="1333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cxnSp>
        <p:nvCxnSpPr>
          <p:cNvPr id="59" name="Google Shape;59;p46"/>
          <p:cNvCxnSpPr/>
          <p:nvPr/>
        </p:nvCxnSpPr>
        <p:spPr>
          <a:xfrm>
            <a:off x="504833" y="490969"/>
            <a:ext cx="11245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" name="Google Shape;60;p46"/>
          <p:cNvSpPr txBox="1">
            <a:spLocks noGrp="1"/>
          </p:cNvSpPr>
          <p:nvPr>
            <p:ph type="title" idx="2"/>
          </p:nvPr>
        </p:nvSpPr>
        <p:spPr>
          <a:xfrm>
            <a:off x="379233" y="1259600"/>
            <a:ext cx="538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1" name="Google Shape;61;p46"/>
          <p:cNvSpPr txBox="1">
            <a:spLocks noGrp="1"/>
          </p:cNvSpPr>
          <p:nvPr>
            <p:ph type="title" idx="3"/>
          </p:nvPr>
        </p:nvSpPr>
        <p:spPr>
          <a:xfrm>
            <a:off x="379233" y="1660467"/>
            <a:ext cx="5380800" cy="4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46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727659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8">
          <p15:clr>
            <a:srgbClr val="FA7B17"/>
          </p15:clr>
        </p15:guide>
        <p15:guide id="2" pos="2721">
          <p15:clr>
            <a:srgbClr val="FA7B17"/>
          </p15:clr>
        </p15:guide>
        <p15:guide id="3" orient="horz" pos="227">
          <p15:clr>
            <a:srgbClr val="FA7B17"/>
          </p15:clr>
        </p15:guide>
        <p15:guide id="4" orient="horz" pos="3013">
          <p15:clr>
            <a:srgbClr val="FA7B17"/>
          </p15:clr>
        </p15:guide>
        <p15:guide id="5" pos="227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и четыре столбцов">
  <p:cSld name="Название раздела и четыре столбцов">
    <p:bg>
      <p:bgPr>
        <a:solidFill>
          <a:schemeClr val="lt2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7"/>
          <p:cNvSpPr txBox="1">
            <a:spLocks noGrp="1"/>
          </p:cNvSpPr>
          <p:nvPr>
            <p:ph type="title"/>
          </p:nvPr>
        </p:nvSpPr>
        <p:spPr>
          <a:xfrm>
            <a:off x="379233" y="503583"/>
            <a:ext cx="7534400" cy="6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"/>
              <a:buNone/>
              <a:defRPr sz="1333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cxnSp>
        <p:nvCxnSpPr>
          <p:cNvPr id="65" name="Google Shape;65;p47"/>
          <p:cNvCxnSpPr/>
          <p:nvPr/>
        </p:nvCxnSpPr>
        <p:spPr>
          <a:xfrm>
            <a:off x="504833" y="490969"/>
            <a:ext cx="11245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" name="Google Shape;66;p47"/>
          <p:cNvSpPr txBox="1">
            <a:spLocks noGrp="1"/>
          </p:cNvSpPr>
          <p:nvPr>
            <p:ph type="title" idx="2"/>
          </p:nvPr>
        </p:nvSpPr>
        <p:spPr>
          <a:xfrm>
            <a:off x="379233" y="1259600"/>
            <a:ext cx="538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7" name="Google Shape;67;p47"/>
          <p:cNvSpPr txBox="1">
            <a:spLocks noGrp="1"/>
          </p:cNvSpPr>
          <p:nvPr>
            <p:ph type="title" idx="3"/>
          </p:nvPr>
        </p:nvSpPr>
        <p:spPr>
          <a:xfrm>
            <a:off x="379233" y="1660467"/>
            <a:ext cx="5380800" cy="1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47"/>
          <p:cNvSpPr txBox="1">
            <a:spLocks noGrp="1"/>
          </p:cNvSpPr>
          <p:nvPr>
            <p:ph type="title" idx="4"/>
          </p:nvPr>
        </p:nvSpPr>
        <p:spPr>
          <a:xfrm>
            <a:off x="6122479" y="1259600"/>
            <a:ext cx="538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9" name="Google Shape;69;p47"/>
          <p:cNvSpPr txBox="1">
            <a:spLocks noGrp="1"/>
          </p:cNvSpPr>
          <p:nvPr>
            <p:ph type="title" idx="5"/>
          </p:nvPr>
        </p:nvSpPr>
        <p:spPr>
          <a:xfrm>
            <a:off x="6122467" y="1660467"/>
            <a:ext cx="5380800" cy="1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47"/>
          <p:cNvSpPr txBox="1">
            <a:spLocks noGrp="1"/>
          </p:cNvSpPr>
          <p:nvPr>
            <p:ph type="title" idx="6"/>
          </p:nvPr>
        </p:nvSpPr>
        <p:spPr>
          <a:xfrm>
            <a:off x="379233" y="3662673"/>
            <a:ext cx="538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1" name="Google Shape;71;p47"/>
          <p:cNvSpPr txBox="1">
            <a:spLocks noGrp="1"/>
          </p:cNvSpPr>
          <p:nvPr>
            <p:ph type="title" idx="7"/>
          </p:nvPr>
        </p:nvSpPr>
        <p:spPr>
          <a:xfrm>
            <a:off x="379233" y="4063540"/>
            <a:ext cx="5380800" cy="1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47"/>
          <p:cNvSpPr txBox="1">
            <a:spLocks noGrp="1"/>
          </p:cNvSpPr>
          <p:nvPr>
            <p:ph type="title" idx="8"/>
          </p:nvPr>
        </p:nvSpPr>
        <p:spPr>
          <a:xfrm>
            <a:off x="6122479" y="3662673"/>
            <a:ext cx="538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3" name="Google Shape;73;p47"/>
          <p:cNvSpPr txBox="1">
            <a:spLocks noGrp="1"/>
          </p:cNvSpPr>
          <p:nvPr>
            <p:ph type="title" idx="9"/>
          </p:nvPr>
        </p:nvSpPr>
        <p:spPr>
          <a:xfrm>
            <a:off x="6122467" y="4063540"/>
            <a:ext cx="5380800" cy="1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4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1803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">
          <p15:clr>
            <a:srgbClr val="FA7B17"/>
          </p15:clr>
        </p15:guide>
        <p15:guide id="2" orient="horz" pos="1587">
          <p15:clr>
            <a:srgbClr val="FA7B17"/>
          </p15:clr>
        </p15:guide>
        <p15:guide id="3" orient="horz" pos="1814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">
  <p:cSld name="Пустой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96963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59564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A36A7-A7AE-49C7-8EB1-9B9D23E76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37D709-BD5E-4B92-8B92-22E5A6229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71D6CD-5125-405F-9EF8-7298404E7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BB94-AFC7-4DAC-A575-BEB60C404627}" type="datetimeFigureOut">
              <a:rPr lang="ru-RU" smtClean="0"/>
              <a:t>сб 17.05.25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02B6E3-3E56-4E8C-8D72-56AF7C420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17A480-C727-43A4-A134-C08BDBF64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695D-1EA5-4229-8713-E4D9CEA11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55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4ADBA-521E-45BB-B0F6-3FAB2AAC1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7FD7E4-F50D-4CA0-BAAB-3351CE4AC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A71A32-525E-4086-AE82-2830661CE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BB94-AFC7-4DAC-A575-BEB60C404627}" type="datetimeFigureOut">
              <a:rPr lang="ru-RU" smtClean="0"/>
              <a:t>сб 17.05.25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33CA83-A324-4250-8E59-F8429823E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3B3530-1DCA-49F9-B319-163E97D15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695D-1EA5-4229-8713-E4D9CEA11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32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A4DDE9-EBA7-4541-944E-A2C286779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524265-9D51-4702-85E9-6CF1AE6D40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F7AA5F-8AAF-4483-BEAC-DB424CA80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F6CB8B-6CEC-479E-A1C4-9446347CF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BB94-AFC7-4DAC-A575-BEB60C404627}" type="datetimeFigureOut">
              <a:rPr lang="ru-RU" smtClean="0"/>
              <a:t>сб 17.05.25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63194D-DFF3-4FBC-B48A-04CB52DEE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50A996-277B-44D9-AAB9-CED98DAC0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695D-1EA5-4229-8713-E4D9CEA11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74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B4B585-3CD7-464D-970E-CC7D7B12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667A2D-C205-4E5C-9FAB-5000381A0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0415C6-6F79-44DC-AEE9-2E62C42D0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D0CABF-2046-49E5-8681-9112C6CBF5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501595E-9620-4C31-90C8-CB9ACD41C1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0B4FBEA-42BF-42BA-A772-8C6A2D896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BB94-AFC7-4DAC-A575-BEB60C404627}" type="datetimeFigureOut">
              <a:rPr lang="ru-RU" smtClean="0"/>
              <a:t>сб 17.05.25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7692B38-0D82-410E-A731-B97B4E72A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B38282E-00DE-45C8-9A7E-2C9447F18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695D-1EA5-4229-8713-E4D9CEA11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700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502E56-7F44-4FC1-B1F4-CE189BBF5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C2251C1-2B9A-4423-90BA-04FE8ED31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BB94-AFC7-4DAC-A575-BEB60C404627}" type="datetimeFigureOut">
              <a:rPr lang="ru-RU" smtClean="0"/>
              <a:t>сб 17.05.25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D1890B2-B655-43D7-B023-BDC9B780B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D79DF49-EC2B-4301-B238-25E3D5793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695D-1EA5-4229-8713-E4D9CEA11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30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5895E0F-791C-40DA-B02B-3442790A4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BB94-AFC7-4DAC-A575-BEB60C404627}" type="datetimeFigureOut">
              <a:rPr lang="ru-RU" smtClean="0"/>
              <a:t>сб 17.05.25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AA4300-B388-4682-A79F-0E78BC5D7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BCFF56-A24F-4CBF-A46C-569E7A3E5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695D-1EA5-4229-8713-E4D9CEA11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58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2E3DB-2732-472D-B2E3-03415781D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8B66E8-A938-42C0-8F2C-0C8C04E75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B05D1D-ED6E-4ED4-B94E-5CDF0B604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1F9E35-5641-4C0B-A234-6EE440DA6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BB94-AFC7-4DAC-A575-BEB60C404627}" type="datetimeFigureOut">
              <a:rPr lang="ru-RU" smtClean="0"/>
              <a:t>сб 17.05.25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B12207-9B07-42CA-8779-3A2019A99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CD021B-25D7-44C5-A0C7-28ACEE451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695D-1EA5-4229-8713-E4D9CEA11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343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F80F8-8B8B-4367-93C9-7360825FF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E4AA81-2112-49EF-A0B4-B449BDC12F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473817-27D7-4CB6-B0F5-32F574608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F5D31F-926F-471F-9B28-5D1BF51D4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BB94-AFC7-4DAC-A575-BEB60C404627}" type="datetimeFigureOut">
              <a:rPr lang="ru-RU" smtClean="0"/>
              <a:t>сб 17.05.25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FA8140-9764-4886-92DB-0A01A1AA9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3FF6F7-C1AC-447F-968F-D1DB8ADF1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695D-1EA5-4229-8713-E4D9CEA11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27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9EC418-3B8E-4EC4-B8AC-D3F2610F1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72FA4F-3305-423E-9F0D-1697C4F41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930ECD-EC0A-4158-AAF6-AE880E6B77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CBB94-AFC7-4DAC-A575-BEB60C404627}" type="datetimeFigureOut">
              <a:rPr lang="ru-RU" smtClean="0"/>
              <a:t>сб 17.05.25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D1BB76-C8C6-474D-B551-5B59F87A2E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3B9CB3-CE14-49BE-8440-988FC8D4A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B695D-1EA5-4229-8713-E4D9CEA11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97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4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  <a:defRPr sz="18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40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622258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4DBADA1-4739-41FF-BCA5-59CEABD6E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1" y="496475"/>
            <a:ext cx="5943600" cy="136562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3F04A3B-A70A-4DB5-8A72-8D8DEFB35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862096"/>
            <a:ext cx="5286375" cy="4759133"/>
          </a:xfrm>
          <a:prstGeom prst="rect">
            <a:avLst/>
          </a:prstGeom>
        </p:spPr>
      </p:pic>
      <p:pic>
        <p:nvPicPr>
          <p:cNvPr id="1026" name="Picture 2" descr="Красно-оранжевый фон с сияющим светом. | Премиум Фото">
            <a:extLst>
              <a:ext uri="{FF2B5EF4-FFF2-40B4-BE49-F238E27FC236}">
                <a16:creationId xmlns:a16="http://schemas.microsoft.com/office/drawing/2014/main" id="{687F3AEA-F045-417A-81CA-33977AA1A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2" y="271463"/>
            <a:ext cx="5676898" cy="634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291131E-5291-462B-9F98-F4B6E8ACF283}"/>
              </a:ext>
            </a:extLst>
          </p:cNvPr>
          <p:cNvSpPr txBox="1"/>
          <p:nvPr/>
        </p:nvSpPr>
        <p:spPr>
          <a:xfrm>
            <a:off x="6760564" y="496475"/>
            <a:ext cx="4583711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УДОВЛЕТВОРЕННОСТЬ СТУДЕНТОВ КАЧЕСТВОМ ОБРАЗОВАТЕЛЬНОГО ПРОЦЕССА И РЕЗУЛЬТАТАМИ ОБУЧЕНИЯ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Обзор результатов онлайн-опроса студентов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апрель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КАРАГАНДА - 2025</a:t>
            </a:r>
          </a:p>
        </p:txBody>
      </p:sp>
    </p:spTree>
    <p:extLst>
      <p:ext uri="{BB962C8B-B14F-4D97-AF65-F5344CB8AC3E}">
        <p14:creationId xmlns:p14="http://schemas.microsoft.com/office/powerpoint/2010/main" val="2741152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40a283929_1_1"/>
          <p:cNvSpPr txBox="1"/>
          <p:nvPr/>
        </p:nvSpPr>
        <p:spPr>
          <a:xfrm>
            <a:off x="2354500" y="2485001"/>
            <a:ext cx="73912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733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sym typeface="Helvetica Neue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10</a:t>
            </a:fld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82" name="Google Shape;182;gd40a283929_1_1"/>
          <p:cNvSpPr txBox="1"/>
          <p:nvPr/>
        </p:nvSpPr>
        <p:spPr>
          <a:xfrm>
            <a:off x="5289898" y="624117"/>
            <a:ext cx="6661710" cy="5538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ru-RU" sz="1467" b="0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Более трех четвертей опрошенных студентов чувствуют себя максимально комфортно в своих учебных группах. Их основной контингент -  студенты, полностью удовлетворенные обучением в вузе (97,62%) . </a:t>
            </a:r>
          </a:p>
          <a:p>
            <a:pPr marL="0" marR="0" lvl="0" indent="0" algn="l" defTabSz="121917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endParaRPr kumimoji="0" lang="ru-RU" sz="1467" b="0" i="0" u="none" strike="noStrike" kern="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ru-RU" sz="1467" b="0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Респонденты, оценившие на 5 баллов свою комфортность в учебной группе, на 59,25% состоят из </a:t>
            </a:r>
            <a:r>
              <a:rPr kumimoji="0" lang="ru-RU" sz="1467" b="0" i="0" u="none" strike="noStrike" kern="0" cap="none" spc="0" normalizeH="0" baseline="0" noProof="0" dirty="0" err="1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дотовцев</a:t>
            </a:r>
            <a:r>
              <a:rPr kumimoji="0" lang="ru-RU" sz="1467" b="0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, с казахским языком обучения (76,57%), 2 и 3 курсов (соответственно 40,07% и 30,39%), образовательных программ «Педагогика и методика начального обучения» (25,98%), «Казахский язык и литература, в т.ч. в образовательных учреждениях» (16,47%) и «Юриспруденция» (15,96 %).</a:t>
            </a:r>
          </a:p>
          <a:p>
            <a:pPr marL="0" marR="0" lvl="0" indent="0" algn="l" defTabSz="121917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endParaRPr kumimoji="0" lang="ru-RU" sz="1467" b="0" i="0" u="none" strike="noStrike" kern="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ru-RU" sz="1467" b="0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На 4 балла оценил свою комфортность в учебной группе каждый седьмой участник опроса. В составе этой категории респондентов представлены главным образом </a:t>
            </a:r>
            <a:r>
              <a:rPr kumimoji="0" lang="ru-RU" sz="1467" b="0" i="0" u="none" strike="noStrike" kern="0" cap="none" spc="0" normalizeH="0" baseline="0" noProof="0" dirty="0" err="1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дотовцы</a:t>
            </a:r>
            <a:r>
              <a:rPr kumimoji="0" lang="ru-RU" sz="1467" b="0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 (62,50%), </a:t>
            </a:r>
            <a:r>
              <a:rPr kumimoji="0" lang="ru-RU" sz="1467" b="0" i="0" u="none" strike="noStrike" kern="0" cap="none" spc="0" normalizeH="0" baseline="0" noProof="0" dirty="0" err="1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казахоязычные</a:t>
            </a:r>
            <a:r>
              <a:rPr kumimoji="0" lang="ru-RU" sz="1467" b="0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 (78,57%), студенты первых трех курсов (соответственно 26,79%-33,04%-35,71%), образовательных программ «Педагогика и методика начального обучения» (32,14%), «» (%) и «Иностранный язык: два иностранных языка» (20,54%).</a:t>
            </a:r>
          </a:p>
          <a:p>
            <a:pPr marL="0" marR="0" lvl="0" indent="0" algn="l" defTabSz="121917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endParaRPr kumimoji="0" lang="ru-RU" sz="1467" b="0" i="0" u="none" strike="noStrike" kern="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ru-RU" sz="1467" b="0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Другие оценки не имеют статистической значимости – в пределах ошибки выборки.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DFBE1CB-D52A-4C23-B5CE-0F7B3BC5E25A}"/>
              </a:ext>
            </a:extLst>
          </p:cNvPr>
          <p:cNvGraphicFramePr/>
          <p:nvPr/>
        </p:nvGraphicFramePr>
        <p:xfrm>
          <a:off x="449941" y="2017485"/>
          <a:ext cx="4650920" cy="4008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Google Shape;240;g13a709386da_1_22">
            <a:extLst>
              <a:ext uri="{FF2B5EF4-FFF2-40B4-BE49-F238E27FC236}">
                <a16:creationId xmlns:a16="http://schemas.microsoft.com/office/drawing/2014/main" id="{DF6E59CB-4CBD-41EE-900C-9DC662BB47F5}"/>
              </a:ext>
            </a:extLst>
          </p:cNvPr>
          <p:cNvSpPr txBox="1"/>
          <p:nvPr/>
        </p:nvSpPr>
        <p:spPr>
          <a:xfrm>
            <a:off x="240392" y="636234"/>
            <a:ext cx="4650921" cy="1400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Насколько комфортно Вы себя чувствуете в Вашей учебной группе? Оцените по 5-ти балльной шкале, где 1 балл – наименее, 5 баллов – наиболее комфортно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(% от числа опрошенных)</a:t>
            </a:r>
            <a:endParaRPr kumimoji="0" sz="1500" b="1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3AC44E-0CB0-453E-8A9F-BA735353E567}"/>
              </a:ext>
            </a:extLst>
          </p:cNvPr>
          <p:cNvSpPr txBox="1"/>
          <p:nvPr/>
        </p:nvSpPr>
        <p:spPr>
          <a:xfrm>
            <a:off x="51355" y="6026046"/>
            <a:ext cx="4839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      Примечание: 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Средний балл – 4,5 балла.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433849-CE09-4CEC-ACC1-BF18C315EED8}"/>
              </a:ext>
            </a:extLst>
          </p:cNvPr>
          <p:cNvSpPr txBox="1"/>
          <p:nvPr/>
        </p:nvSpPr>
        <p:spPr>
          <a:xfrm>
            <a:off x="580572" y="2"/>
            <a:ext cx="465092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3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КОМФОРТНОСТЬ В УЧЕБНОЙ ГРУППЕ</a:t>
            </a:r>
          </a:p>
        </p:txBody>
      </p:sp>
    </p:spTree>
    <p:extLst>
      <p:ext uri="{BB962C8B-B14F-4D97-AF65-F5344CB8AC3E}">
        <p14:creationId xmlns:p14="http://schemas.microsoft.com/office/powerpoint/2010/main" val="1747165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E662D9C-B8EC-43E3-AD5B-6118B13A7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949" y="104930"/>
            <a:ext cx="7494451" cy="367069"/>
          </a:xfrm>
        </p:spPr>
        <p:txBody>
          <a:bodyPr/>
          <a:lstStyle/>
          <a:p>
            <a:r>
              <a:rPr 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КАЧЕСТВО ОБРАЗОВАТЕЛЬНОГО ПРОЦЕССА</a:t>
            </a:r>
          </a:p>
        </p:txBody>
      </p:sp>
      <p:sp>
        <p:nvSpPr>
          <p:cNvPr id="344" name="Google Shape;344;g137d1d21ee2_1_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733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sym typeface="Helvetica Neue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11</a:t>
            </a:fld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345" name="Google Shape;345;g137d1d21ee2_1_0"/>
          <p:cNvSpPr txBox="1"/>
          <p:nvPr/>
        </p:nvSpPr>
        <p:spPr>
          <a:xfrm>
            <a:off x="457067" y="1287001"/>
            <a:ext cx="5302400" cy="4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kumimoji="0" sz="1467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6" name="Google Shape;346;g137d1d21ee2_1_0"/>
          <p:cNvSpPr txBox="1"/>
          <p:nvPr/>
        </p:nvSpPr>
        <p:spPr>
          <a:xfrm>
            <a:off x="5050973" y="644577"/>
            <a:ext cx="7089673" cy="5987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ru-RU" sz="1333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endParaRPr kumimoji="0" lang="ru-RU" sz="1467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Arial"/>
              <a:ea typeface="Helvetica Neue"/>
              <a:cs typeface="Helvetica Neue"/>
              <a:sym typeface="Helvetica Neue"/>
            </a:endParaRP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Доминантное большинство опрошенных студентов высоко оценивают качество образовательного процесса в вузе (540 человек). Показатели высокой оценки выше среднего значения в группах студентов очной формы обучения с применением ДОТ (72,11%); с казахским языком обучения (70,40%); 2 курса (73,13%) и 4 курса (75,56%); образовательных программ «Педагогика и психология» (79,73%), «Дошкольное обучение и воспитание» (81,58%), «Казахский язык и литература, в том числе в образовательных учреждениях» (73,39%), «Финансы» (88,24%), «Юриспруденция» (74,77%), «Фармация» (84,38%), «Учитель начальных классов со знанием иностранного языка» (78,57%).</a:t>
            </a: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Четверть опрошенных (200 человек) оценивают качество образовательного процесса как среднее. Показатели средней оценки выше, чем в среднем по массиву, в группах студентов очной формы обучения (29,21%); с русским языком обучения (26,14%); 1 курса (29,51%) и 3 курса (27,24%); образовательных программ «Педагогика и методика начального обучения» (27,45%) и «Иностранный язык: два иностранных языка» (48,21%).</a:t>
            </a: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Показатели низкой оценки и неопределившихся статистически малозначимы – в пределах ошибки выборки.</a:t>
            </a: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endParaRPr kumimoji="0" sz="1333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endParaRPr kumimoji="0" sz="1333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ru-RU" sz="1333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    </a:t>
            </a:r>
            <a:endParaRPr kumimoji="0" sz="1333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endParaRPr kumimoji="0" sz="1333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2B389F21-430B-4D52-98E0-95093938BF72}"/>
              </a:ext>
            </a:extLst>
          </p:cNvPr>
          <p:cNvGraphicFramePr/>
          <p:nvPr/>
        </p:nvGraphicFramePr>
        <p:xfrm>
          <a:off x="284814" y="1287001"/>
          <a:ext cx="4586990" cy="4750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5797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BE7221C-38E6-422F-B77D-4BC1B4DD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51" y="532853"/>
            <a:ext cx="4730042" cy="864148"/>
          </a:xfrm>
        </p:spPr>
        <p:txBody>
          <a:bodyPr/>
          <a:lstStyle/>
          <a:p>
            <a:pPr algn="ctr"/>
            <a:r>
              <a:rPr 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Считаете ли Вы систему оценки знаний в вузе достаточно объективной и справедливой? (% от числа опрошенных)</a:t>
            </a:r>
          </a:p>
        </p:txBody>
      </p:sp>
      <p:sp>
        <p:nvSpPr>
          <p:cNvPr id="194" name="Google Shape;194;g137d1d21ee2_1_1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733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sym typeface="Helvetica Neue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12</a:t>
            </a:fld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96" name="Google Shape;196;g137d1d21ee2_1_135"/>
          <p:cNvSpPr txBox="1"/>
          <p:nvPr/>
        </p:nvSpPr>
        <p:spPr>
          <a:xfrm>
            <a:off x="5723673" y="5781948"/>
            <a:ext cx="6236099" cy="442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20128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000"/>
              <a:buFontTx/>
              <a:buNone/>
              <a:tabLst/>
              <a:defRPr/>
            </a:pPr>
            <a:endParaRPr kumimoji="0" lang="ru-RU" sz="1333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0128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000"/>
              <a:buFontTx/>
              <a:buNone/>
              <a:tabLst/>
              <a:defRPr/>
            </a:pPr>
            <a:endParaRPr kumimoji="0" lang="ru-RU" sz="1333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77CA0B-9D3A-4EBE-BF56-23615BDB9750}"/>
              </a:ext>
            </a:extLst>
          </p:cNvPr>
          <p:cNvSpPr txBox="1"/>
          <p:nvPr/>
        </p:nvSpPr>
        <p:spPr>
          <a:xfrm>
            <a:off x="8851901" y="1397002"/>
            <a:ext cx="749299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13,2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16EB7C-0333-4789-BCB3-70C77D917776}"/>
              </a:ext>
            </a:extLst>
          </p:cNvPr>
          <p:cNvSpPr txBox="1"/>
          <p:nvPr/>
        </p:nvSpPr>
        <p:spPr>
          <a:xfrm>
            <a:off x="9319262" y="2229478"/>
            <a:ext cx="599439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3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25,9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F131F9-7F23-4A81-98E3-19E433DC814E}"/>
              </a:ext>
            </a:extLst>
          </p:cNvPr>
          <p:cNvSpPr txBox="1"/>
          <p:nvPr/>
        </p:nvSpPr>
        <p:spPr>
          <a:xfrm>
            <a:off x="9393318" y="2896298"/>
            <a:ext cx="599439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22,2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FB843B-192E-406C-B7F2-2AC85015AEF4}"/>
              </a:ext>
            </a:extLst>
          </p:cNvPr>
          <p:cNvSpPr txBox="1"/>
          <p:nvPr/>
        </p:nvSpPr>
        <p:spPr>
          <a:xfrm>
            <a:off x="9193727" y="3563118"/>
            <a:ext cx="4459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19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0AC9C57-2215-4C27-BC19-EFE8C47DA434}"/>
              </a:ext>
            </a:extLst>
          </p:cNvPr>
          <p:cNvSpPr txBox="1"/>
          <p:nvPr/>
        </p:nvSpPr>
        <p:spPr>
          <a:xfrm>
            <a:off x="9700590" y="4196794"/>
            <a:ext cx="599439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25,7</a:t>
            </a:r>
          </a:p>
        </p:txBody>
      </p:sp>
      <p:graphicFrame>
        <p:nvGraphicFramePr>
          <p:cNvPr id="31" name="Диаграмма 30">
            <a:extLst>
              <a:ext uri="{FF2B5EF4-FFF2-40B4-BE49-F238E27FC236}">
                <a16:creationId xmlns:a16="http://schemas.microsoft.com/office/drawing/2014/main" id="{4F48843C-770E-44D9-8FA1-24326ED657FB}"/>
              </a:ext>
            </a:extLst>
          </p:cNvPr>
          <p:cNvGraphicFramePr/>
          <p:nvPr/>
        </p:nvGraphicFramePr>
        <p:xfrm>
          <a:off x="291451" y="1514007"/>
          <a:ext cx="4497814" cy="4811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E1C7775-AE42-4D8F-8AEB-FF0BA1713EB2}"/>
              </a:ext>
            </a:extLst>
          </p:cNvPr>
          <p:cNvSpPr txBox="1"/>
          <p:nvPr/>
        </p:nvSpPr>
        <p:spPr>
          <a:xfrm>
            <a:off x="5141625" y="633999"/>
            <a:ext cx="6633219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47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Преобладающее большинство участников опроса признают объективность и справедливость существующей в вузе системы оценки знаний – 85,79% (664 человека из 774 опрошенных).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4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47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Распределение показателей объективности и справедливости системы знаний в вузе в разрезе: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47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47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Форм обучения: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47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очная – 84,44% и ДОТ – 86,71%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47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47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Курсов обучения: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47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1 курс – 87,98%; 2 курс – 88,44%; 3 курс – 81,30%; 4 курс – 84,44%; 5 курс – 83,33%.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47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47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Языка обучения: 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47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казахский – 87,29%; русский – 80,68%.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47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47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Образовательных программ: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47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«Педагогика и психология» – 94,59%; «Дошкольное обучение и воспитание» – 92,11%; «Педагогика и методика начального обучения» – 87,75%; «Казахский язык и литература, в том числе в образовательных учреждениях» – 89,52%; «Иностранный язык: два иностранных языка» – 74,11%; «Учитель начальных классов со знанием иностранного языка» – 85,71%; «Финансы» – 100%; «Юриспруденция» – 100%; «Фармация» – 93,75%.</a:t>
            </a:r>
            <a:endParaRPr kumimoji="0" lang="ru-RU" sz="147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A92F8B2D-DE97-40B6-9ED8-30D734DE843F}"/>
              </a:ext>
            </a:extLst>
          </p:cNvPr>
          <p:cNvSpPr txBox="1">
            <a:spLocks/>
          </p:cNvSpPr>
          <p:nvPr/>
        </p:nvSpPr>
        <p:spPr>
          <a:xfrm>
            <a:off x="531946" y="72103"/>
            <a:ext cx="3500408" cy="460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2000"/>
              <a:buFont typeface="Helvetica Neue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  <a:sym typeface="Helvetica Neue"/>
              </a:rPr>
              <a:t>СИСТЕМА ОЦЕНКИ ЗНАНИЙ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29605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BE7221C-38E6-422F-B77D-4BC1B4DD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946" y="72103"/>
            <a:ext cx="3635320" cy="423602"/>
          </a:xfrm>
        </p:spPr>
        <p:txBody>
          <a:bodyPr/>
          <a:lstStyle/>
          <a:p>
            <a:r>
              <a:rPr lang="ru-RU" sz="1600" b="1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СИСТЕМА ОЦЕНКИ ЗНАНИЙ</a:t>
            </a:r>
            <a:endParaRPr lang="ru-RU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4" name="Google Shape;194;g137d1d21ee2_1_1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733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sym typeface="Helvetica Neue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13</a:t>
            </a:fld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77CA0B-9D3A-4EBE-BF56-23615BDB9750}"/>
              </a:ext>
            </a:extLst>
          </p:cNvPr>
          <p:cNvSpPr txBox="1"/>
          <p:nvPr/>
        </p:nvSpPr>
        <p:spPr>
          <a:xfrm>
            <a:off x="8851901" y="1397002"/>
            <a:ext cx="749299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13,2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F131F9-7F23-4A81-98E3-19E433DC814E}"/>
              </a:ext>
            </a:extLst>
          </p:cNvPr>
          <p:cNvSpPr txBox="1"/>
          <p:nvPr/>
        </p:nvSpPr>
        <p:spPr>
          <a:xfrm>
            <a:off x="9393318" y="2896298"/>
            <a:ext cx="599439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22,2</a:t>
            </a:r>
          </a:p>
        </p:txBody>
      </p:sp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id="{9B9BA215-A268-4BAA-A69D-D9189E24BBAD}"/>
              </a:ext>
            </a:extLst>
          </p:cNvPr>
          <p:cNvGraphicFramePr>
            <a:graphicFrameLocks noGrp="1"/>
          </p:cNvGraphicFramePr>
          <p:nvPr/>
        </p:nvGraphicFramePr>
        <p:xfrm>
          <a:off x="254000" y="1126384"/>
          <a:ext cx="11582397" cy="270410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00371">
                  <a:extLst>
                    <a:ext uri="{9D8B030D-6E8A-4147-A177-3AD203B41FA5}">
                      <a16:colId xmlns:a16="http://schemas.microsoft.com/office/drawing/2014/main" val="2679961178"/>
                    </a:ext>
                  </a:extLst>
                </a:gridCol>
                <a:gridCol w="1575229">
                  <a:extLst>
                    <a:ext uri="{9D8B030D-6E8A-4147-A177-3AD203B41FA5}">
                      <a16:colId xmlns:a16="http://schemas.microsoft.com/office/drawing/2014/main" val="625277238"/>
                    </a:ext>
                  </a:extLst>
                </a:gridCol>
                <a:gridCol w="1633928">
                  <a:extLst>
                    <a:ext uri="{9D8B030D-6E8A-4147-A177-3AD203B41FA5}">
                      <a16:colId xmlns:a16="http://schemas.microsoft.com/office/drawing/2014/main" val="2458865151"/>
                    </a:ext>
                  </a:extLst>
                </a:gridCol>
                <a:gridCol w="1972869">
                  <a:extLst>
                    <a:ext uri="{9D8B030D-6E8A-4147-A177-3AD203B41FA5}">
                      <a16:colId xmlns:a16="http://schemas.microsoft.com/office/drawing/2014/main" val="2905204347"/>
                    </a:ext>
                  </a:extLst>
                </a:gridCol>
              </a:tblGrid>
              <a:tr h="387623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ХАРАКТЕРИСТИКИ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Согласны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Не согласны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Не определились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355920446"/>
                  </a:ext>
                </a:extLst>
              </a:tr>
              <a:tr h="5784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Helvetica Neue"/>
                          <a:cs typeface="Helvetica" panose="020B0604020202020204" pitchFamily="34" charset="0"/>
                          <a:sym typeface="Helvetica Neue"/>
                        </a:rPr>
                        <a:t>Система оценки знаний соответствует условиям и потребностям организации учебного процесса</a:t>
                      </a:r>
                      <a:endParaRPr lang="ru-RU" sz="15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83,72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2,58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13,70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444996719"/>
                  </a:ext>
                </a:extLst>
              </a:tr>
              <a:tr h="5784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Helvetica Neue"/>
                          <a:cs typeface="Helvetica" panose="020B0604020202020204" pitchFamily="34" charset="0"/>
                          <a:sym typeface="Helvetica Neue"/>
                        </a:rPr>
                        <a:t>Оценивается лишь уровень знания билета на экзамене, а не вся совокупность учебного труда каждого студента</a:t>
                      </a:r>
                      <a:endParaRPr lang="ru-RU" sz="15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59,17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20,28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20,54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528521969"/>
                  </a:ext>
                </a:extLst>
              </a:tr>
              <a:tr h="8067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Helvetica Neue"/>
                          <a:cs typeface="Helvetica" panose="020B0604020202020204" pitchFamily="34" charset="0"/>
                          <a:sym typeface="Helvetica Neue"/>
                        </a:rPr>
                        <a:t>Оценка знаний зависит от квалификации преподавателя, культуры общения, его отношения к студенту, понимания особенностей личности студента</a:t>
                      </a:r>
                      <a:endParaRPr lang="ru-RU" sz="15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68,48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13,31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18,22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430860363"/>
                  </a:ext>
                </a:extLst>
              </a:tr>
              <a:tr h="255529">
                <a:tc>
                  <a:txBody>
                    <a:bodyPr/>
                    <a:lstStyle/>
                    <a:p>
                      <a:r>
                        <a:rPr kumimoji="0" lang="ru-RU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Helvetica Neue"/>
                          <a:cs typeface="Helvetica" panose="020B0604020202020204" pitchFamily="34" charset="0"/>
                          <a:sym typeface="Helvetica Neue"/>
                        </a:rPr>
                        <a:t>Непонятны критерии оценки результатов обучения</a:t>
                      </a:r>
                      <a:endParaRPr lang="ru-RU" sz="15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38,11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39,79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22,09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52711467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20207326-CD6A-4007-8EC0-3CB1B448AD6B}"/>
              </a:ext>
            </a:extLst>
          </p:cNvPr>
          <p:cNvSpPr txBox="1"/>
          <p:nvPr/>
        </p:nvSpPr>
        <p:spPr>
          <a:xfrm>
            <a:off x="558248" y="472873"/>
            <a:ext cx="1158239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С какой характеристикой вузовской системы оценки знаний Вы согласны или не согласны?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(% от числа опрошенных)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500" b="1" i="0" u="none" strike="noStrike" kern="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7F73B2-1903-4F6E-9AE8-5E098DFB84A4}"/>
              </a:ext>
            </a:extLst>
          </p:cNvPr>
          <p:cNvSpPr txBox="1"/>
          <p:nvPr/>
        </p:nvSpPr>
        <p:spPr>
          <a:xfrm>
            <a:off x="254000" y="4152275"/>
            <a:ext cx="1168399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Независимо от формы, языка, курса обучения, профиля образовательной программы в преобладающем большинстве случаев опрошенные студенты согласны с тем, что вузовская система оценки знаний соответствует условиям и потребностям организации учебного процесса; что при этом оценивается лишь уровень знания билета на экзамене, а не вся совокупность учебного труда студента; что оценка знаний напрямую зависит от квалификации преподавателя, его культуры общения и отношения к студенту. Единственная характеристика, вызвавшая конфликт мнений среди участников опроса – непонятность критериев оценки результатов обучения. Согласные и несогласные с такой характеристикой вузовской системы оценки знаний соотносятся в сопоставимых пределах. Среди согласных и несогласных преобладают </a:t>
            </a:r>
            <a:r>
              <a:rPr kumimoji="0" lang="ru-RU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дотовцы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– соответственно 60,34% против 60,39%; второкурсники и третьекурсники – соответственно 37,29% и 35,25% против 40,91% и 30,52%; с казахским языком обучения – соответственно 86,44% против 70,78%; студенты ПМНО – соответственно 25,42% против 26,30%.</a:t>
            </a:r>
          </a:p>
        </p:txBody>
      </p:sp>
    </p:spTree>
    <p:extLst>
      <p:ext uri="{BB962C8B-B14F-4D97-AF65-F5344CB8AC3E}">
        <p14:creationId xmlns:p14="http://schemas.microsoft.com/office/powerpoint/2010/main" val="2376253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40a283929_1_1"/>
          <p:cNvSpPr txBox="1"/>
          <p:nvPr/>
        </p:nvSpPr>
        <p:spPr>
          <a:xfrm>
            <a:off x="2354500" y="2528544"/>
            <a:ext cx="73912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733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sym typeface="Helvetica Neue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14</a:t>
            </a:fld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82" name="Google Shape;182;gd40a283929_1_1"/>
          <p:cNvSpPr txBox="1"/>
          <p:nvPr/>
        </p:nvSpPr>
        <p:spPr>
          <a:xfrm>
            <a:off x="145142" y="537030"/>
            <a:ext cx="11727543" cy="73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ru-RU" sz="14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Оцените, пожалуйста, по 5-ти балльной шкале степень Вашей удовлетворенности нижеуказанными показателями, где 1 балл - абсолютная неудовлетворенность, 5 баллов - абсолютная удовлетворенность (% от числа опрошенных)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id="{8DC08354-BEFC-4464-BCC0-3EDB1FE4A970}"/>
              </a:ext>
            </a:extLst>
          </p:cNvPr>
          <p:cNvGraphicFramePr>
            <a:graphicFrameLocks noGrp="1"/>
          </p:cNvGraphicFramePr>
          <p:nvPr/>
        </p:nvGraphicFramePr>
        <p:xfrm>
          <a:off x="319318" y="1270693"/>
          <a:ext cx="11553370" cy="4531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2249">
                  <a:extLst>
                    <a:ext uri="{9D8B030D-6E8A-4147-A177-3AD203B41FA5}">
                      <a16:colId xmlns:a16="http://schemas.microsoft.com/office/drawing/2014/main" val="1800470685"/>
                    </a:ext>
                  </a:extLst>
                </a:gridCol>
                <a:gridCol w="1064302">
                  <a:extLst>
                    <a:ext uri="{9D8B030D-6E8A-4147-A177-3AD203B41FA5}">
                      <a16:colId xmlns:a16="http://schemas.microsoft.com/office/drawing/2014/main" val="654166484"/>
                    </a:ext>
                  </a:extLst>
                </a:gridCol>
                <a:gridCol w="1106417">
                  <a:extLst>
                    <a:ext uri="{9D8B030D-6E8A-4147-A177-3AD203B41FA5}">
                      <a16:colId xmlns:a16="http://schemas.microsoft.com/office/drawing/2014/main" val="2580637495"/>
                    </a:ext>
                  </a:extLst>
                </a:gridCol>
                <a:gridCol w="1030515">
                  <a:extLst>
                    <a:ext uri="{9D8B030D-6E8A-4147-A177-3AD203B41FA5}">
                      <a16:colId xmlns:a16="http://schemas.microsoft.com/office/drawing/2014/main" val="2332803877"/>
                    </a:ext>
                  </a:extLst>
                </a:gridCol>
                <a:gridCol w="1115933">
                  <a:extLst>
                    <a:ext uri="{9D8B030D-6E8A-4147-A177-3AD203B41FA5}">
                      <a16:colId xmlns:a16="http://schemas.microsoft.com/office/drawing/2014/main" val="802892008"/>
                    </a:ext>
                  </a:extLst>
                </a:gridCol>
                <a:gridCol w="1184223">
                  <a:extLst>
                    <a:ext uri="{9D8B030D-6E8A-4147-A177-3AD203B41FA5}">
                      <a16:colId xmlns:a16="http://schemas.microsoft.com/office/drawing/2014/main" val="869747496"/>
                    </a:ext>
                  </a:extLst>
                </a:gridCol>
                <a:gridCol w="1139731">
                  <a:extLst>
                    <a:ext uri="{9D8B030D-6E8A-4147-A177-3AD203B41FA5}">
                      <a16:colId xmlns:a16="http://schemas.microsoft.com/office/drawing/2014/main" val="3084334536"/>
                    </a:ext>
                  </a:extLst>
                </a:gridCol>
              </a:tblGrid>
              <a:tr h="47249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ПОКАЗАТЕЛИ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 балл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 балла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 балла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 балла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 баллов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Средний балл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959996183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Доступность и своевременность всей необходимой информации, касающейся учебного процесса </a:t>
                      </a:r>
                      <a:endParaRPr lang="ru-RU" sz="15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1,0%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1,8%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7,6%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16,8%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72,7%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4,6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179985999"/>
                  </a:ext>
                </a:extLst>
              </a:tr>
              <a:tr h="470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Организация учебного процесса</a:t>
                      </a:r>
                      <a:endParaRPr lang="ru-RU" sz="15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1,4%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1,7%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6,8%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19,0%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71,1%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4,6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683523013"/>
                  </a:ext>
                </a:extLst>
              </a:tr>
              <a:tr h="470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Воспитательная работа</a:t>
                      </a:r>
                      <a:endParaRPr lang="ru-RU" sz="15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1,6%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1,8%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7,9%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15,6%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73,1%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4,6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741124587"/>
                  </a:ext>
                </a:extLst>
              </a:tr>
              <a:tr h="470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Работа куратора группы в период обучения</a:t>
                      </a:r>
                      <a:endParaRPr lang="ru-RU" sz="15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1,4%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1,2%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4,5%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11,5%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81,4%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4,7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069183718"/>
                  </a:ext>
                </a:extLst>
              </a:tr>
              <a:tr h="8282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Открытость, полнота и доступность информации о деятельности вуза, размещенная на его официальном сайте</a:t>
                      </a:r>
                      <a:endParaRPr lang="ru-RU" sz="15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1,0%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1,6%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7,0%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16,8%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73,6%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4,6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565582239"/>
                  </a:ext>
                </a:extLst>
              </a:tr>
              <a:tr h="470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Комфортность условий обучения</a:t>
                      </a:r>
                      <a:endParaRPr lang="ru-RU" sz="15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1,2%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2,5%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7,4%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16,0%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73,0%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4,6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299366498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Соответствие оборудования, необходимого для учебного процесса, современным требованиям</a:t>
                      </a:r>
                      <a:endParaRPr lang="ru-RU" sz="15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0,9%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1,3%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7,4%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16,9%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73,5%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4,6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99558502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F42EE1C-BBED-4A94-9883-D87D95A4EAF1}"/>
              </a:ext>
            </a:extLst>
          </p:cNvPr>
          <p:cNvSpPr txBox="1"/>
          <p:nvPr/>
        </p:nvSpPr>
        <p:spPr>
          <a:xfrm>
            <a:off x="319314" y="5724392"/>
            <a:ext cx="11553369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По всем показателям средние оценки варьируют в пределах 5 баллов.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DEF6D2-C751-47C9-8583-2205C74D1A73}"/>
              </a:ext>
            </a:extLst>
          </p:cNvPr>
          <p:cNvSpPr txBox="1"/>
          <p:nvPr/>
        </p:nvSpPr>
        <p:spPr>
          <a:xfrm>
            <a:off x="609599" y="29028"/>
            <a:ext cx="7679962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3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УДОВЛЕТВОРЕННОСТЬ ПОКАЗАТЕЛЯМИ УЧЕБНОГО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2931011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37d1d21ee2_1_11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733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sym typeface="Helvetica Neue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15</a:t>
            </a:fld>
            <a:endParaRPr kumimoji="0" sz="1733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205" name="Google Shape;205;g137d1d21ee2_1_118"/>
          <p:cNvSpPr txBox="1"/>
          <p:nvPr/>
        </p:nvSpPr>
        <p:spPr>
          <a:xfrm>
            <a:off x="457067" y="1287001"/>
            <a:ext cx="4713467" cy="4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kumimoji="0" sz="1467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7" name="Google Shape;207;g137d1d21ee2_1_118"/>
          <p:cNvSpPr txBox="1"/>
          <p:nvPr/>
        </p:nvSpPr>
        <p:spPr>
          <a:xfrm>
            <a:off x="457067" y="87086"/>
            <a:ext cx="7728991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ru" sz="1467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СОПРОВОЖДЕНИЕ ОБРАЗОВАТЕЛЬНОГО ПРОЦЕССА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D8FF88-7FAA-47B9-AB6B-E64AAAD7091E}"/>
              </a:ext>
            </a:extLst>
          </p:cNvPr>
          <p:cNvSpPr txBox="1"/>
          <p:nvPr/>
        </p:nvSpPr>
        <p:spPr>
          <a:xfrm>
            <a:off x="580572" y="535949"/>
            <a:ext cx="11154361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467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  <a:sym typeface="Arial"/>
              </a:rPr>
              <a:t>Оцените по 5-ти балльной шкале сопровождение образовательного процесса, где 5 баллов – максимально положительная оценка, 1 балл – максимально отрицательная оценка  (% от числа опрошенных)</a:t>
            </a:r>
            <a:endParaRPr kumimoji="0" lang="ru-RU" sz="14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2B1F69-6566-4D80-8DB3-843223A3AEA2}"/>
              </a:ext>
            </a:extLst>
          </p:cNvPr>
          <p:cNvSpPr txBox="1"/>
          <p:nvPr/>
        </p:nvSpPr>
        <p:spPr>
          <a:xfrm>
            <a:off x="9931401" y="1794019"/>
            <a:ext cx="774699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46,1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606485-3E47-4DD5-B949-FFA672C62E3C}"/>
              </a:ext>
            </a:extLst>
          </p:cNvPr>
          <p:cNvSpPr txBox="1"/>
          <p:nvPr/>
        </p:nvSpPr>
        <p:spPr>
          <a:xfrm>
            <a:off x="9942356" y="2380046"/>
            <a:ext cx="595984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43,8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BF3A07-FFE6-4E3D-833A-1473179D7827}"/>
              </a:ext>
            </a:extLst>
          </p:cNvPr>
          <p:cNvSpPr txBox="1"/>
          <p:nvPr/>
        </p:nvSpPr>
        <p:spPr>
          <a:xfrm>
            <a:off x="9942356" y="2992646"/>
            <a:ext cx="595984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43,1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1E2119-0563-41B5-9989-2A13B6DA14DB}"/>
              </a:ext>
            </a:extLst>
          </p:cNvPr>
          <p:cNvSpPr txBox="1"/>
          <p:nvPr/>
        </p:nvSpPr>
        <p:spPr>
          <a:xfrm>
            <a:off x="9931401" y="3605246"/>
            <a:ext cx="774699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41,4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E44B3B-09BB-415D-8D67-163D24ECF884}"/>
              </a:ext>
            </a:extLst>
          </p:cNvPr>
          <p:cNvSpPr txBox="1"/>
          <p:nvPr/>
        </p:nvSpPr>
        <p:spPr>
          <a:xfrm>
            <a:off x="9942356" y="4187058"/>
            <a:ext cx="595984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46,4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A08EBF-6D65-47B8-9A95-F3016F66C44D}"/>
              </a:ext>
            </a:extLst>
          </p:cNvPr>
          <p:cNvSpPr txBox="1"/>
          <p:nvPr/>
        </p:nvSpPr>
        <p:spPr>
          <a:xfrm>
            <a:off x="9827139" y="4799662"/>
            <a:ext cx="109486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43,1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B01703-76AA-4A2D-93FB-7F4E5DF23623}"/>
              </a:ext>
            </a:extLst>
          </p:cNvPr>
          <p:cNvSpPr txBox="1"/>
          <p:nvPr/>
        </p:nvSpPr>
        <p:spPr>
          <a:xfrm>
            <a:off x="9827140" y="5412268"/>
            <a:ext cx="57416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37,7</a:t>
            </a:r>
          </a:p>
        </p:txBody>
      </p:sp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id="{AFF1B5B5-8FE7-4E04-AF94-387095046769}"/>
              </a:ext>
            </a:extLst>
          </p:cNvPr>
          <p:cNvGraphicFramePr>
            <a:graphicFrameLocks noGrp="1"/>
          </p:cNvGraphicFramePr>
          <p:nvPr/>
        </p:nvGraphicFramePr>
        <p:xfrm>
          <a:off x="478973" y="1110468"/>
          <a:ext cx="11350172" cy="47417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57956">
                  <a:extLst>
                    <a:ext uri="{9D8B030D-6E8A-4147-A177-3AD203B41FA5}">
                      <a16:colId xmlns:a16="http://schemas.microsoft.com/office/drawing/2014/main" val="2585679405"/>
                    </a:ext>
                  </a:extLst>
                </a:gridCol>
                <a:gridCol w="998803">
                  <a:extLst>
                    <a:ext uri="{9D8B030D-6E8A-4147-A177-3AD203B41FA5}">
                      <a16:colId xmlns:a16="http://schemas.microsoft.com/office/drawing/2014/main" val="4213476083"/>
                    </a:ext>
                  </a:extLst>
                </a:gridCol>
                <a:gridCol w="1084413">
                  <a:extLst>
                    <a:ext uri="{9D8B030D-6E8A-4147-A177-3AD203B41FA5}">
                      <a16:colId xmlns:a16="http://schemas.microsoft.com/office/drawing/2014/main" val="2821565049"/>
                    </a:ext>
                  </a:extLst>
                </a:gridCol>
                <a:gridCol w="1056200">
                  <a:extLst>
                    <a:ext uri="{9D8B030D-6E8A-4147-A177-3AD203B41FA5}">
                      <a16:colId xmlns:a16="http://schemas.microsoft.com/office/drawing/2014/main" val="2897408124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4152766412"/>
                    </a:ext>
                  </a:extLst>
                </a:gridCol>
                <a:gridCol w="1146628">
                  <a:extLst>
                    <a:ext uri="{9D8B030D-6E8A-4147-A177-3AD203B41FA5}">
                      <a16:colId xmlns:a16="http://schemas.microsoft.com/office/drawing/2014/main" val="3482109061"/>
                    </a:ext>
                  </a:extLst>
                </a:gridCol>
                <a:gridCol w="1117601">
                  <a:extLst>
                    <a:ext uri="{9D8B030D-6E8A-4147-A177-3AD203B41FA5}">
                      <a16:colId xmlns:a16="http://schemas.microsoft.com/office/drawing/2014/main" val="4000605844"/>
                    </a:ext>
                  </a:extLst>
                </a:gridCol>
              </a:tblGrid>
              <a:tr h="606693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ПОКАЗАТЕЛИ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 балл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 балла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 балла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 балла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 баллов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Средний балл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500014903"/>
                  </a:ext>
                </a:extLst>
              </a:tr>
              <a:tr h="505449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Доступ к компьютерным технологиям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1,03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1,16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6,07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16,67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75,06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4,6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50117487"/>
                  </a:ext>
                </a:extLst>
              </a:tr>
              <a:tr h="574301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Оснащенность и укомплектованность библиотеки учебно-методической литературой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1,16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1,16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6,72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18,09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72,87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4,6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954050241"/>
                  </a:ext>
                </a:extLst>
              </a:tr>
              <a:tr h="505449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Удобные аудитории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1,81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2,45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8,91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18,99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67,83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4,4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492961302"/>
                  </a:ext>
                </a:extLst>
              </a:tr>
              <a:tr h="560283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Удобное расписание с равномерным  распределением нагрузки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2,58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3,36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8,79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17,31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67,96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4,5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778561827"/>
                  </a:ext>
                </a:extLst>
              </a:tr>
              <a:tr h="574301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Доступность учебных материалов на электронных носителях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1,16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1,94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6,72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16,93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73,26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4,4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833124157"/>
                  </a:ext>
                </a:extLst>
              </a:tr>
              <a:tr h="799920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Консультативное обеспечение (оказание помощи в решении учебных, профессиональных и личных проблем)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1,29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2,97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6,46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19,90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69,38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4,5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18294480"/>
                  </a:ext>
                </a:extLst>
              </a:tr>
              <a:tr h="574301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Содействие в организации трудоустройства выпускников вуза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1,55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2,45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9,56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19,90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66,54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4,5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210516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FA5DF00-B207-4504-A14F-E5210A43BCE7}"/>
              </a:ext>
            </a:extLst>
          </p:cNvPr>
          <p:cNvSpPr txBox="1"/>
          <p:nvPr/>
        </p:nvSpPr>
        <p:spPr>
          <a:xfrm>
            <a:off x="457067" y="5825186"/>
            <a:ext cx="11372077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Средняя оценка по большинству видов сопровождения образовательного процесса варьирует в пределах 5 баллов.. Исключение – удобство аудиторий и доступность учебных материалов на электронных носителях, оцененные студентами на 4 балла.</a:t>
            </a:r>
            <a:endParaRPr kumimoji="0" lang="ru-RU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0436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3a709386da_1_5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733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sym typeface="Helvetica Neue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16</a:t>
            </a:fld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383" name="Google Shape;383;g13a709386da_1_57"/>
          <p:cNvSpPr txBox="1"/>
          <p:nvPr/>
        </p:nvSpPr>
        <p:spPr>
          <a:xfrm>
            <a:off x="371989" y="672421"/>
            <a:ext cx="1129749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Оцените по 5-ти балльной шкале образовательную деятельность в вузе в целом, где 5 баллов –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максимально высокая оценка, 1 балл – максимально низкая оценка (% от числа опрошенных)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386" name="Google Shape;386;g13a709386da_1_57"/>
          <p:cNvSpPr txBox="1"/>
          <p:nvPr/>
        </p:nvSpPr>
        <p:spPr>
          <a:xfrm>
            <a:off x="371990" y="84492"/>
            <a:ext cx="6433544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ПОКАЗАТЕЛИ ОБРАЗОВАТЕЛЬНОЙ ДЕЯТЕЛЬНОСТИ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1C0935-6941-4766-9272-9B892507FA2A}"/>
              </a:ext>
            </a:extLst>
          </p:cNvPr>
          <p:cNvSpPr txBox="1"/>
          <p:nvPr/>
        </p:nvSpPr>
        <p:spPr>
          <a:xfrm>
            <a:off x="10185401" y="1447800"/>
            <a:ext cx="71042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47,7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1DFE48-8D0D-467D-881A-17A42E839EEC}"/>
              </a:ext>
            </a:extLst>
          </p:cNvPr>
          <p:cNvSpPr txBox="1"/>
          <p:nvPr/>
        </p:nvSpPr>
        <p:spPr>
          <a:xfrm>
            <a:off x="9423400" y="1447801"/>
            <a:ext cx="610672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17,7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6089FC-18B0-40CB-9DD5-B688C73ED293}"/>
              </a:ext>
            </a:extLst>
          </p:cNvPr>
          <p:cNvSpPr txBox="1"/>
          <p:nvPr/>
        </p:nvSpPr>
        <p:spPr>
          <a:xfrm>
            <a:off x="10185403" y="2171701"/>
            <a:ext cx="58419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42,3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35E712-93F5-4541-BCE6-7C92278E61C5}"/>
              </a:ext>
            </a:extLst>
          </p:cNvPr>
          <p:cNvSpPr txBox="1"/>
          <p:nvPr/>
        </p:nvSpPr>
        <p:spPr>
          <a:xfrm>
            <a:off x="9449874" y="2171701"/>
            <a:ext cx="61067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19,8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DBD3039-935C-4A9D-8823-F2E3334453D8}"/>
              </a:ext>
            </a:extLst>
          </p:cNvPr>
          <p:cNvSpPr txBox="1"/>
          <p:nvPr/>
        </p:nvSpPr>
        <p:spPr>
          <a:xfrm>
            <a:off x="10169093" y="2768602"/>
            <a:ext cx="71042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45,1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7B2A02-C02C-492B-B194-17897E310319}"/>
              </a:ext>
            </a:extLst>
          </p:cNvPr>
          <p:cNvSpPr txBox="1"/>
          <p:nvPr/>
        </p:nvSpPr>
        <p:spPr>
          <a:xfrm>
            <a:off x="9423401" y="2768604"/>
            <a:ext cx="61067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19,4</a:t>
            </a:r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880BD9D4-71DE-4E16-A3F3-BCA01460F231}"/>
              </a:ext>
            </a:extLst>
          </p:cNvPr>
          <p:cNvSpPr txBox="1"/>
          <p:nvPr/>
        </p:nvSpPr>
        <p:spPr>
          <a:xfrm>
            <a:off x="10169092" y="3492502"/>
            <a:ext cx="600509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45,3</a:t>
            </a:r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id="{C553D8EE-9E85-4A74-A13E-B06AD935A828}"/>
              </a:ext>
            </a:extLst>
          </p:cNvPr>
          <p:cNvSpPr txBox="1"/>
          <p:nvPr/>
        </p:nvSpPr>
        <p:spPr>
          <a:xfrm>
            <a:off x="9460034" y="3503298"/>
            <a:ext cx="600509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17</a:t>
            </a:r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01845D6A-38A4-48CE-8E11-5C20F2E13899}"/>
              </a:ext>
            </a:extLst>
          </p:cNvPr>
          <p:cNvSpPr txBox="1"/>
          <p:nvPr/>
        </p:nvSpPr>
        <p:spPr>
          <a:xfrm>
            <a:off x="10169092" y="4216402"/>
            <a:ext cx="72673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45,8</a:t>
            </a:r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5D27989F-B5DD-4F71-A3AF-81F1A3838FDD}"/>
              </a:ext>
            </a:extLst>
          </p:cNvPr>
          <p:cNvSpPr txBox="1"/>
          <p:nvPr/>
        </p:nvSpPr>
        <p:spPr>
          <a:xfrm>
            <a:off x="9449874" y="4216402"/>
            <a:ext cx="58419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18,6</a:t>
            </a:r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id="{27E6DB54-F5D5-4FBA-89B2-47FC30E14875}"/>
              </a:ext>
            </a:extLst>
          </p:cNvPr>
          <p:cNvSpPr txBox="1"/>
          <p:nvPr/>
        </p:nvSpPr>
        <p:spPr>
          <a:xfrm>
            <a:off x="10169093" y="4940300"/>
            <a:ext cx="71042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48,5</a:t>
            </a:r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6D15109C-083E-453E-A788-CA9A8C616854}"/>
              </a:ext>
            </a:extLst>
          </p:cNvPr>
          <p:cNvSpPr txBox="1"/>
          <p:nvPr/>
        </p:nvSpPr>
        <p:spPr>
          <a:xfrm>
            <a:off x="9460034" y="4908868"/>
            <a:ext cx="57403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17</a:t>
            </a:r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D21CB479-DCBB-48F7-821E-94A0A980827D}"/>
              </a:ext>
            </a:extLst>
          </p:cNvPr>
          <p:cNvSpPr txBox="1"/>
          <p:nvPr/>
        </p:nvSpPr>
        <p:spPr>
          <a:xfrm>
            <a:off x="10169092" y="5537204"/>
            <a:ext cx="61818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44,2</a:t>
            </a: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FB342341-83D6-4220-B3CA-85C32305E4E0}"/>
              </a:ext>
            </a:extLst>
          </p:cNvPr>
          <p:cNvSpPr txBox="1"/>
          <p:nvPr/>
        </p:nvSpPr>
        <p:spPr>
          <a:xfrm>
            <a:off x="9460034" y="5537204"/>
            <a:ext cx="61067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17,9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3D5B5A28-9B91-488A-901A-99BFCC8D6371}"/>
              </a:ext>
            </a:extLst>
          </p:cNvPr>
          <p:cNvGraphicFramePr>
            <a:graphicFrameLocks noGrp="1"/>
          </p:cNvGraphicFramePr>
          <p:nvPr/>
        </p:nvGraphicFramePr>
        <p:xfrm>
          <a:off x="371988" y="1354966"/>
          <a:ext cx="11448024" cy="44670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17611">
                  <a:extLst>
                    <a:ext uri="{9D8B030D-6E8A-4147-A177-3AD203B41FA5}">
                      <a16:colId xmlns:a16="http://schemas.microsoft.com/office/drawing/2014/main" val="826074731"/>
                    </a:ext>
                  </a:extLst>
                </a:gridCol>
                <a:gridCol w="885372">
                  <a:extLst>
                    <a:ext uri="{9D8B030D-6E8A-4147-A177-3AD203B41FA5}">
                      <a16:colId xmlns:a16="http://schemas.microsoft.com/office/drawing/2014/main" val="3614794681"/>
                    </a:ext>
                  </a:extLst>
                </a:gridCol>
                <a:gridCol w="1001485">
                  <a:extLst>
                    <a:ext uri="{9D8B030D-6E8A-4147-A177-3AD203B41FA5}">
                      <a16:colId xmlns:a16="http://schemas.microsoft.com/office/drawing/2014/main" val="415055186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25409087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519086096"/>
                    </a:ext>
                  </a:extLst>
                </a:gridCol>
                <a:gridCol w="1103085">
                  <a:extLst>
                    <a:ext uri="{9D8B030D-6E8A-4147-A177-3AD203B41FA5}">
                      <a16:colId xmlns:a16="http://schemas.microsoft.com/office/drawing/2014/main" val="3126173622"/>
                    </a:ext>
                  </a:extLst>
                </a:gridCol>
                <a:gridCol w="1108471">
                  <a:extLst>
                    <a:ext uri="{9D8B030D-6E8A-4147-A177-3AD203B41FA5}">
                      <a16:colId xmlns:a16="http://schemas.microsoft.com/office/drawing/2014/main" val="4153286581"/>
                    </a:ext>
                  </a:extLst>
                </a:gridCol>
              </a:tblGrid>
              <a:tr h="568960">
                <a:tc>
                  <a:txBody>
                    <a:bodyPr/>
                    <a:lstStyle/>
                    <a:p>
                      <a:endParaRPr lang="ru-RU" sz="25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 балл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 балла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 балла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 балла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 баллов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Средний балл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145212385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Соответствие информации, излагаемой преподавателем, тематике предмета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0,35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0,53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0,53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4,43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94,15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4,9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266508830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Оснащенность лабораторно-практических занятий современным оборудованием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0,35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0,18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1,77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9,04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88,65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4,9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22339366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Актуальность и востребованность содержания учебных программ, преподаваемых на занятиях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0,18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0,18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0,71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6,91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92,02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4,9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854501597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Способность преподавателя заинтересовать студентов в процессе обучения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0,18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0,53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1,77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5,67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91,84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4,9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924622150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Объективность и прозрачность оценки знаний студентов по критериям, известным студентам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0,35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0,18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1,06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6,56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91,84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4,9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235646937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Уважительное отношение к студентам со стороны ППС, сотрудников, администрации вуза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0,35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0,89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1,06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5,67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92,02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4,9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012900406"/>
                  </a:ext>
                </a:extLst>
              </a:tr>
              <a:tr h="413161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Наличие эффективных служб поддержки студентов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0,18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0,71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1,42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6,03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91,67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4,9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1765174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A2073F4-CB2E-49D7-BF23-C429C1DFD4CB}"/>
              </a:ext>
            </a:extLst>
          </p:cNvPr>
          <p:cNvSpPr txBox="1"/>
          <p:nvPr/>
        </p:nvSpPr>
        <p:spPr>
          <a:xfrm>
            <a:off x="371989" y="5765888"/>
            <a:ext cx="11448024" cy="779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 На вопрос анкеты откликнулись 564 (72,87%)  участника опроса. Средние оценки по всем предложенным показателям образовательной деятельности достигают 5 баллов.</a:t>
            </a:r>
          </a:p>
        </p:txBody>
      </p:sp>
    </p:spTree>
    <p:extLst>
      <p:ext uri="{BB962C8B-B14F-4D97-AF65-F5344CB8AC3E}">
        <p14:creationId xmlns:p14="http://schemas.microsoft.com/office/powerpoint/2010/main" val="1788302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FAE125D-A503-49E6-95E1-28B6ACE5D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085" y="105952"/>
            <a:ext cx="2351315" cy="300449"/>
          </a:xfrm>
        </p:spPr>
        <p:txBody>
          <a:bodyPr/>
          <a:lstStyle/>
          <a:p>
            <a:r>
              <a:rPr lang="ru-RU" sz="1600" b="1" dirty="0"/>
              <a:t>ВИДЫ ОБУЧЕНИЯ</a:t>
            </a:r>
            <a:br>
              <a:rPr lang="ru-RU" sz="1333" dirty="0"/>
            </a:br>
            <a:br>
              <a:rPr lang="ru-RU" sz="1333" dirty="0"/>
            </a:br>
            <a:endParaRPr lang="ru-RU" sz="1333" b="1" dirty="0">
              <a:solidFill>
                <a:srgbClr val="C00000"/>
              </a:solidFill>
            </a:endParaRPr>
          </a:p>
        </p:txBody>
      </p:sp>
      <p:sp>
        <p:nvSpPr>
          <p:cNvPr id="373" name="Google Shape;373;g13a709386da_1_4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733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sym typeface="Helvetica Neue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17</a:t>
            </a:fld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374" name="Google Shape;374;g13a709386da_1_49"/>
          <p:cNvSpPr txBox="1"/>
          <p:nvPr/>
        </p:nvSpPr>
        <p:spPr>
          <a:xfrm>
            <a:off x="275774" y="508001"/>
            <a:ext cx="11640455" cy="96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br>
              <a:rPr kumimoji="0" lang="ru-RU" sz="14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</a:b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Оцените по 5-ти балльной шкале виды обучения, способствующие наиболее качественному образованию в вузе, где 5 баллов – максимально способствует, 1 балл – максимально не способствует (%)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E23191-D214-43C2-89FB-448825EC5009}"/>
              </a:ext>
            </a:extLst>
          </p:cNvPr>
          <p:cNvSpPr txBox="1"/>
          <p:nvPr/>
        </p:nvSpPr>
        <p:spPr>
          <a:xfrm>
            <a:off x="10185400" y="1517791"/>
            <a:ext cx="73660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41,1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FD9789-E686-4E6C-99CA-B3048CFFC67C}"/>
              </a:ext>
            </a:extLst>
          </p:cNvPr>
          <p:cNvSpPr txBox="1"/>
          <p:nvPr/>
        </p:nvSpPr>
        <p:spPr>
          <a:xfrm>
            <a:off x="9490461" y="1517790"/>
            <a:ext cx="517692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19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E6D325-D6F3-4602-A986-1F67CB377A75}"/>
              </a:ext>
            </a:extLst>
          </p:cNvPr>
          <p:cNvSpPr txBox="1"/>
          <p:nvPr/>
        </p:nvSpPr>
        <p:spPr>
          <a:xfrm>
            <a:off x="10185400" y="2047379"/>
            <a:ext cx="7366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46,1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7469E3-7636-4B0B-98F9-A1B80C994C47}"/>
              </a:ext>
            </a:extLst>
          </p:cNvPr>
          <p:cNvSpPr txBox="1"/>
          <p:nvPr/>
        </p:nvSpPr>
        <p:spPr>
          <a:xfrm>
            <a:off x="9466503" y="2047378"/>
            <a:ext cx="6808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18,3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C74AA2-3D8D-4FB6-AA40-4133996262ED}"/>
              </a:ext>
            </a:extLst>
          </p:cNvPr>
          <p:cNvSpPr txBox="1"/>
          <p:nvPr/>
        </p:nvSpPr>
        <p:spPr>
          <a:xfrm>
            <a:off x="10139601" y="2576966"/>
            <a:ext cx="73660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43,1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555713-E838-4E02-A99D-FEA43C8CB2E9}"/>
              </a:ext>
            </a:extLst>
          </p:cNvPr>
          <p:cNvSpPr txBox="1"/>
          <p:nvPr/>
        </p:nvSpPr>
        <p:spPr>
          <a:xfrm>
            <a:off x="9466504" y="2576960"/>
            <a:ext cx="67309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19,9</a:t>
            </a:r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id="{FA33E19C-C943-4B95-AFDD-227E6E97A5D5}"/>
              </a:ext>
            </a:extLst>
          </p:cNvPr>
          <p:cNvSpPr txBox="1"/>
          <p:nvPr/>
        </p:nvSpPr>
        <p:spPr>
          <a:xfrm>
            <a:off x="10139601" y="3106548"/>
            <a:ext cx="62999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37,6</a:t>
            </a:r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2CEB023A-7529-477A-A4DA-54463E1B800D}"/>
              </a:ext>
            </a:extLst>
          </p:cNvPr>
          <p:cNvSpPr txBox="1"/>
          <p:nvPr/>
        </p:nvSpPr>
        <p:spPr>
          <a:xfrm>
            <a:off x="9490461" y="3106548"/>
            <a:ext cx="64914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19,9</a:t>
            </a:r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B2346EF3-AF9B-4AD5-B1B6-5762CACCC48E}"/>
              </a:ext>
            </a:extLst>
          </p:cNvPr>
          <p:cNvSpPr txBox="1"/>
          <p:nvPr/>
        </p:nvSpPr>
        <p:spPr>
          <a:xfrm>
            <a:off x="10139601" y="3636128"/>
            <a:ext cx="73660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37,6</a:t>
            </a:r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id="{0BEFFA80-DA42-4A8C-B2D6-F8CE72E4B4E9}"/>
              </a:ext>
            </a:extLst>
          </p:cNvPr>
          <p:cNvSpPr txBox="1"/>
          <p:nvPr/>
        </p:nvSpPr>
        <p:spPr>
          <a:xfrm>
            <a:off x="9490460" y="3636116"/>
            <a:ext cx="57294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18,9</a:t>
            </a: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2BDA6FB0-53F9-4458-B38A-0533787174B5}"/>
              </a:ext>
            </a:extLst>
          </p:cNvPr>
          <p:cNvSpPr txBox="1"/>
          <p:nvPr/>
        </p:nvSpPr>
        <p:spPr>
          <a:xfrm>
            <a:off x="10185400" y="4204974"/>
            <a:ext cx="7366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38</a:t>
            </a: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CEE55821-ECA3-4E1D-9811-D9054674448B}"/>
              </a:ext>
            </a:extLst>
          </p:cNvPr>
          <p:cNvSpPr txBox="1"/>
          <p:nvPr/>
        </p:nvSpPr>
        <p:spPr>
          <a:xfrm>
            <a:off x="9512301" y="4204974"/>
            <a:ext cx="627299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20,1</a:t>
            </a: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B0847052-1EEB-4336-BF37-927DA93D93A4}"/>
              </a:ext>
            </a:extLst>
          </p:cNvPr>
          <p:cNvSpPr txBox="1"/>
          <p:nvPr/>
        </p:nvSpPr>
        <p:spPr>
          <a:xfrm>
            <a:off x="10185397" y="4695292"/>
            <a:ext cx="7366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39,6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4A2F332F-3883-4A81-8E70-70FC9DBC6D26}"/>
              </a:ext>
            </a:extLst>
          </p:cNvPr>
          <p:cNvSpPr txBox="1"/>
          <p:nvPr/>
        </p:nvSpPr>
        <p:spPr>
          <a:xfrm>
            <a:off x="9512301" y="4699002"/>
            <a:ext cx="711199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20,4</a:t>
            </a:r>
          </a:p>
        </p:txBody>
      </p:sp>
      <p:sp>
        <p:nvSpPr>
          <p:cNvPr id="376" name="TextBox 375">
            <a:extLst>
              <a:ext uri="{FF2B5EF4-FFF2-40B4-BE49-F238E27FC236}">
                <a16:creationId xmlns:a16="http://schemas.microsoft.com/office/drawing/2014/main" id="{23C30BCF-39A8-4C0A-984B-0A0A927451D2}"/>
              </a:ext>
            </a:extLst>
          </p:cNvPr>
          <p:cNvSpPr txBox="1"/>
          <p:nvPr/>
        </p:nvSpPr>
        <p:spPr>
          <a:xfrm>
            <a:off x="10165003" y="5264136"/>
            <a:ext cx="711199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49,5</a:t>
            </a:r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443D6BB5-3DC5-45F4-84A8-6EE260C30F1C}"/>
              </a:ext>
            </a:extLst>
          </p:cNvPr>
          <p:cNvSpPr txBox="1"/>
          <p:nvPr/>
        </p:nvSpPr>
        <p:spPr>
          <a:xfrm>
            <a:off x="9466503" y="5264138"/>
            <a:ext cx="521252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16</a:t>
            </a: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2F430BFB-6DDF-484F-BFF0-A15B83554EEE}"/>
              </a:ext>
            </a:extLst>
          </p:cNvPr>
          <p:cNvSpPr txBox="1"/>
          <p:nvPr/>
        </p:nvSpPr>
        <p:spPr>
          <a:xfrm>
            <a:off x="10165004" y="5793724"/>
            <a:ext cx="84589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46,6</a:t>
            </a: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5B717A52-DF54-4ECB-B936-69F4E40F8801}"/>
              </a:ext>
            </a:extLst>
          </p:cNvPr>
          <p:cNvSpPr txBox="1"/>
          <p:nvPr/>
        </p:nvSpPr>
        <p:spPr>
          <a:xfrm>
            <a:off x="9512301" y="5791202"/>
            <a:ext cx="698499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18,3</a:t>
            </a:r>
          </a:p>
        </p:txBody>
      </p:sp>
      <p:graphicFrame>
        <p:nvGraphicFramePr>
          <p:cNvPr id="2" name="Таблица 8">
            <a:extLst>
              <a:ext uri="{FF2B5EF4-FFF2-40B4-BE49-F238E27FC236}">
                <a16:creationId xmlns:a16="http://schemas.microsoft.com/office/drawing/2014/main" id="{136DEF66-FAF6-459A-8E17-892C1C55ADAA}"/>
              </a:ext>
            </a:extLst>
          </p:cNvPr>
          <p:cNvGraphicFramePr>
            <a:graphicFrameLocks noGrp="1"/>
          </p:cNvGraphicFramePr>
          <p:nvPr/>
        </p:nvGraphicFramePr>
        <p:xfrm>
          <a:off x="275773" y="1414254"/>
          <a:ext cx="11640457" cy="441499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18743">
                  <a:extLst>
                    <a:ext uri="{9D8B030D-6E8A-4147-A177-3AD203B41FA5}">
                      <a16:colId xmlns:a16="http://schemas.microsoft.com/office/drawing/2014/main" val="1938168604"/>
                    </a:ext>
                  </a:extLst>
                </a:gridCol>
                <a:gridCol w="1045028">
                  <a:extLst>
                    <a:ext uri="{9D8B030D-6E8A-4147-A177-3AD203B41FA5}">
                      <a16:colId xmlns:a16="http://schemas.microsoft.com/office/drawing/2014/main" val="2523459596"/>
                    </a:ext>
                  </a:extLst>
                </a:gridCol>
                <a:gridCol w="1132115">
                  <a:extLst>
                    <a:ext uri="{9D8B030D-6E8A-4147-A177-3AD203B41FA5}">
                      <a16:colId xmlns:a16="http://schemas.microsoft.com/office/drawing/2014/main" val="2934718348"/>
                    </a:ext>
                  </a:extLst>
                </a:gridCol>
                <a:gridCol w="1146628">
                  <a:extLst>
                    <a:ext uri="{9D8B030D-6E8A-4147-A177-3AD203B41FA5}">
                      <a16:colId xmlns:a16="http://schemas.microsoft.com/office/drawing/2014/main" val="45542157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767681187"/>
                    </a:ext>
                  </a:extLst>
                </a:gridCol>
                <a:gridCol w="1103087">
                  <a:extLst>
                    <a:ext uri="{9D8B030D-6E8A-4147-A177-3AD203B41FA5}">
                      <a16:colId xmlns:a16="http://schemas.microsoft.com/office/drawing/2014/main" val="699078929"/>
                    </a:ext>
                  </a:extLst>
                </a:gridCol>
                <a:gridCol w="1233713">
                  <a:extLst>
                    <a:ext uri="{9D8B030D-6E8A-4147-A177-3AD203B41FA5}">
                      <a16:colId xmlns:a16="http://schemas.microsoft.com/office/drawing/2014/main" val="876681791"/>
                    </a:ext>
                  </a:extLst>
                </a:gridCol>
              </a:tblGrid>
              <a:tr h="59488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ВИДЫ ОБУЧЕНИЯ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 балл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 балла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 балла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 балла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 баллов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Средний балл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659846263"/>
                  </a:ext>
                </a:extLst>
              </a:tr>
              <a:tr h="357248"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Традиционные лекции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1,3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2,3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9,9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18,1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68,3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4,5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176783395"/>
                  </a:ext>
                </a:extLst>
              </a:tr>
              <a:tr h="594880"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Лекции в режиме диалога, дискуссии, мозгового штурма, кейс-</a:t>
                      </a:r>
                      <a:r>
                        <a:rPr lang="ru-RU" sz="1500" dirty="0" err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стади</a:t>
                      </a:r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и в др. интерактивных формах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1,0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1,4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8,0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19,4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70,2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4,6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6661787"/>
                  </a:ext>
                </a:extLst>
              </a:tr>
              <a:tr h="363063"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Семинары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1,0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1,6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8,4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20,3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68,7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4,5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817265447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Лабораторные работы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2,5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2,6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9,7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20,0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65,2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4,4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71291085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Контрольные работы, рефераты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2,7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2,1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7,9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20,7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65,7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4,4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171897013"/>
                  </a:ext>
                </a:extLst>
              </a:tr>
              <a:tr h="391887"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Контрольный срез знаний студентов, коллоквиум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1,8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1,9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9,0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20,5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66,7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4,5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562755445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Научно-исследовательская работа студентов, курсовые и дипломные работы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1,8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2,3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8,7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20,3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66,9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4,5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742436172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Практика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1,6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1,4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7,4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17,3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72,4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4,4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672049583"/>
                  </a:ext>
                </a:extLst>
              </a:tr>
              <a:tr h="467113"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Самостоятельная работа студентов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1,2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1,0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7,9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17,1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72,9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4,6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50526202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70B856D-7727-410C-B4AE-4D36C07D5FDE}"/>
              </a:ext>
            </a:extLst>
          </p:cNvPr>
          <p:cNvSpPr txBox="1"/>
          <p:nvPr/>
        </p:nvSpPr>
        <p:spPr>
          <a:xfrm>
            <a:off x="275774" y="5820215"/>
            <a:ext cx="11640455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Средние оценки по большинству представленных видов обучения колеблются в пределах 5 баллов.</a:t>
            </a:r>
          </a:p>
        </p:txBody>
      </p:sp>
    </p:spTree>
    <p:extLst>
      <p:ext uri="{BB962C8B-B14F-4D97-AF65-F5344CB8AC3E}">
        <p14:creationId xmlns:p14="http://schemas.microsoft.com/office/powerpoint/2010/main" val="751333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232F6DA-419E-4327-95AF-AA455D96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64" y="101601"/>
            <a:ext cx="6911587" cy="362856"/>
          </a:xfrm>
        </p:spPr>
        <p:txBody>
          <a:bodyPr/>
          <a:lstStyle/>
          <a:p>
            <a:r>
              <a:rPr 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РАСКРЫТИЕ И РЕАЛИЗАЦИЯ ТВОРЧЕСКИХ СПОСОБНОСТЕЙ</a:t>
            </a:r>
          </a:p>
        </p:txBody>
      </p:sp>
      <p:sp>
        <p:nvSpPr>
          <p:cNvPr id="266" name="Google Shape;266;g1376dbea4d5_0_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733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sym typeface="Helvetica Neue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18</a:t>
            </a:fld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4649F0-4526-4A82-85CE-2CC69D5D56E6}"/>
              </a:ext>
            </a:extLst>
          </p:cNvPr>
          <p:cNvSpPr txBox="1"/>
          <p:nvPr/>
        </p:nvSpPr>
        <p:spPr>
          <a:xfrm>
            <a:off x="338627" y="580572"/>
            <a:ext cx="54269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Можете ли Вы сказать о себе, что образовательный процесс способствует раскрытию и реализации Ваших творческих способностей? (% от числа опрошенных)</a:t>
            </a: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48B3D63F-BA1E-4194-931C-1B8C35A86CC4}"/>
              </a:ext>
            </a:extLst>
          </p:cNvPr>
          <p:cNvGraphicFramePr/>
          <p:nvPr/>
        </p:nvGraphicFramePr>
        <p:xfrm>
          <a:off x="457067" y="1600663"/>
          <a:ext cx="5302400" cy="4798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A248887-322C-4A44-B607-0F80035B720B}"/>
              </a:ext>
            </a:extLst>
          </p:cNvPr>
          <p:cNvSpPr txBox="1"/>
          <p:nvPr/>
        </p:nvSpPr>
        <p:spPr>
          <a:xfrm>
            <a:off x="5905501" y="464458"/>
            <a:ext cx="6235145" cy="6279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Доминантный тренд – признание подавляющим большинством респондентов (638 человек) эффективности образовательного процесса в вузе, способствующего раскрытию и реализации их творческих способностей.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Распределение показателей указанного мнения в зависимости от формы, языка, курса обучения и профиля образовательной программы (% от числа группы):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5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Форма обучения: </a:t>
            </a:r>
            <a:r>
              <a:rPr kumimoji="0" lang="ru-RU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очная – 80,32%, очная с применением ДОТ – 83,88%.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467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467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Язык обучения: </a:t>
            </a:r>
            <a:r>
              <a:rPr kumimoji="0" lang="ru-RU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казахский – 84,11%, русский – 79,67%.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467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467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Курс обучения: </a:t>
            </a:r>
            <a:r>
              <a:rPr kumimoji="0" lang="ru-RU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1 курс – 81,42%, 2 курс – 85,03%, 3 курс – 79,67%, 4 курс – 86,67%, 5 курс – 66,67%.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467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467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Образовательная программа: 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«Педагогика и психология» – 88,75%, «Дошкольное обучение и воспитание» – 92,11%, «Педагогика и методика начального обучения» – 81,86%, «Казахский язык и литература, в том числе в образовательных учреждениях» – 85,48%, «Иностранный язык: два иностранных языка» – 72,32%, «Учитель начальных классов со знанием иностранного языка» – 92,86%, «Финансы» – 100%, «Юриспруденция» – 83,18%, «Фармация – 86,76%.</a:t>
            </a:r>
            <a:endParaRPr kumimoji="0" lang="ru-RU" sz="1467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3102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733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sym typeface="Helvetica Neue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19</a:t>
            </a:fld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82" name="Google Shape;182;gd40a283929_1_1"/>
          <p:cNvSpPr txBox="1"/>
          <p:nvPr/>
        </p:nvSpPr>
        <p:spPr>
          <a:xfrm>
            <a:off x="304801" y="0"/>
            <a:ext cx="4671933" cy="51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ВНЕУЧЕБНАЯ ДЕЯТЕЛЬНОСТЬ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5F6F2A-692D-4597-A780-79E14D695A43}"/>
              </a:ext>
            </a:extLst>
          </p:cNvPr>
          <p:cNvSpPr txBox="1"/>
          <p:nvPr/>
        </p:nvSpPr>
        <p:spPr>
          <a:xfrm>
            <a:off x="304801" y="584970"/>
            <a:ext cx="4991097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В каких из нижеуказанных видах внеучебной деятельности Вы участвуете?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(% от числа ответов)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3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anose="020B0604020202020204" charset="0"/>
              <a:ea typeface="+mn-ea"/>
              <a:cs typeface="Arial"/>
              <a:sym typeface="Arial"/>
            </a:endParaRPr>
          </a:p>
        </p:txBody>
      </p:sp>
      <p:graphicFrame>
        <p:nvGraphicFramePr>
          <p:cNvPr id="26" name="Диаграмма 25">
            <a:extLst>
              <a:ext uri="{FF2B5EF4-FFF2-40B4-BE49-F238E27FC236}">
                <a16:creationId xmlns:a16="http://schemas.microsoft.com/office/drawing/2014/main" id="{585672D4-151A-4B25-B260-FFA98AC1B2F2}"/>
              </a:ext>
            </a:extLst>
          </p:cNvPr>
          <p:cNvGraphicFramePr/>
          <p:nvPr/>
        </p:nvGraphicFramePr>
        <p:xfrm>
          <a:off x="145142" y="1590374"/>
          <a:ext cx="4991097" cy="4374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7DD393F-DAFD-4DAC-BF76-A2BDE5F1811A}"/>
              </a:ext>
            </a:extLst>
          </p:cNvPr>
          <p:cNvSpPr txBox="1"/>
          <p:nvPr/>
        </p:nvSpPr>
        <p:spPr>
          <a:xfrm>
            <a:off x="304801" y="5965374"/>
            <a:ext cx="5326743" cy="728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333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Примечание: 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Множественный выбор. Студенты могли отмечать более одного ответа</a:t>
            </a:r>
            <a:r>
              <a:rPr kumimoji="0" lang="ru-RU" sz="1333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</a:t>
            </a:r>
            <a:endParaRPr kumimoji="0" lang="ru-RU" sz="1333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02F9B5-C5D7-4CE3-9ED1-C47F2602DD34}"/>
              </a:ext>
            </a:extLst>
          </p:cNvPr>
          <p:cNvSpPr txBox="1"/>
          <p:nvPr/>
        </p:nvSpPr>
        <p:spPr>
          <a:xfrm>
            <a:off x="5631544" y="584971"/>
            <a:ext cx="6509101" cy="2575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Более половины опрошенных студентов не участвуют ни в одном из предложенных видов внеучебной деятельности. В составе этой категории респондентов наиболее активно представлены </a:t>
            </a:r>
            <a:r>
              <a:rPr kumimoji="0" lang="ru-RU" sz="14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дотовцы</a:t>
            </a:r>
            <a:r>
              <a:rPr kumimoji="0" lang="ru-RU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(63,62%), 2 и 3 курсов (соответственно 39,91% и 35,92%), с казахским языком обучения (68,08%), студенты программ «ПМНО» (26,29%), «Иностранный язык» (18,31%), «Казахский язык и литература, в том числе в образовательных учреждениях» (13,85%), что обусловлено их численным перевесом в составе выборки.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Показатели неучастия в группах опрошенных студентов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образовательных программ (% от числа группы):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7C9DF05D-F8B8-4069-AA8D-4C6A3626EBA1}"/>
              </a:ext>
            </a:extLst>
          </p:cNvPr>
          <p:cNvGraphicFramePr>
            <a:graphicFrameLocks noGrp="1"/>
          </p:cNvGraphicFramePr>
          <p:nvPr/>
        </p:nvGraphicFramePr>
        <p:xfrm>
          <a:off x="5631544" y="3160741"/>
          <a:ext cx="6509101" cy="957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297">
                  <a:extLst>
                    <a:ext uri="{9D8B030D-6E8A-4147-A177-3AD203B41FA5}">
                      <a16:colId xmlns:a16="http://schemas.microsoft.com/office/drawing/2014/main" val="2093665512"/>
                    </a:ext>
                  </a:extLst>
                </a:gridCol>
                <a:gridCol w="717104">
                  <a:extLst>
                    <a:ext uri="{9D8B030D-6E8A-4147-A177-3AD203B41FA5}">
                      <a16:colId xmlns:a16="http://schemas.microsoft.com/office/drawing/2014/main" val="1192057788"/>
                    </a:ext>
                  </a:extLst>
                </a:gridCol>
                <a:gridCol w="761951">
                  <a:extLst>
                    <a:ext uri="{9D8B030D-6E8A-4147-A177-3AD203B41FA5}">
                      <a16:colId xmlns:a16="http://schemas.microsoft.com/office/drawing/2014/main" val="3659791148"/>
                    </a:ext>
                  </a:extLst>
                </a:gridCol>
                <a:gridCol w="674557">
                  <a:extLst>
                    <a:ext uri="{9D8B030D-6E8A-4147-A177-3AD203B41FA5}">
                      <a16:colId xmlns:a16="http://schemas.microsoft.com/office/drawing/2014/main" val="2768846756"/>
                    </a:ext>
                  </a:extLst>
                </a:gridCol>
                <a:gridCol w="779489">
                  <a:extLst>
                    <a:ext uri="{9D8B030D-6E8A-4147-A177-3AD203B41FA5}">
                      <a16:colId xmlns:a16="http://schemas.microsoft.com/office/drawing/2014/main" val="2983211912"/>
                    </a:ext>
                  </a:extLst>
                </a:gridCol>
                <a:gridCol w="809469">
                  <a:extLst>
                    <a:ext uri="{9D8B030D-6E8A-4147-A177-3AD203B41FA5}">
                      <a16:colId xmlns:a16="http://schemas.microsoft.com/office/drawing/2014/main" val="3398034141"/>
                    </a:ext>
                  </a:extLst>
                </a:gridCol>
                <a:gridCol w="674557">
                  <a:extLst>
                    <a:ext uri="{9D8B030D-6E8A-4147-A177-3AD203B41FA5}">
                      <a16:colId xmlns:a16="http://schemas.microsoft.com/office/drawing/2014/main" val="2964087825"/>
                    </a:ext>
                  </a:extLst>
                </a:gridCol>
                <a:gridCol w="704538">
                  <a:extLst>
                    <a:ext uri="{9D8B030D-6E8A-4147-A177-3AD203B41FA5}">
                      <a16:colId xmlns:a16="http://schemas.microsoft.com/office/drawing/2014/main" val="3753998723"/>
                    </a:ext>
                  </a:extLst>
                </a:gridCol>
                <a:gridCol w="718139">
                  <a:extLst>
                    <a:ext uri="{9D8B030D-6E8A-4147-A177-3AD203B41FA5}">
                      <a16:colId xmlns:a16="http://schemas.microsoft.com/office/drawing/2014/main" val="1256070042"/>
                    </a:ext>
                  </a:extLst>
                </a:gridCol>
              </a:tblGrid>
              <a:tr h="47897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ПиП</a:t>
                      </a:r>
                      <a:r>
                        <a:rPr lang="ru-RU" sz="13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             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ДОВ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ПМНО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УНК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КЯ и Л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Ин. яз.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Ю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ФМ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177292473"/>
                  </a:ext>
                </a:extLst>
              </a:tr>
              <a:tr h="47853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/>
                        </a:rPr>
                        <a:t>48,75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/>
                        </a:rPr>
                        <a:t>60,53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/>
                        </a:rPr>
                        <a:t>57,35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/>
                        </a:rPr>
                        <a:t>57,14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/>
                        </a:rPr>
                        <a:t>47,58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/>
                        </a:rPr>
                        <a:t>69,64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/>
                        </a:rPr>
                        <a:t>52,94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/>
                        </a:rPr>
                        <a:t>49,53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/>
                        </a:rPr>
                        <a:t>56,25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370916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954C44F-B91C-41BC-A687-EECC21DF135E}"/>
              </a:ext>
            </a:extLst>
          </p:cNvPr>
          <p:cNvSpPr txBox="1"/>
          <p:nvPr/>
        </p:nvSpPr>
        <p:spPr>
          <a:xfrm>
            <a:off x="5631544" y="4470401"/>
            <a:ext cx="6415313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Показатели неучастия в группах опрошенных студентов 1 – 5 курсов обучения (% от числа группы):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698B5A91-AD3C-4925-BE33-AD2577F30786}"/>
              </a:ext>
            </a:extLst>
          </p:cNvPr>
          <p:cNvGraphicFramePr>
            <a:graphicFrameLocks noGrp="1"/>
          </p:cNvGraphicFramePr>
          <p:nvPr/>
        </p:nvGraphicFramePr>
        <p:xfrm>
          <a:off x="6313715" y="5152572"/>
          <a:ext cx="5095335" cy="738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067">
                  <a:extLst>
                    <a:ext uri="{9D8B030D-6E8A-4147-A177-3AD203B41FA5}">
                      <a16:colId xmlns:a16="http://schemas.microsoft.com/office/drawing/2014/main" val="892790062"/>
                    </a:ext>
                  </a:extLst>
                </a:gridCol>
                <a:gridCol w="1019067">
                  <a:extLst>
                    <a:ext uri="{9D8B030D-6E8A-4147-A177-3AD203B41FA5}">
                      <a16:colId xmlns:a16="http://schemas.microsoft.com/office/drawing/2014/main" val="2110932680"/>
                    </a:ext>
                  </a:extLst>
                </a:gridCol>
                <a:gridCol w="1019067">
                  <a:extLst>
                    <a:ext uri="{9D8B030D-6E8A-4147-A177-3AD203B41FA5}">
                      <a16:colId xmlns:a16="http://schemas.microsoft.com/office/drawing/2014/main" val="1798330560"/>
                    </a:ext>
                  </a:extLst>
                </a:gridCol>
                <a:gridCol w="1019067">
                  <a:extLst>
                    <a:ext uri="{9D8B030D-6E8A-4147-A177-3AD203B41FA5}">
                      <a16:colId xmlns:a16="http://schemas.microsoft.com/office/drawing/2014/main" val="3036847604"/>
                    </a:ext>
                  </a:extLst>
                </a:gridCol>
                <a:gridCol w="1019067">
                  <a:extLst>
                    <a:ext uri="{9D8B030D-6E8A-4147-A177-3AD203B41FA5}">
                      <a16:colId xmlns:a16="http://schemas.microsoft.com/office/drawing/2014/main" val="829385854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1 курс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2 курс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3 курс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4 курс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5 курс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532171243"/>
                  </a:ext>
                </a:extLst>
              </a:tr>
              <a:tr h="36933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48,63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57,82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62,20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28,89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50,00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358089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225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314793" y="104931"/>
            <a:ext cx="7598840" cy="359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07916"/>
              </a:lnSpc>
              <a:spcAft>
                <a:spcPts val="1067"/>
              </a:spcAft>
            </a:pPr>
            <a:r>
              <a:rPr lang="ru" sz="1600" b="1" dirty="0">
                <a:solidFill>
                  <a:srgbClr val="434343"/>
                </a:solidFill>
              </a:rPr>
              <a:t>СОДЕРЖАНИЕ</a:t>
            </a:r>
            <a:endParaRPr sz="1333" dirty="0">
              <a:solidFill>
                <a:srgbClr val="434343"/>
              </a:solidFill>
            </a:endParaRPr>
          </a:p>
        </p:txBody>
      </p:sp>
      <p:sp>
        <p:nvSpPr>
          <p:cNvPr id="91" name="Google Shape;91;p2"/>
          <p:cNvSpPr txBox="1">
            <a:spLocks noGrp="1"/>
          </p:cNvSpPr>
          <p:nvPr>
            <p:ph type="title" idx="4294967295"/>
          </p:nvPr>
        </p:nvSpPr>
        <p:spPr>
          <a:xfrm>
            <a:off x="473200" y="599607"/>
            <a:ext cx="11245600" cy="6258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07916"/>
              </a:lnSpc>
              <a:spcBef>
                <a:spcPts val="1067"/>
              </a:spcBef>
            </a:pPr>
            <a:r>
              <a:rPr lang="ru" sz="1500" b="1" dirty="0">
                <a:solidFill>
                  <a:schemeClr val="dk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Об исследовании............. ………………………………………………………………….……………………….………………….  3</a:t>
            </a:r>
            <a:endParaRPr sz="1500" b="1" dirty="0">
              <a:solidFill>
                <a:schemeClr val="dk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" sz="1500" b="1" dirty="0">
                <a:solidFill>
                  <a:schemeClr val="dk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Резюме (выводы и обобщения).. ...................................................................……………………….…………………………   4</a:t>
            </a:r>
            <a:br>
              <a:rPr lang="ru" sz="1500" b="1" dirty="0">
                <a:solidFill>
                  <a:schemeClr val="dk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1500" b="1" dirty="0">
                <a:solidFill>
                  <a:schemeClr val="dk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Профиль опрошенных студентов……………………………………………………………………………………………………  6 Образовательный процесс в вузе: оценки и мнения……………………………………………………………………………  8 </a:t>
            </a:r>
            <a:br>
              <a:rPr lang="ru-RU" sz="1500" b="1" dirty="0">
                <a:solidFill>
                  <a:schemeClr val="dk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1500" b="1" dirty="0">
                <a:solidFill>
                  <a:schemeClr val="dk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Результаты обучения в вузе: самооценки и мнения…………………………………………………………………………….22</a:t>
            </a:r>
            <a:br>
              <a:rPr lang="ru-RU" sz="1500" b="1" dirty="0">
                <a:solidFill>
                  <a:schemeClr val="dk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sz="1500" i="1" dirty="0">
              <a:solidFill>
                <a:schemeClr val="dk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11661">
              <a:buClr>
                <a:schemeClr val="dk2"/>
              </a:buClr>
              <a:buSzPts val="1100"/>
            </a:pPr>
            <a:endParaRPr sz="1500" dirty="0">
              <a:solidFill>
                <a:schemeClr val="dk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09585">
              <a:spcBef>
                <a:spcPts val="1067"/>
              </a:spcBef>
            </a:pPr>
            <a:endParaRPr sz="1500" dirty="0">
              <a:solidFill>
                <a:schemeClr val="dk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sz="1600" dirty="0">
              <a:solidFill>
                <a:schemeClr val="dk2"/>
              </a:solidFill>
            </a:endParaRPr>
          </a:p>
          <a:p>
            <a:endParaRPr sz="1467" dirty="0">
              <a:solidFill>
                <a:schemeClr val="dk2"/>
              </a:solidFill>
            </a:endParaRPr>
          </a:p>
          <a:p>
            <a:endParaRPr sz="1467" dirty="0">
              <a:solidFill>
                <a:schemeClr val="dk2"/>
              </a:solidFill>
            </a:endParaRPr>
          </a:p>
          <a:p>
            <a:pPr marL="609585">
              <a:spcBef>
                <a:spcPts val="1067"/>
              </a:spcBef>
            </a:pPr>
            <a:endParaRPr sz="1467" dirty="0">
              <a:solidFill>
                <a:schemeClr val="dk2"/>
              </a:solidFill>
            </a:endParaRPr>
          </a:p>
        </p:txBody>
      </p:sp>
      <p:sp>
        <p:nvSpPr>
          <p:cNvPr id="92" name="Google Shape;92;p2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/>
            <a:fld id="{00000000-1234-1234-1234-123412341234}" type="slidenum">
              <a:rPr lang="ru" kern="0">
                <a:solidFill>
                  <a:srgbClr val="505050"/>
                </a:solidFill>
              </a:rPr>
              <a:pPr defTabSz="1219170"/>
              <a:t>2</a:t>
            </a:fld>
            <a:endParaRPr kern="0">
              <a:solidFill>
                <a:srgbClr val="50505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733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sym typeface="Helvetica Neue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20</a:t>
            </a:fld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82" name="Google Shape;182;gd40a283929_1_1"/>
          <p:cNvSpPr txBox="1"/>
          <p:nvPr/>
        </p:nvSpPr>
        <p:spPr>
          <a:xfrm>
            <a:off x="431801" y="57334"/>
            <a:ext cx="4709825" cy="51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ВНЕУЧЕБНАЯ ДЕЯТЕЛЬНОСТЬ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2222B1-5CF2-4DBC-A285-3B271FBD8E5E}"/>
              </a:ext>
            </a:extLst>
          </p:cNvPr>
          <p:cNvSpPr txBox="1"/>
          <p:nvPr/>
        </p:nvSpPr>
        <p:spPr>
          <a:xfrm>
            <a:off x="431801" y="731250"/>
            <a:ext cx="1132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Показатели участия во внеучебных видах деятельности опрошенных студентов в разрезе курса обучения и образовательной программы (%)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868D169-7F37-4DFD-842A-9D83D1D52AA2}"/>
              </a:ext>
            </a:extLst>
          </p:cNvPr>
          <p:cNvGraphicFramePr>
            <a:graphicFrameLocks noGrp="1"/>
          </p:cNvGraphicFramePr>
          <p:nvPr/>
        </p:nvGraphicFramePr>
        <p:xfrm>
          <a:off x="431801" y="3879974"/>
          <a:ext cx="11524338" cy="230401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89707">
                  <a:extLst>
                    <a:ext uri="{9D8B030D-6E8A-4147-A177-3AD203B41FA5}">
                      <a16:colId xmlns:a16="http://schemas.microsoft.com/office/drawing/2014/main" val="3923967251"/>
                    </a:ext>
                  </a:extLst>
                </a:gridCol>
                <a:gridCol w="745465">
                  <a:extLst>
                    <a:ext uri="{9D8B030D-6E8A-4147-A177-3AD203B41FA5}">
                      <a16:colId xmlns:a16="http://schemas.microsoft.com/office/drawing/2014/main" val="2878301974"/>
                    </a:ext>
                  </a:extLst>
                </a:gridCol>
                <a:gridCol w="682171">
                  <a:extLst>
                    <a:ext uri="{9D8B030D-6E8A-4147-A177-3AD203B41FA5}">
                      <a16:colId xmlns:a16="http://schemas.microsoft.com/office/drawing/2014/main" val="3393069034"/>
                    </a:ext>
                  </a:extLst>
                </a:gridCol>
                <a:gridCol w="798285">
                  <a:extLst>
                    <a:ext uri="{9D8B030D-6E8A-4147-A177-3AD203B41FA5}">
                      <a16:colId xmlns:a16="http://schemas.microsoft.com/office/drawing/2014/main" val="203590853"/>
                    </a:ext>
                  </a:extLst>
                </a:gridCol>
                <a:gridCol w="667181">
                  <a:extLst>
                    <a:ext uri="{9D8B030D-6E8A-4147-A177-3AD203B41FA5}">
                      <a16:colId xmlns:a16="http://schemas.microsoft.com/office/drawing/2014/main" val="2633164219"/>
                    </a:ext>
                  </a:extLst>
                </a:gridCol>
                <a:gridCol w="780620">
                  <a:extLst>
                    <a:ext uri="{9D8B030D-6E8A-4147-A177-3AD203B41FA5}">
                      <a16:colId xmlns:a16="http://schemas.microsoft.com/office/drawing/2014/main" val="400956290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148578307"/>
                    </a:ext>
                  </a:extLst>
                </a:gridCol>
                <a:gridCol w="685085">
                  <a:extLst>
                    <a:ext uri="{9D8B030D-6E8A-4147-A177-3AD203B41FA5}">
                      <a16:colId xmlns:a16="http://schemas.microsoft.com/office/drawing/2014/main" val="2495571675"/>
                    </a:ext>
                  </a:extLst>
                </a:gridCol>
                <a:gridCol w="678285">
                  <a:extLst>
                    <a:ext uri="{9D8B030D-6E8A-4147-A177-3AD203B41FA5}">
                      <a16:colId xmlns:a16="http://schemas.microsoft.com/office/drawing/2014/main" val="1915799592"/>
                    </a:ext>
                  </a:extLst>
                </a:gridCol>
                <a:gridCol w="784739">
                  <a:extLst>
                    <a:ext uri="{9D8B030D-6E8A-4147-A177-3AD203B41FA5}">
                      <a16:colId xmlns:a16="http://schemas.microsoft.com/office/drawing/2014/main" val="189720930"/>
                    </a:ext>
                  </a:extLst>
                </a:gridCol>
              </a:tblGrid>
              <a:tr h="376412"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ПиП</a:t>
                      </a:r>
                      <a:endParaRPr lang="ru-RU" sz="13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ДОВ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ПМНО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УНК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КЯ и Л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Ин. яз.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Ю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ФМ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07740065"/>
                  </a:ext>
                </a:extLst>
              </a:tr>
              <a:tr h="381955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 студенческих научных конференциях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42,50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27,63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29,41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28,57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35,48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30,36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35,29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37,38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25,00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038342479"/>
                  </a:ext>
                </a:extLst>
              </a:tr>
              <a:tr h="340635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 работе кружков, секций по интересам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10,00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9,21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8,82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14,29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16,13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8,93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11,76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12,15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18,75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351819737"/>
                  </a:ext>
                </a:extLst>
              </a:tr>
              <a:tr h="380476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 общественно-политических мероприятиях, </a:t>
                      </a:r>
                      <a:r>
                        <a:rPr lang="ru-RU" sz="1300" dirty="0" err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волонтерство</a:t>
                      </a:r>
                      <a:endParaRPr lang="ru-RU" sz="13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3,75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2,63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6,86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0,0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10,48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3,57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5,88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11,21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12,50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024336225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 заседаниях студенческого совета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15,00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3,95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5,88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7,14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9,68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5,36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17,65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10,28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6,25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459172870"/>
                  </a:ext>
                </a:extLst>
              </a:tr>
              <a:tr h="499417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Публикую статьи в студенческой газете «</a:t>
                      </a:r>
                      <a:r>
                        <a:rPr lang="ru-RU" sz="1300" dirty="0" err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ЛиМоНад</a:t>
                      </a:r>
                      <a:r>
                        <a:rPr lang="ru-RU" sz="13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»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2,50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0,0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1,96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0,0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0,0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4,46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5,88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2,80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3,13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152367003"/>
                  </a:ext>
                </a:extLst>
              </a:tr>
            </a:tbl>
          </a:graphicData>
        </a:graphic>
      </p:graphicFrame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D7E13311-7EE9-4DFA-8C9D-99F9D21A8C05}"/>
              </a:ext>
            </a:extLst>
          </p:cNvPr>
          <p:cNvGraphicFramePr>
            <a:graphicFrameLocks noGrp="1"/>
          </p:cNvGraphicFramePr>
          <p:nvPr/>
        </p:nvGraphicFramePr>
        <p:xfrm>
          <a:off x="431801" y="1422683"/>
          <a:ext cx="11524338" cy="22868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806464">
                  <a:extLst>
                    <a:ext uri="{9D8B030D-6E8A-4147-A177-3AD203B41FA5}">
                      <a16:colId xmlns:a16="http://schemas.microsoft.com/office/drawing/2014/main" val="512102470"/>
                    </a:ext>
                  </a:extLst>
                </a:gridCol>
                <a:gridCol w="1240288">
                  <a:extLst>
                    <a:ext uri="{9D8B030D-6E8A-4147-A177-3AD203B41FA5}">
                      <a16:colId xmlns:a16="http://schemas.microsoft.com/office/drawing/2014/main" val="808756693"/>
                    </a:ext>
                  </a:extLst>
                </a:gridCol>
                <a:gridCol w="1122164">
                  <a:extLst>
                    <a:ext uri="{9D8B030D-6E8A-4147-A177-3AD203B41FA5}">
                      <a16:colId xmlns:a16="http://schemas.microsoft.com/office/drawing/2014/main" val="2279208629"/>
                    </a:ext>
                  </a:extLst>
                </a:gridCol>
                <a:gridCol w="1092635">
                  <a:extLst>
                    <a:ext uri="{9D8B030D-6E8A-4147-A177-3AD203B41FA5}">
                      <a16:colId xmlns:a16="http://schemas.microsoft.com/office/drawing/2014/main" val="708277657"/>
                    </a:ext>
                  </a:extLst>
                </a:gridCol>
                <a:gridCol w="1107400">
                  <a:extLst>
                    <a:ext uri="{9D8B030D-6E8A-4147-A177-3AD203B41FA5}">
                      <a16:colId xmlns:a16="http://schemas.microsoft.com/office/drawing/2014/main" val="893237080"/>
                    </a:ext>
                  </a:extLst>
                </a:gridCol>
                <a:gridCol w="1155387">
                  <a:extLst>
                    <a:ext uri="{9D8B030D-6E8A-4147-A177-3AD203B41FA5}">
                      <a16:colId xmlns:a16="http://schemas.microsoft.com/office/drawing/2014/main" val="286554824"/>
                    </a:ext>
                  </a:extLst>
                </a:gridCol>
              </a:tblGrid>
              <a:tr h="325120"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курс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курс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курс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курс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 курс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652342864"/>
                  </a:ext>
                </a:extLst>
              </a:tr>
              <a:tr h="3614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37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Arial"/>
                        </a:rPr>
                        <a:t>В студенческих научных конференциях</a:t>
                      </a:r>
                      <a:endParaRPr lang="ru-RU" sz="137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7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33,33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7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29,59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7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29,67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7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62,22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7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33,33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844219574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37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Arial"/>
                        </a:rPr>
                        <a:t>В работе кружков, секций по интересам</a:t>
                      </a:r>
                      <a:endParaRPr lang="ru-RU" sz="137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7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15,30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7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10,54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7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5,43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7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8,70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7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16,67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38293760"/>
                  </a:ext>
                </a:extLst>
              </a:tr>
              <a:tr h="4231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37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Arial"/>
                        </a:rPr>
                        <a:t>В общественно-политических мероприятиях, </a:t>
                      </a:r>
                      <a:r>
                        <a:rPr kumimoji="0" lang="ru-RU" sz="137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Arial"/>
                        </a:rPr>
                        <a:t>волонтерство</a:t>
                      </a:r>
                      <a:endParaRPr kumimoji="0" lang="ru-RU" sz="137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42424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  <a:sym typeface="Arial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7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8,20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7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7,48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7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3,66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7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15,56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7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0,0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981730503"/>
                  </a:ext>
                </a:extLst>
              </a:tr>
              <a:tr h="4231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37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Arial"/>
                        </a:rPr>
                        <a:t>В заседаниях студенческого совета</a:t>
                      </a:r>
                      <a:endParaRPr lang="ru-RU" sz="137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7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7,65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7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8,16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7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6,91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7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15,56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7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0,0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032043170"/>
                  </a:ext>
                </a:extLst>
              </a:tr>
              <a:tr h="4231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37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Arial"/>
                        </a:rPr>
                        <a:t>Публикую статьи в студенческой газете «</a:t>
                      </a:r>
                      <a:r>
                        <a:rPr kumimoji="0" lang="ru-RU" sz="137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Arial"/>
                        </a:rPr>
                        <a:t>ЛиМоНад</a:t>
                      </a:r>
                      <a:r>
                        <a:rPr kumimoji="0" lang="ru-RU" sz="137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Arial"/>
                        </a:rPr>
                        <a:t>»</a:t>
                      </a:r>
                      <a:endParaRPr lang="ru-RU" sz="137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7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2,19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7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1,02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7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2,44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7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4,44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7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16,67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607155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4084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232F6DA-419E-4327-95AF-AA455D96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63" y="101601"/>
            <a:ext cx="6125436" cy="362856"/>
          </a:xfrm>
        </p:spPr>
        <p:txBody>
          <a:bodyPr/>
          <a:lstStyle/>
          <a:p>
            <a:r>
              <a:rPr 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НЕГАТИВНЫЕ ПОСЛЕДСТВИЯ ОБУЧЕНИЯ</a:t>
            </a:r>
          </a:p>
        </p:txBody>
      </p:sp>
      <p:sp>
        <p:nvSpPr>
          <p:cNvPr id="266" name="Google Shape;266;g1376dbea4d5_0_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733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sym typeface="Helvetica Neue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21</a:t>
            </a:fld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4649F0-4526-4A82-85CE-2CC69D5D56E6}"/>
              </a:ext>
            </a:extLst>
          </p:cNvPr>
          <p:cNvSpPr txBox="1"/>
          <p:nvPr/>
        </p:nvSpPr>
        <p:spPr>
          <a:xfrm>
            <a:off x="338627" y="580572"/>
            <a:ext cx="5426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Какие негативные последствия обучения в вузе Вы можете отметить? (% от числа опрошенных)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248887-322C-4A44-B607-0F80035B720B}"/>
              </a:ext>
            </a:extLst>
          </p:cNvPr>
          <p:cNvSpPr txBox="1"/>
          <p:nvPr/>
        </p:nvSpPr>
        <p:spPr>
          <a:xfrm>
            <a:off x="5668763" y="580572"/>
            <a:ext cx="6395997" cy="6413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Доминантное большинство опрошенных студентов (78,30%) отмечают прямо (451 человек) или косвенно (162 человека не определились) отсутствие каких-либо негативных последствий обучения в вузе для себя. Их численный состав достигает 613 человек из 774 опрошенных.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Основной контингент твердо указавших, что не испытывают негативных последствий обучения, на 62,53% состоит из студентов очной формы обучения с применением ДОТ.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Главным образом это студенты, обучающиеся на казахском языке - 80,71% (364 человека); второго и третьего курсов - 70,95% (320 человек); чаще всего образовательных программ «Педагогика и методика начального обучения» – 26,61% (120 человек), «Казахский язык и литература, в том числе в образовательных учреждениях» – 17,96% (80 человек), «Юриспруденция» – 14,41% (65 человек).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161 участник опроса (20,80%) отметили более одного ответа. Наиболее частыми ответами являются трудности совмещения учебы с работой (138 ответов) и отсутствие свободного времени (94 ответа). В составе данной категории респондентов наиболее активно представлены </a:t>
            </a:r>
            <a:r>
              <a:rPr kumimoji="0" lang="ru-RU" sz="14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дотовцы</a:t>
            </a:r>
            <a:r>
              <a:rPr kumimoji="0" lang="ru-RU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 – 57,76% (93 человека); студенты 2 и 3 курсов – 67,70% (109 человек); с казахским языком обучения – 71,43% (115 человек); чаще всего образовательных программ «ПМНО» – 27,95% (45 человек) и «Иностранный язык» – 26,09% (42 человека).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6FCB13-8BDB-47BA-80A8-B2446AA91F8C}"/>
              </a:ext>
            </a:extLst>
          </p:cNvPr>
          <p:cNvSpPr txBox="1"/>
          <p:nvPr/>
        </p:nvSpPr>
        <p:spPr>
          <a:xfrm>
            <a:off x="174173" y="6217671"/>
            <a:ext cx="528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3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Примечание: </a:t>
            </a:r>
            <a:r>
              <a:rPr kumimoji="0" lang="ru-RU" sz="13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Множественный выбор. Студенты могли отмечать более одного ответа.</a:t>
            </a:r>
            <a:endParaRPr kumimoji="0" lang="ru-RU" sz="13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6D6118E2-A547-6298-26E2-71AD8DE5A917}"/>
              </a:ext>
            </a:extLst>
          </p:cNvPr>
          <p:cNvGraphicFramePr/>
          <p:nvPr/>
        </p:nvGraphicFramePr>
        <p:xfrm>
          <a:off x="338629" y="1271203"/>
          <a:ext cx="5017143" cy="4946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4380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232F6DA-419E-4327-95AF-AA455D96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2610" y="2398425"/>
            <a:ext cx="7158635" cy="1199214"/>
          </a:xfrm>
        </p:spPr>
        <p:txBody>
          <a:bodyPr/>
          <a:lstStyle/>
          <a:p>
            <a:pPr algn="ctr"/>
            <a:r>
              <a:rPr lang="ru-RU" sz="2670" b="1" dirty="0">
                <a:latin typeface="Helvetica" panose="020B0604020202020204" pitchFamily="34" charset="0"/>
                <a:cs typeface="Helvetica" panose="020B0604020202020204" pitchFamily="34" charset="0"/>
              </a:rPr>
              <a:t>РЕЗУЛЬТАТЫ ОБУЧЕНИЯ В ВУЗЕ: САМООЦЕНКИ И МНЕНИЯ</a:t>
            </a:r>
          </a:p>
        </p:txBody>
      </p:sp>
      <p:sp>
        <p:nvSpPr>
          <p:cNvPr id="266" name="Google Shape;266;g1376dbea4d5_0_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733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sym typeface="Helvetica Neue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22</a:t>
            </a:fld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85024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37d1d21ee2_1_16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733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sym typeface="Helvetica Neue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23</a:t>
            </a:fld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288" name="Google Shape;288;g137d1d21ee2_1_168"/>
          <p:cNvSpPr txBox="1"/>
          <p:nvPr/>
        </p:nvSpPr>
        <p:spPr>
          <a:xfrm>
            <a:off x="379234" y="632529"/>
            <a:ext cx="5380233" cy="1210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kumimoji="0" lang="ru-RU" sz="1467" b="1" i="0" u="none" strike="noStrike" kern="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В какой мере Вы удовлетворены результатами своего обучения в вузе? (% от числа опрошенных)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93" name="Google Shape;293;g137d1d21ee2_1_168"/>
          <p:cNvSpPr txBox="1"/>
          <p:nvPr/>
        </p:nvSpPr>
        <p:spPr>
          <a:xfrm>
            <a:off x="602074" y="101600"/>
            <a:ext cx="6293401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УДОВЛЕТВОРЕННОСТЬ РЕЗУЛЬТАТАМИ ОБУЧЕНИЯ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EA6356-F30F-4706-B0E5-0BE51A322F8F}"/>
              </a:ext>
            </a:extLst>
          </p:cNvPr>
          <p:cNvSpPr txBox="1"/>
          <p:nvPr/>
        </p:nvSpPr>
        <p:spPr>
          <a:xfrm>
            <a:off x="9499601" y="3429000"/>
            <a:ext cx="736599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4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62</a:t>
            </a: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A2038DE1-4933-4241-B96E-5CD59F2AD700}"/>
              </a:ext>
            </a:extLst>
          </p:cNvPr>
          <p:cNvGraphicFramePr/>
          <p:nvPr/>
        </p:nvGraphicFramePr>
        <p:xfrm>
          <a:off x="291450" y="1587796"/>
          <a:ext cx="5468017" cy="4469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68F8C64-AC19-4042-9EC9-8A814F9E920F}"/>
              </a:ext>
            </a:extLst>
          </p:cNvPr>
          <p:cNvSpPr txBox="1"/>
          <p:nvPr/>
        </p:nvSpPr>
        <p:spPr>
          <a:xfrm>
            <a:off x="5979885" y="552966"/>
            <a:ext cx="5920665" cy="5736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Из 774 опрошенных 666 полностью удовлетворены результатами своего обучения в вузе. Их основной контингент – студенты очного отделения с применением ДОТ – 60,06% (400 человек), 2 и 3 курсов - соответственно 39,04% (260 человек) и 30,78% (205 человек), с казахским языком обучения - 77,33% (515 человек).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Распределение показателей удельного веса полностью удовлетворенных результатами своего обучения в вузе в  зависимости от профиля образовательной программы: «Финансы» (100%), «Дошкольное обучение и воспитание» (97,37%), «Педагогика и психология» (95,95%), «Фармация» (93,75%), «Казахский язык и литература, в том числе в образовательных  учреждениях» (91,13%), «Юриспруденция»  (87,85%), «Учитель начальных классов со знанием иностранного языка» (85,71%), «Педагогика и методика начального обучения» (84,31%), «Иностранный язык: два иностранных языка» (74,11%).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Совокупный удельный вес не совсем и полностью неудовлетворенных, а также неопределившихся – 13,95% (108 человек). Среди них наиболее активно представлены </a:t>
            </a:r>
            <a:r>
              <a:rPr kumimoji="0" lang="ru-RU" sz="14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дотовцы</a:t>
            </a:r>
            <a:r>
              <a:rPr kumimoji="0" lang="ru-RU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(54,63%), с казахским языком обучения (76,85%), второкурсники и третьекурсники (69,44%), образовательных программ «ПМНО» и «Иностранный язык» (63,89%).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3135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40a283929_1_1"/>
          <p:cNvSpPr txBox="1"/>
          <p:nvPr/>
        </p:nvSpPr>
        <p:spPr>
          <a:xfrm>
            <a:off x="2354500" y="2485001"/>
            <a:ext cx="73912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733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sym typeface="Helvetica Neue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24</a:t>
            </a:fld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2ABDFA-929C-4FBA-9AD2-6ACBD7603C1A}"/>
              </a:ext>
            </a:extLst>
          </p:cNvPr>
          <p:cNvSpPr txBox="1"/>
          <p:nvPr/>
        </p:nvSpPr>
        <p:spPr>
          <a:xfrm>
            <a:off x="507996" y="123034"/>
            <a:ext cx="8157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УРОВЕНЬ ОСВОЕНИЯ ОБРАЗОВАТЕЛЬНОЙ ПРОГРАММЫ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25800D-1911-4430-9DAE-6561F8BB1A44}"/>
              </a:ext>
            </a:extLst>
          </p:cNvPr>
          <p:cNvSpPr txBox="1"/>
          <p:nvPr/>
        </p:nvSpPr>
        <p:spPr>
          <a:xfrm>
            <a:off x="377372" y="766917"/>
            <a:ext cx="4893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Удовлетворены ли Вы достигнутым уровнем освоения образовательной программы?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(% от числа опрошенных)</a:t>
            </a: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A308F5B8-2F34-47BD-BC63-65F47E028648}"/>
              </a:ext>
            </a:extLst>
          </p:cNvPr>
          <p:cNvGraphicFramePr/>
          <p:nvPr/>
        </p:nvGraphicFramePr>
        <p:xfrm>
          <a:off x="457066" y="1600663"/>
          <a:ext cx="5209215" cy="4798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6E8B4C0-42A8-4B66-B9C8-C630A116BD7E}"/>
              </a:ext>
            </a:extLst>
          </p:cNvPr>
          <p:cNvSpPr txBox="1"/>
          <p:nvPr/>
        </p:nvSpPr>
        <p:spPr>
          <a:xfrm>
            <a:off x="5923334" y="451328"/>
            <a:ext cx="6217311" cy="6002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Масштаб удовлетворенности уровнем освоения образовательной программы имеет охватом 681 студента из 774 опрошенных.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Распределение показателей удовлетворенности в зависимости формы, языка, курса обучения и профиля образовательной программы (% от числа группы):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467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Форма обучения: </a:t>
            </a:r>
            <a:r>
              <a:rPr kumimoji="0" lang="ru-RU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очная – 86,03%, очная с применением ДОТ – 89,32%.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467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467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Язык обучения: </a:t>
            </a:r>
            <a:r>
              <a:rPr kumimoji="0" lang="ru-RU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казахский – 88,63%, русский – 85,23%.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467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467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Курс обучения: </a:t>
            </a:r>
            <a:r>
              <a:rPr kumimoji="0" lang="ru-RU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1 курс – 86,89%, 2 курс – 89,80%, 3 курс – 85,77%, 4 курс – 93,33%, 5 курс – 83,33%.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467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467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Образовательная программа: 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«Педагогика и психология» – 91,25%%, «Дошкольное обучение и воспитание» – 93,42%, «Педагогика и методика начального обучения» – 88,73%, «Казахский язык и литература, в том числе в образовательных учреждениях» – 91,13%, «Иностранный язык: два иностранных языка» – 83,04%, «Учитель начальных классов со знанием иностранного языка» – 85,71%, «Финансы» – 100%, «Юриспруденция» – 85,98%, «Фармация – 90,63%.</a:t>
            </a:r>
            <a:endParaRPr kumimoji="0" lang="ru-RU" sz="1467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1805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37d1d21ee2_1_14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733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sym typeface="Helvetica Neue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25</a:t>
            </a:fld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6" name="Google Shape;228;g137d1d21ee2_1_143">
            <a:extLst>
              <a:ext uri="{FF2B5EF4-FFF2-40B4-BE49-F238E27FC236}">
                <a16:creationId xmlns:a16="http://schemas.microsoft.com/office/drawing/2014/main" id="{7E5DBB02-9638-466A-A582-272856A180CA}"/>
              </a:ext>
            </a:extLst>
          </p:cNvPr>
          <p:cNvSpPr txBox="1"/>
          <p:nvPr/>
        </p:nvSpPr>
        <p:spPr>
          <a:xfrm>
            <a:off x="379232" y="13543"/>
            <a:ext cx="4932997" cy="45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ru" sz="1333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228;g137d1d21ee2_1_143">
            <a:extLst>
              <a:ext uri="{FF2B5EF4-FFF2-40B4-BE49-F238E27FC236}">
                <a16:creationId xmlns:a16="http://schemas.microsoft.com/office/drawing/2014/main" id="{47ADB1B5-00B2-4C93-A860-C1DF2E7E3E92}"/>
              </a:ext>
            </a:extLst>
          </p:cNvPr>
          <p:cNvSpPr txBox="1"/>
          <p:nvPr/>
        </p:nvSpPr>
        <p:spPr>
          <a:xfrm>
            <a:off x="379232" y="13543"/>
            <a:ext cx="4717424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ru" sz="1333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ru" sz="16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ОБЪЕМ ПОЛУЧАЕМЫХ ЗНАНИЙ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AE3777-B0F3-44F1-8843-291B60AA5B3D}"/>
              </a:ext>
            </a:extLst>
          </p:cNvPr>
          <p:cNvSpPr txBox="1"/>
          <p:nvPr/>
        </p:nvSpPr>
        <p:spPr>
          <a:xfrm>
            <a:off x="21869" y="850395"/>
            <a:ext cx="575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Как Вы считаете, достаточно ли Вы получаете знаний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для эффективной профессиональной деятельности?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(% от числа опрошенных)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C580C0-6005-4424-9245-7EAEE4009584}"/>
              </a:ext>
            </a:extLst>
          </p:cNvPr>
          <p:cNvSpPr txBox="1"/>
          <p:nvPr/>
        </p:nvSpPr>
        <p:spPr>
          <a:xfrm flipH="1">
            <a:off x="5921114" y="850395"/>
            <a:ext cx="62195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Абсолютное большинство опрошенных студентов (668 человек) считают, что вуз дает достаточный объем знаний для эффективной профессиональной деятельности.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Распределение показателей данного мнения в зависимости от формы, языка и курса обучения, профиля образовательной программы (% от числа группы):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5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Форма обучения: 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очная с применением ДОТ – 89,40% очная – 83,49%.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5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Язык обучения: 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казахский – 87,79%, русский – 81,25%.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5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Курс обучения: 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1 курс – 85,79%. 2 курс – 89,46%. 3 курс – 82,52%, 4 курс – 88,89%. 5 курс – 83,33%.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5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Образовательная программа: 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«Педагогика и психология» – 88,75%, «Дошкольное обучение и воспитание» – 92,11%, «Педагогика и методика начального обучения» – 89,71%, «Казахский язык и литература, в том числе в образовательных учреждениях» – 88,71%, «Иностранный язык: два иностранных языка» – 77,68%, «Учитель начальных классов со знанием иностранного языка» – 78,57%, «Финансы» – 100%, «Юриспруденция» – 85,05%, «Фармация – 87,50%.</a:t>
            </a:r>
            <a:endParaRPr kumimoji="0" lang="ru-RU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</p:txBody>
      </p:sp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25CD38C6-C448-4CFE-8D48-6ACD0DB971C4}"/>
              </a:ext>
            </a:extLst>
          </p:cNvPr>
          <p:cNvGraphicFramePr/>
          <p:nvPr/>
        </p:nvGraphicFramePr>
        <p:xfrm>
          <a:off x="291451" y="1440028"/>
          <a:ext cx="5485234" cy="5076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1470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37d1d21ee2_1_15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733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sym typeface="Helvetica Neue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26</a:t>
            </a:fld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281" name="Google Shape;281;g137d1d21ee2_1_157"/>
          <p:cNvSpPr txBox="1"/>
          <p:nvPr/>
        </p:nvSpPr>
        <p:spPr>
          <a:xfrm>
            <a:off x="333828" y="0"/>
            <a:ext cx="662160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ru" sz="1333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ru" sz="16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ПОНИМАНИЕ СОДЕРЖАНИЯ БУДУЩЕЙ ПРОФЕССИИ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D7D8D9-6B22-44B8-B76D-B388DC3BB16E}"/>
              </a:ext>
            </a:extLst>
          </p:cNvPr>
          <p:cNvSpPr txBox="1"/>
          <p:nvPr/>
        </p:nvSpPr>
        <p:spPr>
          <a:xfrm>
            <a:off x="406401" y="487361"/>
            <a:ext cx="5438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Можете ли Вы сказать, что достаточно хорошо понимаете содержание своей будущей профессии? (% от числа опрошенных)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FA6C2D-A8AA-4ED2-9543-058D9D1A4BD0}"/>
              </a:ext>
            </a:extLst>
          </p:cNvPr>
          <p:cNvSpPr txBox="1"/>
          <p:nvPr/>
        </p:nvSpPr>
        <p:spPr>
          <a:xfrm>
            <a:off x="7785101" y="1509185"/>
            <a:ext cx="6731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80,5</a:t>
            </a:r>
          </a:p>
        </p:txBody>
      </p:sp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FEC78056-A036-4B1E-BE80-4888F111DBAE}"/>
              </a:ext>
            </a:extLst>
          </p:cNvPr>
          <p:cNvGraphicFramePr/>
          <p:nvPr/>
        </p:nvGraphicFramePr>
        <p:xfrm>
          <a:off x="379233" y="1762966"/>
          <a:ext cx="6137681" cy="4607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0B0A128-4956-469E-A47A-0BDA21DF4F71}"/>
              </a:ext>
            </a:extLst>
          </p:cNvPr>
          <p:cNvSpPr txBox="1"/>
          <p:nvPr/>
        </p:nvSpPr>
        <p:spPr>
          <a:xfrm>
            <a:off x="6701721" y="487361"/>
            <a:ext cx="5438924" cy="7012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Основной контингент опрошенных студентов, по их собственному признанию, достаточно хорошо понимают свою будущую профессию – 647 человек (83,59%).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 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Распределение показателей указанного мнения в зависимости от формы, языка, курса обучения и профиля образовательной программы (% от числа группы):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5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Форма обучения: 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очная – 80,63%, очная с применением ДОТ – 84,10%.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5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Язык обучения: 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казахский – 84,11%, русский – 77,27%.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5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Курс обучения: 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1 курс – 81,42%, 2 курс – 85,37%, 3 курс – 79,67%, 4 курс – 88,89%, 5 курс – 83,33%.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5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Образовательная программа: 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«Педагогика и психология» – 90,00%, «Дошкольное обучение и воспитание» – 92,11%, «Педагогика и методика начального обучения» – 81,86%, «Казахский язык и литература, в том числе в образовательных учреждениях» – 86,29%, «Иностранный язык: два иностранных языка» – 73,21%, «Учитель начальных классов со знанием иностранного языка» – 92,86%, «Финансы» – 100%, «Юриспруденция» – 83,18%, «Фармация – 93,75%.</a:t>
            </a:r>
            <a:endParaRPr kumimoji="0" lang="ru-RU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2041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07FE927-3931-4893-839E-82C26B454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833" y="116116"/>
            <a:ext cx="6119819" cy="362857"/>
          </a:xfrm>
        </p:spPr>
        <p:txBody>
          <a:bodyPr/>
          <a:lstStyle/>
          <a:p>
            <a:r>
              <a:rPr 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ПОДГОТОВКА ПО ПРОФИЛЮ СПЕЦИАЛЬНОСТИ</a:t>
            </a:r>
          </a:p>
        </p:txBody>
      </p:sp>
      <p:sp>
        <p:nvSpPr>
          <p:cNvPr id="364" name="Google Shape;364;g137d1d21ee2_1_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733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sym typeface="Helvetica Neue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27</a:t>
            </a:fld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365" name="Google Shape;365;g137d1d21ee2_1_16"/>
          <p:cNvSpPr txBox="1"/>
          <p:nvPr/>
        </p:nvSpPr>
        <p:spPr>
          <a:xfrm>
            <a:off x="1" y="478974"/>
            <a:ext cx="5341255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Как Вы оцениваете уровень Вашей теоретической и практической  подготовки по профилю выбранной специальности?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(% от числа опрошенных)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39BCAC-2368-4C1F-BE88-2DE4F70B22AE}"/>
              </a:ext>
            </a:extLst>
          </p:cNvPr>
          <p:cNvSpPr txBox="1"/>
          <p:nvPr/>
        </p:nvSpPr>
        <p:spPr>
          <a:xfrm>
            <a:off x="5341256" y="478972"/>
            <a:ext cx="6799389" cy="5622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В превалирующем большинстве случаев участники опроса высоко оценивают уровень своей теоретической и практической подготовки по профилю выбранной специальности. Показатели высокой оценки приближаются к трем четвертям опрошенных студентов. В обоих случаях  основной контингент – </a:t>
            </a:r>
            <a:r>
              <a:rPr kumimoji="0" lang="ru-RU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дотовцы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 (61,15% и 61,13%), с казахским языком обучения (79,68% и 79,86%), второкурсники и третьекурсники (соответственно в 1-ом случае – 39,75% и 31,12%, во 2-ом случае – 40,99% и 30,74%), обучающиеся по программам «ПМНО» (25,90% и 25,44%), «Казахский язык и литература, в том числе в образовательных учреждениях» (17,63% и 17,84%), «Юриспруденция» (14,03% и 13,60%).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Каждый пятый опрошенный оценивает свой уровень теоретической и практической подготовки как средний. В составе этой категории респондентов активно представлены студенты очного отделения с применением ДОТ (соответственно 56,10% и 55,70%), с казахским языком обучения (72,56% и 74,05%), 2 и 3 курсов (соответственно в первом случае – 33,54% и 35,98%, во втором – 31,01% и 37,34%), образовательных программ «ПМНО» (29,27% и 31,65%), «Иностранный язык» (24,39% и 24,68%).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Показатели низких оценок и неопределившихся статистически малозначимы (в пределах ошибки выборки).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896E6CB0-FD57-416A-8DC9-719E70832843}"/>
              </a:ext>
            </a:extLst>
          </p:cNvPr>
          <p:cNvGraphicFramePr>
            <a:graphicFrameLocks noGrp="1"/>
          </p:cNvGraphicFramePr>
          <p:nvPr/>
        </p:nvGraphicFramePr>
        <p:xfrm>
          <a:off x="232670" y="1710040"/>
          <a:ext cx="4919176" cy="28919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08321">
                  <a:extLst>
                    <a:ext uri="{9D8B030D-6E8A-4147-A177-3AD203B41FA5}">
                      <a16:colId xmlns:a16="http://schemas.microsoft.com/office/drawing/2014/main" val="1791088035"/>
                    </a:ext>
                  </a:extLst>
                </a:gridCol>
                <a:gridCol w="1669143">
                  <a:extLst>
                    <a:ext uri="{9D8B030D-6E8A-4147-A177-3AD203B41FA5}">
                      <a16:colId xmlns:a16="http://schemas.microsoft.com/office/drawing/2014/main" val="2483561333"/>
                    </a:ext>
                  </a:extLst>
                </a:gridCol>
                <a:gridCol w="1741712">
                  <a:extLst>
                    <a:ext uri="{9D8B030D-6E8A-4147-A177-3AD203B41FA5}">
                      <a16:colId xmlns:a16="http://schemas.microsoft.com/office/drawing/2014/main" val="2512324146"/>
                    </a:ext>
                  </a:extLst>
                </a:gridCol>
              </a:tblGrid>
              <a:tr h="913658"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Уровень теоретической подготовки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Уровень практической подготовки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037705093"/>
                  </a:ext>
                </a:extLst>
              </a:tr>
              <a:tr h="423376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Высокий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71,83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73,13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992433994"/>
                  </a:ext>
                </a:extLst>
              </a:tr>
              <a:tr h="47645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Средний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21,19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20,41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18637643"/>
                  </a:ext>
                </a:extLst>
              </a:tr>
              <a:tr h="423376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Низкий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1,03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1,16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203125074"/>
                  </a:ext>
                </a:extLst>
              </a:tr>
              <a:tr h="655076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Затрудняюсь ответить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5,94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5,30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4836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206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FB9B1E71-6914-4305-A058-94BD16AE3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67" y="155720"/>
            <a:ext cx="11216079" cy="347862"/>
          </a:xfrm>
        </p:spPr>
        <p:txBody>
          <a:bodyPr/>
          <a:lstStyle/>
          <a:p>
            <a:r>
              <a:rPr lang="ru-RU" dirty="0"/>
              <a:t>   </a:t>
            </a:r>
            <a:r>
              <a:rPr 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УДОВЛЕТВОРЕННОСТЬ СОДЕРЖАНИЕМ И ОРГАНИЗАЦИЕЙ ПРОФЕССИОНАЛЬНЫХ ПРАКТИК </a:t>
            </a:r>
          </a:p>
        </p:txBody>
      </p:sp>
      <p:sp>
        <p:nvSpPr>
          <p:cNvPr id="354" name="Google Shape;354;g137d1d21ee2_1_8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733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sym typeface="Helvetica Neue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28</a:t>
            </a:fld>
            <a:endParaRPr kumimoji="0" lang="ru" sz="1733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sym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724D35-E687-4B68-A733-5AE2E9466CE0}"/>
              </a:ext>
            </a:extLst>
          </p:cNvPr>
          <p:cNvSpPr txBox="1"/>
          <p:nvPr/>
        </p:nvSpPr>
        <p:spPr>
          <a:xfrm>
            <a:off x="192967" y="503582"/>
            <a:ext cx="4844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Удовлетворены ли Вы содержанием и организацией профессиональных практик?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(% от числа опрошенных)</a:t>
            </a: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C5542CF9-6F8C-456B-BCFE-5AF64BCFFEE3}"/>
              </a:ext>
            </a:extLst>
          </p:cNvPr>
          <p:cNvGraphicFramePr/>
          <p:nvPr/>
        </p:nvGraphicFramePr>
        <p:xfrm>
          <a:off x="291451" y="1621078"/>
          <a:ext cx="4345257" cy="4712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6867CE2-BE43-4428-83B9-C41F1D141D49}"/>
              </a:ext>
            </a:extLst>
          </p:cNvPr>
          <p:cNvSpPr txBox="1"/>
          <p:nvPr/>
        </p:nvSpPr>
        <p:spPr>
          <a:xfrm>
            <a:off x="4876801" y="503582"/>
            <a:ext cx="7023751" cy="535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666 (86,05%) опрошенных студентов, по их признанию,  удовлетворены содержанием и организацией профессиональных практик, поскольку получают реальные и полезные навыки и умения для будущей работы</a:t>
            </a:r>
            <a:r>
              <a:rPr kumimoji="0" lang="ru-RU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 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Распределение показателей указанного мнения в зависимости от формы, языка, курса обучения и профиля образовательной программы (% от числа группы):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5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Форма обучения: 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очная – 88,57%, очная с применением ДОТ – 85,62%.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5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Язык обучения: 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казахский – 87,46%, русский – 81,25%.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5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Курс обучения: 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1 курс – 87,98%, 2 курс – 87,76%, 3 курс – 82,93%, 4 курс – 91,11%, 5 курс – 83,33%.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5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Образовательная программа: 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«Педагогика и психология» – 92,50%, «Дошкольное обучение и воспитание» – 88,16%, «Педагогика и методика начального обучения» – 86,76%, «Казахский язык и литература, в том числе в образовательных учреждениях» – 92,74%, «Иностранный язык: два иностранных языка» – 78,57%, «Учитель начальных классов со знанием иностранного языка» – 85,71%, «Финансы» – 100%, «Юриспруденция» – 82,24%, «Фармация – 90,63%.</a:t>
            </a:r>
            <a:endParaRPr kumimoji="0" lang="ru-RU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329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3a709386da_1_22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733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sym typeface="Helvetica Neue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29</a:t>
            </a:fld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238" name="Google Shape;238;g13a709386da_1_22"/>
          <p:cNvSpPr txBox="1"/>
          <p:nvPr/>
        </p:nvSpPr>
        <p:spPr>
          <a:xfrm>
            <a:off x="1" y="451366"/>
            <a:ext cx="5626100" cy="1189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kumimoji="0" lang="ru-RU" sz="13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Удовлетворены ли Вы текущими результатами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научно-исследовательской деятельности?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(% от числа опрошенных)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40" name="Google Shape;240;g13a709386da_1_22"/>
          <p:cNvSpPr txBox="1"/>
          <p:nvPr/>
        </p:nvSpPr>
        <p:spPr>
          <a:xfrm>
            <a:off x="379233" y="0"/>
            <a:ext cx="8242252" cy="45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ru" sz="1333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ru-RU" sz="1333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  <a:sym typeface="Helvetica Neue"/>
              </a:rPr>
              <a:t>УДОВЛЕТВОРЕННОСТЬ НАУЧНО-ИССЛЕДОВАТЕЛЬСКОЙ ДЕЯТЕЛЬНОСТЬЮ </a:t>
            </a:r>
            <a:endParaRPr kumimoji="0" sz="1333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Arial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827857F8-EC43-40E1-8D4D-2B99CAC79CF8}"/>
              </a:ext>
            </a:extLst>
          </p:cNvPr>
          <p:cNvGraphicFramePr/>
          <p:nvPr/>
        </p:nvGraphicFramePr>
        <p:xfrm>
          <a:off x="291451" y="1621078"/>
          <a:ext cx="5334651" cy="4404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00989F5-7DAB-43A5-998A-C1D8D032D15D}"/>
              </a:ext>
            </a:extLst>
          </p:cNvPr>
          <p:cNvSpPr txBox="1"/>
          <p:nvPr/>
        </p:nvSpPr>
        <p:spPr>
          <a:xfrm>
            <a:off x="5816184" y="674556"/>
            <a:ext cx="610099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Удовлетворенность текущими результатами научно-исследовательской деятельности достигает высочайшего уровня в обследованной студенческой среде. В зависимости от формы, языка, курса обучения величина показателя удовлетворенности варьирует от  85,62% </a:t>
            </a:r>
            <a:r>
              <a:rPr kumimoji="0" lang="ru-RU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дотовцев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 до 86,05% очников без применения ДОТ; от 81,82% с русским языком обучения до 87,63% с казахским; от 82,52% студентов 3 курса до 100% студентов 5 курса (1 курс – 86,67%, 2 курс – 87,41%, 4 курс – 93,33%); в разрезе образовательных программ: от 79,46% студентов «Иностранного языка» («Юриспруденции» - 82,24%, «Учителей начальных классов со знанием иностранного языка» – 85,71%)  до 100% студентов «Финансов» («Педагогики и методики начального обучения» – 87,25%, «Дошкольного обучения и воспитания» – 89,47%, «Фармации» – 90,63%, «Казахского языка и литературы, в том числе в образовательных учреждениях» – 93,55%, «Педагогики и психологии» – 93,75%).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Совершенно и совсем не удовлетворены – 5,68%  (44 человека).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Среди них чаще встречаются студенты 2 и 3 курсов – соответственно 19 и 16 человек, образовательных программ «Иностранный язык» (12 человек), «ПМНО» и «Юриспруденция» (по 11 человек). </a:t>
            </a:r>
          </a:p>
        </p:txBody>
      </p:sp>
    </p:spTree>
    <p:extLst>
      <p:ext uri="{BB962C8B-B14F-4D97-AF65-F5344CB8AC3E}">
        <p14:creationId xmlns:p14="http://schemas.microsoft.com/office/powerpoint/2010/main" val="270229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1ada35a6fc_0_0"/>
          <p:cNvSpPr txBox="1">
            <a:spLocks noGrp="1"/>
          </p:cNvSpPr>
          <p:nvPr>
            <p:ph type="title"/>
          </p:nvPr>
        </p:nvSpPr>
        <p:spPr>
          <a:xfrm>
            <a:off x="379233" y="149902"/>
            <a:ext cx="5860800" cy="36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ОБ ИССЛЕДОВАНИИ</a:t>
            </a:r>
            <a:endParaRPr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dirty="0"/>
          </a:p>
          <a:p>
            <a:endParaRPr dirty="0"/>
          </a:p>
        </p:txBody>
      </p:sp>
      <p:sp>
        <p:nvSpPr>
          <p:cNvPr id="98" name="Google Shape;98;g11ada35a6fc_0_0"/>
          <p:cNvSpPr txBox="1">
            <a:spLocks noGrp="1"/>
          </p:cNvSpPr>
          <p:nvPr>
            <p:ph type="title" idx="3"/>
          </p:nvPr>
        </p:nvSpPr>
        <p:spPr>
          <a:xfrm>
            <a:off x="480633" y="863167"/>
            <a:ext cx="5658000" cy="546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ru" b="1" dirty="0">
                <a:solidFill>
                  <a:srgbClr val="43434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ВЫБОРКА И ГЕОЛОКАЦИЯ</a:t>
            </a:r>
            <a:endParaRPr b="1" dirty="0">
              <a:solidFill>
                <a:srgbClr val="43434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" b="1" dirty="0">
                <a:latin typeface="Helvetica" panose="020B0604020202020204" pitchFamily="34" charset="0"/>
                <a:cs typeface="Helvetica" panose="020B0604020202020204" pitchFamily="34" charset="0"/>
              </a:rPr>
              <a:t>Сроки исследования:</a:t>
            </a:r>
            <a:r>
              <a:rPr lang="ru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апрель 2025 г.</a:t>
            </a:r>
            <a:endParaRPr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ru-RU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" b="1" dirty="0">
                <a:latin typeface="Helvetica" panose="020B0604020202020204" pitchFamily="34" charset="0"/>
                <a:cs typeface="Helvetica" panose="020B0604020202020204" pitchFamily="34" charset="0"/>
              </a:rPr>
              <a:t>Всего опрошено – </a:t>
            </a:r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774 респондента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ru-RU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" b="1" dirty="0">
                <a:solidFill>
                  <a:srgbClr val="43434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Геолокация: </a:t>
            </a:r>
            <a:r>
              <a:rPr lang="ru" dirty="0">
                <a:solidFill>
                  <a:srgbClr val="43434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Республика Казахстан - г. </a:t>
            </a:r>
            <a:r>
              <a:rPr lang="ru-RU" dirty="0">
                <a:solidFill>
                  <a:srgbClr val="43434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Караганда</a:t>
            </a:r>
            <a:endParaRPr dirty="0">
              <a:solidFill>
                <a:srgbClr val="99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Clr>
                <a:srgbClr val="000000"/>
              </a:buClr>
            </a:pPr>
            <a:br>
              <a:rPr lang="ru-RU" b="1" dirty="0">
                <a:solidFill>
                  <a:srgbClr val="43434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ru-RU" b="1" dirty="0">
              <a:solidFill>
                <a:srgbClr val="43434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ts val="1067"/>
              </a:spcBef>
              <a:buClr>
                <a:srgbClr val="505050"/>
              </a:buClr>
            </a:pPr>
            <a:r>
              <a:rPr lang="ru-RU" b="1" dirty="0">
                <a:solidFill>
                  <a:srgbClr val="505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МЕТОДОЛОГИЯ ИССЛЕДОВАНИЯ</a:t>
            </a:r>
            <a:br>
              <a:rPr lang="ru-RU" b="1" dirty="0">
                <a:solidFill>
                  <a:srgbClr val="505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ru-RU" b="1" dirty="0">
                <a:solidFill>
                  <a:srgbClr val="505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b="1" dirty="0">
                <a:solidFill>
                  <a:srgbClr val="505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Объект исследования:</a:t>
            </a:r>
            <a:r>
              <a:rPr lang="ru-RU" dirty="0">
                <a:solidFill>
                  <a:srgbClr val="505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Студенты ЧУ «Академия «BOLASHAQ» 1 – 5 курсов, очной формы обучения, в том числе с применением ДОТ, казахского и русского отделений</a:t>
            </a:r>
            <a:br>
              <a:rPr lang="ru-RU" dirty="0">
                <a:solidFill>
                  <a:srgbClr val="505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ru-RU" dirty="0">
              <a:solidFill>
                <a:srgbClr val="43434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b="1" dirty="0">
                <a:solidFill>
                  <a:srgbClr val="505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Предмет исследования:</a:t>
            </a:r>
            <a:r>
              <a:rPr lang="ru-RU" dirty="0">
                <a:solidFill>
                  <a:srgbClr val="505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Удовлетворенность студентов качеством образовательного процесса и его результатами</a:t>
            </a:r>
            <a:br>
              <a:rPr lang="ru-RU" dirty="0">
                <a:solidFill>
                  <a:srgbClr val="505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ru-RU" dirty="0">
                <a:solidFill>
                  <a:srgbClr val="505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ru-RU" dirty="0">
              <a:solidFill>
                <a:srgbClr val="43434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0" name="Google Shape;100;g11ada35a6fc_0_0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/>
            <a:fld id="{00000000-1234-1234-1234-123412341234}" type="slidenum">
              <a:rPr lang="ru" kern="0">
                <a:solidFill>
                  <a:srgbClr val="505050"/>
                </a:solidFill>
              </a:rPr>
              <a:pPr defTabSz="1219170"/>
              <a:t>3</a:t>
            </a:fld>
            <a:endParaRPr kern="0">
              <a:solidFill>
                <a:srgbClr val="505050"/>
              </a:solidFill>
            </a:endParaRPr>
          </a:p>
        </p:txBody>
      </p:sp>
      <p:sp>
        <p:nvSpPr>
          <p:cNvPr id="2" name="Google Shape;99;g11ada35a6fc_0_0">
            <a:extLst>
              <a:ext uri="{FF2B5EF4-FFF2-40B4-BE49-F238E27FC236}">
                <a16:creationId xmlns:a16="http://schemas.microsoft.com/office/drawing/2014/main" id="{AC79980F-55AF-851E-E3CA-236363F5FF5A}"/>
              </a:ext>
            </a:extLst>
          </p:cNvPr>
          <p:cNvSpPr txBox="1">
            <a:spLocks/>
          </p:cNvSpPr>
          <p:nvPr/>
        </p:nvSpPr>
        <p:spPr>
          <a:xfrm>
            <a:off x="6240000" y="4140200"/>
            <a:ext cx="5734400" cy="1846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defTabSz="1219170">
              <a:buClr>
                <a:srgbClr val="000000"/>
              </a:buClr>
            </a:pPr>
            <a:br>
              <a:rPr lang="ru-RU" sz="1333" kern="0" dirty="0">
                <a:solidFill>
                  <a:srgbClr val="505050"/>
                </a:solidFill>
                <a:highlight>
                  <a:srgbClr val="F4F4F4"/>
                </a:highlight>
              </a:rPr>
            </a:br>
            <a:endParaRPr lang="ru-RU" sz="1333" b="1" kern="0" dirty="0">
              <a:solidFill>
                <a:srgbClr val="434343"/>
              </a:solidFill>
            </a:endParaRPr>
          </a:p>
        </p:txBody>
      </p:sp>
      <p:sp>
        <p:nvSpPr>
          <p:cNvPr id="3" name="Google Shape;99;g11ada35a6fc_0_0">
            <a:extLst>
              <a:ext uri="{FF2B5EF4-FFF2-40B4-BE49-F238E27FC236}">
                <a16:creationId xmlns:a16="http://schemas.microsoft.com/office/drawing/2014/main" id="{0FD53B45-4705-3E6E-DF4F-BBD27899A49B}"/>
              </a:ext>
            </a:extLst>
          </p:cNvPr>
          <p:cNvSpPr txBox="1">
            <a:spLocks/>
          </p:cNvSpPr>
          <p:nvPr/>
        </p:nvSpPr>
        <p:spPr>
          <a:xfrm>
            <a:off x="6337301" y="863167"/>
            <a:ext cx="5374067" cy="512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defTabSz="1219170">
              <a:buClr>
                <a:srgbClr val="000000"/>
              </a:buClr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4F4F4"/>
                </a:highlight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Цель: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  <a:sym typeface="Helvetica Neue"/>
              </a:rPr>
              <a:t>Изучение степени удовлетворенности студентов качеством предоставляемых услуг ВУЗом</a:t>
            </a:r>
            <a:b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  <a:sym typeface="Helvetica Neue"/>
              </a:rPr>
            </a:br>
            <a:endParaRPr lang="ru-RU" sz="1400" b="1" kern="0" dirty="0">
              <a:solidFill>
                <a:srgbClr val="505050"/>
              </a:solidFill>
              <a:highlight>
                <a:srgbClr val="F4F4F4"/>
              </a:highligh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defTabSz="1219170">
              <a:buClr>
                <a:srgbClr val="000000"/>
              </a:buClr>
              <a:defRPr/>
            </a:pPr>
            <a:r>
              <a:rPr lang="ru-RU" sz="1600" b="1" kern="0" dirty="0">
                <a:solidFill>
                  <a:srgbClr val="505050"/>
                </a:solidFill>
                <a:highlight>
                  <a:srgbClr val="F4F4F4"/>
                </a:highlight>
                <a:latin typeface="Helvetica" panose="020B0604020202020204" pitchFamily="34" charset="0"/>
                <a:cs typeface="Helvetica" panose="020B0604020202020204" pitchFamily="34" charset="0"/>
              </a:rPr>
              <a:t>Задачи: </a:t>
            </a:r>
            <a:br>
              <a:rPr lang="ru-RU" sz="1600" b="1" kern="0" dirty="0">
                <a:solidFill>
                  <a:srgbClr val="505050"/>
                </a:solidFill>
                <a:highlight>
                  <a:srgbClr val="F4F4F4"/>
                </a:highlight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ru-RU" sz="1600" b="1" kern="0" dirty="0">
              <a:solidFill>
                <a:srgbClr val="505050"/>
              </a:solidFill>
              <a:highlight>
                <a:srgbClr val="F4F4F4"/>
              </a:highligh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594" indent="-228594" defTabSz="1219170">
              <a:lnSpc>
                <a:spcPct val="107000"/>
              </a:lnSpc>
              <a:buClr>
                <a:srgbClr val="505050"/>
              </a:buClr>
              <a:buFont typeface="Wingdings" panose="05000000000000000000" pitchFamily="2" charset="2"/>
              <a:buChar char="q"/>
              <a:defRPr/>
            </a:pPr>
            <a:r>
              <a:rPr lang="ru-RU" sz="1600" kern="0" dirty="0">
                <a:solidFill>
                  <a:srgbClr val="505050"/>
                </a:solidFill>
                <a:highlight>
                  <a:srgbClr val="F4F4F4"/>
                </a:highlight>
                <a:latin typeface="Helvetica" panose="020B0604020202020204" pitchFamily="34" charset="0"/>
                <a:cs typeface="Helvetica" panose="020B0604020202020204" pitchFamily="34" charset="0"/>
              </a:rPr>
              <a:t>Выявить степень удовлетворенности студентов сопровождением образовательного процесса в вузе (доступность компьютерных технологий, учебных материалов на электронных носителях, оснащенность и укомплектованность библиотеки учебно-методической литературой и др.)</a:t>
            </a:r>
          </a:p>
          <a:p>
            <a:pPr marL="228594" indent="-228594" defTabSz="1219170">
              <a:buClr>
                <a:srgbClr val="000000"/>
              </a:buClr>
              <a:buFont typeface="Wingdings" panose="05000000000000000000" pitchFamily="2" charset="2"/>
              <a:buChar char="q"/>
            </a:pPr>
            <a:endParaRPr lang="ru-RU" sz="1600" kern="0" dirty="0">
              <a:solidFill>
                <a:srgbClr val="505050"/>
              </a:solidFill>
              <a:highlight>
                <a:srgbClr val="F4F4F4"/>
              </a:highligh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594" indent="-228594" defTabSz="121917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ru-RU" sz="1600" kern="0" dirty="0">
                <a:solidFill>
                  <a:srgbClr val="505050"/>
                </a:solidFill>
                <a:highlight>
                  <a:srgbClr val="F4F4F4"/>
                </a:highlight>
                <a:latin typeface="Helvetica" panose="020B0604020202020204" pitchFamily="34" charset="0"/>
                <a:cs typeface="Helvetica" panose="020B0604020202020204" pitchFamily="34" charset="0"/>
              </a:rPr>
              <a:t>Установить степень удовлетворенности студентов качеством образовательного процесса</a:t>
            </a:r>
          </a:p>
          <a:p>
            <a:pPr defTabSz="1219170">
              <a:buClr>
                <a:srgbClr val="000000"/>
              </a:buClr>
            </a:pPr>
            <a:endParaRPr lang="ru-RU" sz="1600" kern="0" dirty="0">
              <a:solidFill>
                <a:srgbClr val="505050"/>
              </a:solidFill>
              <a:highlight>
                <a:srgbClr val="F4F4F4"/>
              </a:highligh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594" indent="-228594" defTabSz="121917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ru-RU" sz="1600" kern="0" dirty="0">
                <a:solidFill>
                  <a:srgbClr val="505050"/>
                </a:solidFill>
                <a:highlight>
                  <a:srgbClr val="F4F4F4"/>
                </a:highlight>
                <a:latin typeface="Helvetica" panose="020B0604020202020204" pitchFamily="34" charset="0"/>
                <a:cs typeface="Helvetica" panose="020B0604020202020204" pitchFamily="34" charset="0"/>
              </a:rPr>
              <a:t> Определить степень удовлетворенности студентов результатами учебного процесса</a:t>
            </a:r>
            <a:endParaRPr lang="ru-RU" sz="1600" b="1" kern="0" dirty="0">
              <a:solidFill>
                <a:srgbClr val="43434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Google Shape;99;g11ada35a6fc_0_0">
            <a:extLst>
              <a:ext uri="{FF2B5EF4-FFF2-40B4-BE49-F238E27FC236}">
                <a16:creationId xmlns:a16="http://schemas.microsoft.com/office/drawing/2014/main" id="{7D53A31F-B75F-C5CD-35D6-6D678FFB9A2D}"/>
              </a:ext>
            </a:extLst>
          </p:cNvPr>
          <p:cNvSpPr txBox="1">
            <a:spLocks/>
          </p:cNvSpPr>
          <p:nvPr/>
        </p:nvSpPr>
        <p:spPr>
          <a:xfrm>
            <a:off x="6490741" y="4646951"/>
            <a:ext cx="5483659" cy="202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defTabSz="1219170">
              <a:buClr>
                <a:srgbClr val="000000"/>
              </a:buClr>
            </a:pPr>
            <a:endParaRPr lang="ru-RU" sz="1333" kern="0" dirty="0">
              <a:solidFill>
                <a:srgbClr val="505050"/>
              </a:solidFill>
              <a:highlight>
                <a:srgbClr val="F4F4F4"/>
              </a:highlight>
            </a:endParaRPr>
          </a:p>
          <a:p>
            <a:pPr algn="just" defTabSz="1219170">
              <a:buClr>
                <a:srgbClr val="000000"/>
              </a:buClr>
            </a:pPr>
            <a:endParaRPr lang="ru-RU" sz="1333" b="1" kern="0" dirty="0">
              <a:solidFill>
                <a:srgbClr val="505050"/>
              </a:solidFill>
            </a:endParaRPr>
          </a:p>
          <a:p>
            <a:pPr algn="just" defTabSz="1219170">
              <a:buClr>
                <a:srgbClr val="000000"/>
              </a:buClr>
            </a:pPr>
            <a:endParaRPr lang="ru-RU" sz="1333" b="1" kern="0" dirty="0">
              <a:solidFill>
                <a:srgbClr val="505050"/>
              </a:solidFill>
            </a:endParaRPr>
          </a:p>
          <a:p>
            <a:pPr algn="just" defTabSz="1219170">
              <a:buClr>
                <a:srgbClr val="000000"/>
              </a:buClr>
            </a:pPr>
            <a:endParaRPr lang="ru-RU" sz="1333" b="1" kern="0" dirty="0">
              <a:solidFill>
                <a:srgbClr val="5050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 defTabSz="1219170">
              <a:buClr>
                <a:srgbClr val="000000"/>
              </a:buClr>
            </a:pPr>
            <a:r>
              <a:rPr lang="ru-RU" sz="1600" b="1" kern="0" dirty="0">
                <a:solidFill>
                  <a:srgbClr val="505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Метод сбора информации: </a:t>
            </a:r>
            <a:r>
              <a:rPr lang="ru-RU" sz="1600" kern="0" dirty="0">
                <a:solidFill>
                  <a:srgbClr val="505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Онлайн- опрос</a:t>
            </a:r>
            <a:endParaRPr lang="ru-RU" sz="1600" b="1" kern="0" dirty="0">
              <a:solidFill>
                <a:srgbClr val="43434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 defTabSz="1219170">
              <a:buClr>
                <a:srgbClr val="000000"/>
              </a:buClr>
            </a:pPr>
            <a:endParaRPr lang="ru-RU" sz="1333" b="1" kern="0"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37d1d21ee2_1_15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733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sym typeface="Helvetica Neue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30</a:t>
            </a:fld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278" name="Google Shape;278;g137d1d21ee2_1_157"/>
          <p:cNvSpPr txBox="1"/>
          <p:nvPr/>
        </p:nvSpPr>
        <p:spPr>
          <a:xfrm>
            <a:off x="495299" y="792728"/>
            <a:ext cx="5264167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Соответствуют ли результаты обучения в академии Вашим ожиданиям?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(% от числа опрошенных)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81" name="Google Shape;281;g137d1d21ee2_1_157"/>
          <p:cNvSpPr txBox="1"/>
          <p:nvPr/>
        </p:nvSpPr>
        <p:spPr>
          <a:xfrm>
            <a:off x="333828" y="120763"/>
            <a:ext cx="3399973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ru" sz="1333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ОЖИДАНИЯ И РЕЗУЛЬТАТЫ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BBB6EBBC-1E73-4A86-9E56-1437731F4284}"/>
              </a:ext>
            </a:extLst>
          </p:cNvPr>
          <p:cNvGraphicFramePr/>
          <p:nvPr/>
        </p:nvGraphicFramePr>
        <p:xfrm>
          <a:off x="291450" y="1777573"/>
          <a:ext cx="5468017" cy="4279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9F31815-8FAA-4AEB-B959-41401573472B}"/>
              </a:ext>
            </a:extLst>
          </p:cNvPr>
          <p:cNvSpPr txBox="1"/>
          <p:nvPr/>
        </p:nvSpPr>
        <p:spPr>
          <a:xfrm>
            <a:off x="5921829" y="464458"/>
            <a:ext cx="627017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Из 774 опрошенных студентов 649 (83,85%) указали, что результаты обучения полностью соответствуют их ожиданиям.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Распределение показателей соответствия результатов обучения и ожиданий студентов в зависимости от формы, языка, курса обучения и профиля образовательной программы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(% от числа группы):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5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Форма обучения: 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очная – 79,37%, очная с применением ДОТ – 86,49%.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5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Язык обучения: 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казахский – 83,44%, русский – 79,55%.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5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Курс обучения: 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1 курс – 78,69%, 2 курс – 80,61%, 3 курс – 82,11%, 4 курс – 86,67%, 5 курс – 100%.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5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Образовательная программа: 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«Педагогика и психология» – 81,25%, «Дошкольное обучение и воспитание» – 89,47%, «Педагогика и методика начального обучения» – 81,86%, «Казахский язык и литература, в том числе в образовательных учреждениях» – 80,65%, «Иностранный язык: два иностранных языка» – 58,04%, «Учитель начальных классов со знанием иностранного языка» – 92,86%, «Финансы» – 100%, «Юриспруденция» – 85,00%, «Фармация – 69,05%.</a:t>
            </a:r>
            <a:endParaRPr kumimoji="0" lang="ru-RU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7039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defRPr/>
            </a:pPr>
            <a:fld id="{00000000-1234-1234-1234-123412341234}" type="slidenum">
              <a:rPr lang="ru" kern="0">
                <a:solidFill>
                  <a:srgbClr val="505050"/>
                </a:solidFill>
              </a:rPr>
              <a:pPr defTabSz="1219170">
                <a:defRPr/>
              </a:pPr>
              <a:t>31</a:t>
            </a:fld>
            <a:endParaRPr kern="0" dirty="0">
              <a:solidFill>
                <a:srgbClr val="505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D8C201-E3CD-417E-9D87-1CD5B03CE6C3}"/>
              </a:ext>
            </a:extLst>
          </p:cNvPr>
          <p:cNvSpPr txBox="1"/>
          <p:nvPr/>
        </p:nvSpPr>
        <p:spPr>
          <a:xfrm>
            <a:off x="703349" y="146431"/>
            <a:ext cx="3825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sz="1600" b="1" kern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ПРЕДСТАВЛЕНИЕ О ВУЗЕ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AC5739-E5EB-44E5-900F-66F6FC1AD788}"/>
              </a:ext>
            </a:extLst>
          </p:cNvPr>
          <p:cNvSpPr txBox="1"/>
          <p:nvPr/>
        </p:nvSpPr>
        <p:spPr>
          <a:xfrm>
            <a:off x="493485" y="711201"/>
            <a:ext cx="5602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ru-RU" sz="1600" b="1" kern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Соответствует ли вуз Вашему представлению об идеале высшего образования? </a:t>
            </a:r>
          </a:p>
          <a:p>
            <a:pPr algn="ctr" defTabSz="1219170">
              <a:buClr>
                <a:srgbClr val="000000"/>
              </a:buClr>
            </a:pPr>
            <a:r>
              <a:rPr lang="ru-RU" sz="1600" b="1" kern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(% от числа опрошенных)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D1131E96-D935-431E-B859-7EE606BBCA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9307528"/>
              </p:ext>
            </p:extLst>
          </p:nvPr>
        </p:nvGraphicFramePr>
        <p:xfrm>
          <a:off x="291450" y="1671110"/>
          <a:ext cx="5268335" cy="4954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34E66DA3-7843-44E9-BC7D-D457868F6E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310386"/>
              </p:ext>
            </p:extLst>
          </p:nvPr>
        </p:nvGraphicFramePr>
        <p:xfrm>
          <a:off x="5666283" y="1701568"/>
          <a:ext cx="6234270" cy="4502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2727">
                  <a:extLst>
                    <a:ext uri="{9D8B030D-6E8A-4147-A177-3AD203B41FA5}">
                      <a16:colId xmlns:a16="http://schemas.microsoft.com/office/drawing/2014/main" val="476879483"/>
                    </a:ext>
                  </a:extLst>
                </a:gridCol>
                <a:gridCol w="2771543">
                  <a:extLst>
                    <a:ext uri="{9D8B030D-6E8A-4147-A177-3AD203B41FA5}">
                      <a16:colId xmlns:a16="http://schemas.microsoft.com/office/drawing/2014/main" val="1303809974"/>
                    </a:ext>
                  </a:extLst>
                </a:gridCol>
              </a:tblGrid>
              <a:tr h="564026">
                <a:tc>
                  <a:txBody>
                    <a:bodyPr/>
                    <a:lstStyle/>
                    <a:p>
                      <a:endParaRPr lang="ru-RU" sz="15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Да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634662439"/>
                  </a:ext>
                </a:extLst>
              </a:tr>
              <a:tr h="440027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Очная форма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80,32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277664416"/>
                  </a:ext>
                </a:extLst>
              </a:tr>
              <a:tr h="440027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Очная форма с применением ДОТ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82,14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535318891"/>
                  </a:ext>
                </a:extLst>
              </a:tr>
              <a:tr h="440027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Казахский язык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83,61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316962558"/>
                  </a:ext>
                </a:extLst>
              </a:tr>
              <a:tr h="418413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Русский язык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73,86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770950178"/>
                  </a:ext>
                </a:extLst>
              </a:tr>
              <a:tr h="440027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 курс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82,51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710586625"/>
                  </a:ext>
                </a:extLst>
              </a:tr>
              <a:tr h="440027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 курс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80,27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78943374"/>
                  </a:ext>
                </a:extLst>
              </a:tr>
              <a:tr h="440027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 курс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81,71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274188188"/>
                  </a:ext>
                </a:extLst>
              </a:tr>
              <a:tr h="440027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 курс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84,44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481765593"/>
                  </a:ext>
                </a:extLst>
              </a:tr>
              <a:tr h="440027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 курс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100,00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92318398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93B96FD-C716-4A86-9CED-5E55CA0D6C50}"/>
              </a:ext>
            </a:extLst>
          </p:cNvPr>
          <p:cNvSpPr txBox="1"/>
          <p:nvPr/>
        </p:nvSpPr>
        <p:spPr>
          <a:xfrm>
            <a:off x="6096001" y="449943"/>
            <a:ext cx="5804551" cy="1221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ru-RU" sz="14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ru-RU" sz="1467" b="1" kern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Показатели соответствия вуза представлениям опрошенных студентов об идеале высшего образования в зависимости от формы, языка и курса обучения </a:t>
            </a:r>
          </a:p>
          <a:p>
            <a:pPr algn="ctr" defTabSz="1219170">
              <a:buClr>
                <a:srgbClr val="000000"/>
              </a:buClr>
            </a:pPr>
            <a:r>
              <a:rPr lang="ru-RU" sz="1467" b="1" kern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(% от числа группы):</a:t>
            </a:r>
          </a:p>
        </p:txBody>
      </p:sp>
    </p:spTree>
    <p:extLst>
      <p:ext uri="{BB962C8B-B14F-4D97-AF65-F5344CB8AC3E}">
        <p14:creationId xmlns:p14="http://schemas.microsoft.com/office/powerpoint/2010/main" val="2929696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defRPr/>
            </a:pPr>
            <a:fld id="{00000000-1234-1234-1234-123412341234}" type="slidenum">
              <a:rPr lang="ru" kern="0">
                <a:solidFill>
                  <a:srgbClr val="505050"/>
                </a:solidFill>
              </a:rPr>
              <a:pPr defTabSz="1219170">
                <a:defRPr/>
              </a:pPr>
              <a:t>32</a:t>
            </a:fld>
            <a:endParaRPr kern="0" dirty="0">
              <a:solidFill>
                <a:srgbClr val="505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D8C201-E3CD-417E-9D87-1CD5B03CE6C3}"/>
              </a:ext>
            </a:extLst>
          </p:cNvPr>
          <p:cNvSpPr txBox="1"/>
          <p:nvPr/>
        </p:nvSpPr>
        <p:spPr>
          <a:xfrm>
            <a:off x="493486" y="232229"/>
            <a:ext cx="4018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-RU" sz="1600" b="1" kern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ПРЕДСТАВЛЕНИЕ О ВУЗЕ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34E66DA3-7843-44E9-BC7D-D457868F6E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941021"/>
              </p:ext>
            </p:extLst>
          </p:nvPr>
        </p:nvGraphicFramePr>
        <p:xfrm>
          <a:off x="841828" y="1579729"/>
          <a:ext cx="10711537" cy="4230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7123">
                  <a:extLst>
                    <a:ext uri="{9D8B030D-6E8A-4147-A177-3AD203B41FA5}">
                      <a16:colId xmlns:a16="http://schemas.microsoft.com/office/drawing/2014/main" val="476879483"/>
                    </a:ext>
                  </a:extLst>
                </a:gridCol>
                <a:gridCol w="2334414">
                  <a:extLst>
                    <a:ext uri="{9D8B030D-6E8A-4147-A177-3AD203B41FA5}">
                      <a16:colId xmlns:a16="http://schemas.microsoft.com/office/drawing/2014/main" val="1303809974"/>
                    </a:ext>
                  </a:extLst>
                </a:gridCol>
              </a:tblGrid>
              <a:tr h="614357">
                <a:tc>
                  <a:txBody>
                    <a:bodyPr/>
                    <a:lstStyle/>
                    <a:p>
                      <a:endParaRPr lang="ru-RU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Да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634662439"/>
                  </a:ext>
                </a:extLst>
              </a:tr>
              <a:tr h="37806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Финансы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94,12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277664416"/>
                  </a:ext>
                </a:extLst>
              </a:tr>
              <a:tr h="39755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Казахский язык и литература, в том числе в образовательных учреждениях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87,90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535318891"/>
                  </a:ext>
                </a:extLst>
              </a:tr>
              <a:tr h="40255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Педагогика и методика начального обучения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83,33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316962558"/>
                  </a:ext>
                </a:extLst>
              </a:tr>
              <a:tr h="378066"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Arial"/>
                        </a:rPr>
                        <a:t>Дошкольное обучение и воспитание</a:t>
                      </a:r>
                      <a:endParaRPr lang="ru-RU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92,11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770950178"/>
                  </a:ext>
                </a:extLst>
              </a:tr>
              <a:tr h="3780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Arial"/>
                        </a:rPr>
                        <a:t>Педагогика и психология</a:t>
                      </a:r>
                      <a:endParaRPr lang="ru-RU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87,50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710586625"/>
                  </a:ext>
                </a:extLst>
              </a:tr>
              <a:tr h="4885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Arial"/>
                        </a:rPr>
                        <a:t>Учитель начальных классов со знанием иностранного языка</a:t>
                      </a:r>
                      <a:endParaRPr lang="ru-RU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78,57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78943374"/>
                  </a:ext>
                </a:extLst>
              </a:tr>
              <a:tr h="3780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Arial"/>
                        </a:rPr>
                        <a:t>Юриспруденция</a:t>
                      </a:r>
                      <a:endParaRPr lang="ru-RU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87,85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274188188"/>
                  </a:ext>
                </a:extLst>
              </a:tr>
              <a:tr h="3780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Arial"/>
                        </a:rPr>
                        <a:t>Фармация</a:t>
                      </a:r>
                      <a:endParaRPr lang="ru-RU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93,75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481765593"/>
                  </a:ext>
                </a:extLst>
              </a:tr>
              <a:tr h="43722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Иностранный язык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58,93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92318398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93B96FD-C716-4A86-9CED-5E55CA0D6C50}"/>
              </a:ext>
            </a:extLst>
          </p:cNvPr>
          <p:cNvSpPr txBox="1"/>
          <p:nvPr/>
        </p:nvSpPr>
        <p:spPr>
          <a:xfrm>
            <a:off x="493485" y="449944"/>
            <a:ext cx="10711539" cy="1056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endParaRPr lang="ru-RU" sz="14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  <a:defRPr/>
            </a:pPr>
            <a:r>
              <a:rPr lang="ru-RU" sz="1600" b="1" kern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Показатели соответствия вуза представлениям опрошенных студентов об идеале высшего образования в зависимости от образовательной программы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ru-RU" sz="1600" b="1" kern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(% от числа группы):</a:t>
            </a:r>
          </a:p>
        </p:txBody>
      </p:sp>
    </p:spTree>
    <p:extLst>
      <p:ext uri="{BB962C8B-B14F-4D97-AF65-F5344CB8AC3E}">
        <p14:creationId xmlns:p14="http://schemas.microsoft.com/office/powerpoint/2010/main" val="15991988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40a283929_1_1"/>
          <p:cNvSpPr txBox="1"/>
          <p:nvPr/>
        </p:nvSpPr>
        <p:spPr>
          <a:xfrm>
            <a:off x="2400400" y="2514029"/>
            <a:ext cx="73912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  <a:buSzPts val="2400"/>
              <a:defRPr/>
            </a:pPr>
            <a:endParaRPr sz="2667" kern="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defRPr/>
            </a:pPr>
            <a:fld id="{00000000-1234-1234-1234-123412341234}" type="slidenum">
              <a:rPr lang="ru" kern="0">
                <a:solidFill>
                  <a:srgbClr val="505050"/>
                </a:solidFill>
              </a:rPr>
              <a:pPr defTabSz="1219170">
                <a:defRPr/>
              </a:pPr>
              <a:t>33</a:t>
            </a:fld>
            <a:endParaRPr kern="0">
              <a:solidFill>
                <a:srgbClr val="50505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455EF7-BC43-45CD-B87A-97D2E8DD6540}"/>
              </a:ext>
            </a:extLst>
          </p:cNvPr>
          <p:cNvSpPr txBox="1"/>
          <p:nvPr/>
        </p:nvSpPr>
        <p:spPr>
          <a:xfrm>
            <a:off x="508001" y="130630"/>
            <a:ext cx="3086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sz="1600" b="1" kern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ПЕРЕД ВЫБОРОМ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8FB444-62DF-47A5-8177-615DC41F4942}"/>
              </a:ext>
            </a:extLst>
          </p:cNvPr>
          <p:cNvSpPr txBox="1"/>
          <p:nvPr/>
        </p:nvSpPr>
        <p:spPr>
          <a:xfrm>
            <a:off x="508001" y="952502"/>
            <a:ext cx="5210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ru-RU" sz="1600" b="1" kern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Если бы у Вас была возможность поступать в вуз заново, выбрали ли бы Вы данный вуз?</a:t>
            </a:r>
          </a:p>
          <a:p>
            <a:pPr algn="ctr" defTabSz="1219170">
              <a:buClr>
                <a:srgbClr val="000000"/>
              </a:buClr>
            </a:pPr>
            <a:r>
              <a:rPr lang="ru-RU" sz="1600" b="1" kern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(% от числа опрошенных)</a:t>
            </a: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388C1EAE-A51F-4551-AD05-1909196446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0992070"/>
              </p:ext>
            </p:extLst>
          </p:nvPr>
        </p:nvGraphicFramePr>
        <p:xfrm>
          <a:off x="570690" y="1962621"/>
          <a:ext cx="4759767" cy="4363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821B7FE9-40B0-407D-A7DD-1C6B65EB5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911235"/>
              </p:ext>
            </p:extLst>
          </p:nvPr>
        </p:nvGraphicFramePr>
        <p:xfrm>
          <a:off x="6189787" y="1203556"/>
          <a:ext cx="5950858" cy="4192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8652">
                  <a:extLst>
                    <a:ext uri="{9D8B030D-6E8A-4147-A177-3AD203B41FA5}">
                      <a16:colId xmlns:a16="http://schemas.microsoft.com/office/drawing/2014/main" val="2095112791"/>
                    </a:ext>
                  </a:extLst>
                </a:gridCol>
                <a:gridCol w="2142206">
                  <a:extLst>
                    <a:ext uri="{9D8B030D-6E8A-4147-A177-3AD203B41FA5}">
                      <a16:colId xmlns:a16="http://schemas.microsoft.com/office/drawing/2014/main" val="3465927131"/>
                    </a:ext>
                  </a:extLst>
                </a:gridCol>
              </a:tblGrid>
              <a:tr h="568003">
                <a:tc>
                  <a:txBody>
                    <a:bodyPr/>
                    <a:lstStyle/>
                    <a:p>
                      <a:endParaRPr lang="ru-RU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Да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492046352"/>
                  </a:ext>
                </a:extLst>
              </a:tr>
              <a:tr h="40276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Очная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77,78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630031798"/>
                  </a:ext>
                </a:extLst>
              </a:tr>
              <a:tr h="40276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Очная с применением ДОТ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82,14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938620992"/>
                  </a:ext>
                </a:extLst>
              </a:tr>
              <a:tr h="40276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Казахский язык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82,11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274417869"/>
                  </a:ext>
                </a:extLst>
              </a:tr>
              <a:tr h="40276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Русский язык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74,43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808519844"/>
                  </a:ext>
                </a:extLst>
              </a:tr>
              <a:tr h="40276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 курс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78,14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797306456"/>
                  </a:ext>
                </a:extLst>
              </a:tr>
              <a:tr h="40276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 курс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80,61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481705512"/>
                  </a:ext>
                </a:extLst>
              </a:tr>
              <a:tr h="40276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 курс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81,71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703012065"/>
                  </a:ext>
                </a:extLst>
              </a:tr>
              <a:tr h="40276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 курс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84,44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96922020"/>
                  </a:ext>
                </a:extLst>
              </a:tr>
              <a:tr h="40276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 курс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66,67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8955305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2CB4DC9-EAB1-41D3-A87F-AFB87003DBAD}"/>
              </a:ext>
            </a:extLst>
          </p:cNvPr>
          <p:cNvSpPr txBox="1"/>
          <p:nvPr/>
        </p:nvSpPr>
        <p:spPr>
          <a:xfrm>
            <a:off x="5966086" y="458927"/>
            <a:ext cx="6225914" cy="995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ru-RU" sz="14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ru-RU" sz="14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Показатели ответов на вопрос в зависимости от формы, языка и курса обучения (% по строке)</a:t>
            </a:r>
          </a:p>
          <a:p>
            <a:pPr defTabSz="1219170">
              <a:buClr>
                <a:srgbClr val="000000"/>
              </a:buClr>
            </a:pPr>
            <a:endParaRPr lang="ru-RU" sz="14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1F0F8F-D459-4B31-8E95-D9888501E478}"/>
              </a:ext>
            </a:extLst>
          </p:cNvPr>
          <p:cNvSpPr txBox="1"/>
          <p:nvPr/>
        </p:nvSpPr>
        <p:spPr>
          <a:xfrm>
            <a:off x="4452079" y="5591388"/>
            <a:ext cx="75053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sz="1400" b="1" i="1" kern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Примечание: </a:t>
            </a:r>
            <a:r>
              <a:rPr lang="ru-RU" sz="1400" i="1" kern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Независимо от формы, языка и курса обучения превалирующее большинство опрошенных студентов вновь выбрали бы академию, будь у них такая возможность. </a:t>
            </a:r>
          </a:p>
        </p:txBody>
      </p:sp>
    </p:spTree>
    <p:extLst>
      <p:ext uri="{BB962C8B-B14F-4D97-AF65-F5344CB8AC3E}">
        <p14:creationId xmlns:p14="http://schemas.microsoft.com/office/powerpoint/2010/main" val="11576305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40a283929_1_1"/>
          <p:cNvSpPr txBox="1"/>
          <p:nvPr/>
        </p:nvSpPr>
        <p:spPr>
          <a:xfrm>
            <a:off x="2400400" y="2514029"/>
            <a:ext cx="73912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  <a:buSzPts val="2400"/>
              <a:defRPr/>
            </a:pPr>
            <a:endParaRPr sz="2667" kern="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defRPr/>
            </a:pPr>
            <a:fld id="{00000000-1234-1234-1234-123412341234}" type="slidenum">
              <a:rPr lang="ru" kern="0">
                <a:solidFill>
                  <a:srgbClr val="505050"/>
                </a:solidFill>
              </a:rPr>
              <a:pPr defTabSz="1219170">
                <a:defRPr/>
              </a:pPr>
              <a:t>34</a:t>
            </a:fld>
            <a:endParaRPr kern="0">
              <a:solidFill>
                <a:srgbClr val="50505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455EF7-BC43-45CD-B87A-97D2E8DD6540}"/>
              </a:ext>
            </a:extLst>
          </p:cNvPr>
          <p:cNvSpPr txBox="1"/>
          <p:nvPr/>
        </p:nvSpPr>
        <p:spPr>
          <a:xfrm>
            <a:off x="508001" y="130630"/>
            <a:ext cx="3086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-RU" sz="1600" b="1" kern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ПЕРЕД ВЫБОРОМ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821B7FE9-40B0-407D-A7DD-1C6B65EB5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369582"/>
              </p:ext>
            </p:extLst>
          </p:nvPr>
        </p:nvGraphicFramePr>
        <p:xfrm>
          <a:off x="522515" y="1561731"/>
          <a:ext cx="11434900" cy="4049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96633">
                  <a:extLst>
                    <a:ext uri="{9D8B030D-6E8A-4147-A177-3AD203B41FA5}">
                      <a16:colId xmlns:a16="http://schemas.microsoft.com/office/drawing/2014/main" val="2095112791"/>
                    </a:ext>
                  </a:extLst>
                </a:gridCol>
                <a:gridCol w="3038267">
                  <a:extLst>
                    <a:ext uri="{9D8B030D-6E8A-4147-A177-3AD203B41FA5}">
                      <a16:colId xmlns:a16="http://schemas.microsoft.com/office/drawing/2014/main" val="3465927131"/>
                    </a:ext>
                  </a:extLst>
                </a:gridCol>
              </a:tblGrid>
              <a:tr h="38903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Образовательная программа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Да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492046352"/>
                  </a:ext>
                </a:extLst>
              </a:tr>
              <a:tr h="38903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Педагогика и психология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88,75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630031798"/>
                  </a:ext>
                </a:extLst>
              </a:tr>
              <a:tr h="38903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Дошкольное обучение и воспитание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92,11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938620992"/>
                  </a:ext>
                </a:extLst>
              </a:tr>
              <a:tr h="38903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Педагогика и методика начального обучения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80,88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274417869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Казахский язык и литература, в том числе в образовательных учреждениях с казахским и русским языками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86,29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808519844"/>
                  </a:ext>
                </a:extLst>
              </a:tr>
              <a:tr h="38903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Учитель начальных классов со знанием иностранного языка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92,86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797306456"/>
                  </a:ext>
                </a:extLst>
              </a:tr>
              <a:tr h="38903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Иностранный язык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63,39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481705512"/>
                  </a:ext>
                </a:extLst>
              </a:tr>
              <a:tr h="38903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Финансы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88,24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703012065"/>
                  </a:ext>
                </a:extLst>
              </a:tr>
              <a:tr h="38903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Юриспруденция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82,24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96922020"/>
                  </a:ext>
                </a:extLst>
              </a:tr>
              <a:tr h="38903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Фармация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84,38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8955305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2CB4DC9-EAB1-41D3-A87F-AFB87003DBAD}"/>
              </a:ext>
            </a:extLst>
          </p:cNvPr>
          <p:cNvSpPr txBox="1"/>
          <p:nvPr/>
        </p:nvSpPr>
        <p:spPr>
          <a:xfrm>
            <a:off x="234586" y="458926"/>
            <a:ext cx="11722828" cy="810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endParaRPr lang="ru-RU" sz="1467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  <a:defRPr/>
            </a:pPr>
            <a:r>
              <a:rPr lang="ru-RU" sz="1600" b="1" kern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Выбрали бы академию «</a:t>
            </a:r>
            <a:r>
              <a:rPr lang="en-US" sz="1600" b="1" kern="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Bolashaq</a:t>
            </a:r>
            <a:r>
              <a:rPr lang="ru-RU" sz="1600" b="1" kern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»: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ru-RU" sz="1600" b="1" kern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(% от числа группы)</a:t>
            </a:r>
            <a:endParaRPr lang="ru-RU" sz="1600" kern="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1113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7349C-0BEC-48B4-B31C-76652BEC8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34" y="156770"/>
            <a:ext cx="5918511" cy="346813"/>
          </a:xfrm>
        </p:spPr>
        <p:txBody>
          <a:bodyPr/>
          <a:lstStyle/>
          <a:p>
            <a:r>
              <a:rPr 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РЕЗЮМЕ (ВЫВОДЫ И ОБОБЩЕНИЯ)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E29BA1-1DDE-4D9E-A73A-E94D217F9F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/>
            <a:fld id="{00000000-1234-1234-1234-123412341234}" type="slidenum">
              <a:rPr lang="ru" kern="0">
                <a:solidFill>
                  <a:srgbClr val="505050"/>
                </a:solidFill>
              </a:rPr>
              <a:pPr defTabSz="1219170"/>
              <a:t>4</a:t>
            </a:fld>
            <a:endParaRPr lang="ru" kern="0">
              <a:solidFill>
                <a:srgbClr val="505050"/>
              </a:solidFill>
            </a:endParaRPr>
          </a:p>
        </p:txBody>
      </p:sp>
      <p:sp>
        <p:nvSpPr>
          <p:cNvPr id="8" name="Google Shape;115;g12db5defa28_0_15">
            <a:extLst>
              <a:ext uri="{FF2B5EF4-FFF2-40B4-BE49-F238E27FC236}">
                <a16:creationId xmlns:a16="http://schemas.microsoft.com/office/drawing/2014/main" id="{E6AA884B-4E33-40D7-866B-B58C4FEC006E}"/>
              </a:ext>
            </a:extLst>
          </p:cNvPr>
          <p:cNvSpPr txBox="1">
            <a:spLocks/>
          </p:cNvSpPr>
          <p:nvPr/>
        </p:nvSpPr>
        <p:spPr>
          <a:xfrm>
            <a:off x="389833" y="503583"/>
            <a:ext cx="5652955" cy="6197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defTabSz="1219170">
              <a:buClr>
                <a:srgbClr val="000000"/>
              </a:buClr>
            </a:pPr>
            <a:r>
              <a:rPr lang="ru-RU" sz="1450" b="1" kern="0" dirty="0">
                <a:solidFill>
                  <a:srgbClr val="50505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ОБРАЗОВАТЕЛЬНЫЙ ПРОЦЕСС В ВУЗЕ: ОЦЕНКИ И МНЕНИЯ</a:t>
            </a:r>
          </a:p>
          <a:p>
            <a:pPr defTabSz="1219170">
              <a:buClr>
                <a:srgbClr val="000000"/>
              </a:buClr>
            </a:pPr>
            <a:r>
              <a:rPr lang="ru-RU" sz="1450" b="1" kern="0" dirty="0">
                <a:solidFill>
                  <a:srgbClr val="505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Основные тренды:</a:t>
            </a:r>
          </a:p>
          <a:p>
            <a:pPr marL="285750" indent="-285750" defTabSz="1219170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ru-RU" sz="1450" kern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91,86% опрошенных студентов полностью удовлетворены процессом обучения в вузе</a:t>
            </a:r>
            <a:r>
              <a:rPr lang="ru-RU" sz="1450" kern="0" dirty="0">
                <a:solidFill>
                  <a:srgbClr val="505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285750" indent="-285750" defTabSz="1219170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ru-RU" sz="1450" kern="0" dirty="0">
                <a:solidFill>
                  <a:srgbClr val="505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76,1% чувствуют себя максимально комфортно в своих учебных группах (средняя оценка – 5 баллов).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4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69,77% высоко оценивают качество образовательного процесса. 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4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85,79% признают объективность и справедливость системы оценки знаний в вузе, 83,72% - ее соответствие условиям и потребностям организации учебного процесса. </a:t>
            </a:r>
          </a:p>
          <a:p>
            <a:pPr marL="285750" indent="-285750" defTabSz="1219170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ru-RU" sz="1450" kern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Степень удовлетворенности информацией, организацией, условиями, техническим оснащением учебного процесса, работой кураторов в период обучения и другими показателями образовательного процесса оценивается студентами в пределах 5 баллов (4,6 - 4,7 баллов).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4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Средние оценки практически по всем показателям сопровождения образовательного процесса составляют 4,5 – 4,6 балла. Несколько ниже – удобство аудиторий и доступность учебных материалов на электронных носителях (4,4 балла). 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4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Образовательная деятельность в вузе положительно оценивается студентами. Средние оценки по всем предложенным видам сопровождения составляют по 4,9 баллов.</a:t>
            </a:r>
          </a:p>
          <a:p>
            <a:pPr defTabSz="1219170">
              <a:buClr>
                <a:srgbClr val="000000"/>
              </a:buClr>
            </a:pPr>
            <a:endParaRPr lang="ru-RU" sz="1450" kern="0" dirty="0">
              <a:solidFill>
                <a:srgbClr val="5050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defTabSz="1219170">
              <a:buClr>
                <a:srgbClr val="000000"/>
              </a:buClr>
              <a:buSzTx/>
              <a:buFont typeface="Wingdings" panose="05000000000000000000" pitchFamily="2" charset="2"/>
              <a:buChar char="v"/>
              <a:defRPr/>
            </a:pPr>
            <a:endParaRPr lang="ru-RU" sz="1450" kern="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9" name="Google Shape;116;g12db5defa28_0_15">
            <a:extLst>
              <a:ext uri="{FF2B5EF4-FFF2-40B4-BE49-F238E27FC236}">
                <a16:creationId xmlns:a16="http://schemas.microsoft.com/office/drawing/2014/main" id="{4980EF2F-F794-4D56-A1AF-66A5520339F1}"/>
              </a:ext>
            </a:extLst>
          </p:cNvPr>
          <p:cNvSpPr txBox="1">
            <a:spLocks/>
          </p:cNvSpPr>
          <p:nvPr/>
        </p:nvSpPr>
        <p:spPr>
          <a:xfrm>
            <a:off x="6149215" y="503583"/>
            <a:ext cx="5801485" cy="6197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4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Наиболее качественному образованию, согласно балльным оценкам студентов, способствуют такие виды обучения, как лекции в режиме диалога, дискуссии, мозгового штурма, кейс-</a:t>
            </a:r>
            <a:r>
              <a:rPr kumimoji="0" lang="ru-RU" sz="145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стади</a:t>
            </a:r>
            <a:r>
              <a:rPr kumimoji="0" lang="ru-RU" sz="14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 и в других интерактивных формах, а также самостоятельная работа студентов (по 4,6 балла); традиционные лекции, семинары, НИРС, курсовые и дипломные работы (по 4,5 балла). 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4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По мнению 82,43%, образовательный процесс в полной мере способствует реализации их творческих способностей.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4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При этом 55,43% не участвуют ни в одном из видов внеучебной деятельности</a:t>
            </a:r>
            <a:r>
              <a:rPr kumimoji="0" lang="ru-RU" sz="145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.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4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58,27% не испытывают негативных последствий обучения, 20,93% не задумывались на этот счет.</a:t>
            </a:r>
          </a:p>
          <a:p>
            <a:pPr marR="0" lvl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ru-RU" sz="14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90488" marR="0" lvl="0" indent="-9048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ru-RU" sz="1450" kern="0" dirty="0">
                <a:solidFill>
                  <a:srgbClr val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  </a:t>
            </a:r>
            <a:r>
              <a:rPr lang="ru-RU" sz="1450" b="1" kern="0" dirty="0">
                <a:solidFill>
                  <a:srgbClr val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РЕЗУЛЬТАТЫ ОБУЧЕНИЯ В ВУЗЕ: САМООЦЕНКИ И  МНЕНИЯ</a:t>
            </a:r>
          </a:p>
          <a:p>
            <a:pPr marL="90488" marR="0" lvl="0" indent="-9048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ru-RU" sz="1450" b="1" kern="0" dirty="0">
                <a:solidFill>
                  <a:srgbClr val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  Основные тренды: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4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86,05% полностью удовлетворены результатами своего обучения в вузе.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4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87,98% удовлетворены достигнутым уровнем освоения образовательной программы.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4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86,30%, по их признанию, получают достаточный объем знаний для эффективной профессиональной деятельности.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1450" kern="0" dirty="0">
                <a:solidFill>
                  <a:srgbClr val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83,59% достаточно хорошо понимают содержание своей будущей профессии.</a:t>
            </a:r>
            <a:endParaRPr kumimoji="0" lang="ru-RU" sz="14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R="0" lvl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ru-RU" sz="14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14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14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285750" indent="-285750" defTabSz="1219170">
              <a:buClr>
                <a:srgbClr val="000000"/>
              </a:buClr>
              <a:buSzTx/>
              <a:buFont typeface="Wingdings" panose="05000000000000000000" pitchFamily="2" charset="2"/>
              <a:buChar char="v"/>
              <a:defRPr/>
            </a:pPr>
            <a:endParaRPr lang="ru-RU" sz="1400" kern="0" dirty="0">
              <a:solidFill>
                <a:srgbClr val="50505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7967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7349C-0BEC-48B4-B31C-76652BEC8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33" y="78464"/>
            <a:ext cx="7534400" cy="425120"/>
          </a:xfrm>
        </p:spPr>
        <p:txBody>
          <a:bodyPr/>
          <a:lstStyle/>
          <a:p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РЕЗЮМЕ (ВЫВОДЫ И ОБОБЩЕНИЯ)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E29BA1-1DDE-4D9E-A73A-E94D217F9F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>
              <a:defRPr/>
            </a:pPr>
            <a:fld id="{00000000-1234-1234-1234-123412341234}" type="slidenum">
              <a:rPr lang="ru" kern="0">
                <a:solidFill>
                  <a:srgbClr val="505050"/>
                </a:solidFill>
              </a:rPr>
              <a:pPr defTabSz="1219170">
                <a:defRPr/>
              </a:pPr>
              <a:t>5</a:t>
            </a:fld>
            <a:endParaRPr lang="ru" kern="0">
              <a:solidFill>
                <a:srgbClr val="505050"/>
              </a:solidFill>
            </a:endParaRPr>
          </a:p>
        </p:txBody>
      </p:sp>
      <p:sp>
        <p:nvSpPr>
          <p:cNvPr id="8" name="Google Shape;115;g12db5defa28_0_15">
            <a:extLst>
              <a:ext uri="{FF2B5EF4-FFF2-40B4-BE49-F238E27FC236}">
                <a16:creationId xmlns:a16="http://schemas.microsoft.com/office/drawing/2014/main" id="{E6AA884B-4E33-40D7-866B-B58C4FEC006E}"/>
              </a:ext>
            </a:extLst>
          </p:cNvPr>
          <p:cNvSpPr txBox="1">
            <a:spLocks/>
          </p:cNvSpPr>
          <p:nvPr/>
        </p:nvSpPr>
        <p:spPr>
          <a:xfrm>
            <a:off x="389833" y="689548"/>
            <a:ext cx="5504424" cy="574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285750" indent="-285750" defTabSz="1219170">
              <a:buClr>
                <a:srgbClr val="000000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0" lang="ru-RU" sz="14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71,83% высоко оценивают уровень своей теоретической, 73,13% - практической подготовки</a:t>
            </a:r>
            <a:endParaRPr lang="ru-RU" sz="1450" kern="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  <a:p>
            <a:pPr marL="285750" indent="-285750" defTabSz="1219170">
              <a:buClr>
                <a:srgbClr val="000000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ru-RU" sz="1450" kern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86,05% удовлетворены содержанием и организацией. профессиональных практик, считая, что получают реальные и полезные навыки и умения для будущей работы. </a:t>
            </a:r>
          </a:p>
          <a:p>
            <a:pPr marL="285750" indent="-285750" defTabSz="1219170">
              <a:buClr>
                <a:srgbClr val="000000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ru-RU" sz="1450" kern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86,05% удовлетворены текущими результатами научно-исследовательской деятельности. </a:t>
            </a:r>
          </a:p>
          <a:p>
            <a:pPr marL="285750" indent="-285750" defTabSz="1219170">
              <a:buClr>
                <a:srgbClr val="000000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ru-RU" sz="1450" kern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По признанию 83,85% участников опроса, результаты обучения в академии отвечают их ожиданиям.</a:t>
            </a:r>
          </a:p>
          <a:p>
            <a:pPr marL="285750" indent="-285750" defTabSz="1219170">
              <a:buClr>
                <a:srgbClr val="000000"/>
              </a:buClr>
              <a:buFont typeface="Wingdings" panose="05000000000000000000" pitchFamily="2" charset="2"/>
              <a:buChar char="v"/>
              <a:defRPr/>
            </a:pPr>
            <a:r>
              <a:rPr lang="ru-RU" sz="1450" kern="0" dirty="0">
                <a:solidFill>
                  <a:srgbClr val="24242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83,85% отмечают, что вуз соответствует их представлению об идеале высшего образования.</a:t>
            </a:r>
          </a:p>
          <a:p>
            <a:pPr marL="285750" indent="-285750" defTabSz="1219170">
              <a:buClr>
                <a:srgbClr val="000000"/>
              </a:buClr>
              <a:buFont typeface="Wingdings" panose="05000000000000000000" pitchFamily="2" charset="2"/>
              <a:buChar char="v"/>
              <a:defRPr/>
            </a:pPr>
            <a:r>
              <a:rPr lang="ru-RU" sz="1450" kern="0" dirty="0">
                <a:solidFill>
                  <a:srgbClr val="24242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Если бы была возможность поступать в высшее учебное заведение заново, то 80,10% вновь выбрали бы данный вуз.</a:t>
            </a:r>
          </a:p>
          <a:p>
            <a:pPr marL="228594" indent="-228594" defTabSz="1219170">
              <a:buClr>
                <a:srgbClr val="000000"/>
              </a:buClr>
              <a:buFont typeface="Wingdings" panose="05000000000000000000" pitchFamily="2" charset="2"/>
              <a:buChar char="q"/>
              <a:defRPr/>
            </a:pPr>
            <a:endParaRPr lang="ru-RU" sz="1450" kern="0" dirty="0">
              <a:solidFill>
                <a:srgbClr val="24242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defTabSz="1219170">
              <a:buClr>
                <a:srgbClr val="000000"/>
              </a:buClr>
              <a:defRPr/>
            </a:pPr>
            <a:endParaRPr lang="ru-RU" sz="1333" b="1" kern="0" dirty="0">
              <a:solidFill>
                <a:srgbClr val="505050"/>
              </a:solidFill>
              <a:latin typeface="Helvetica" panose="020B0604020202030204" pitchFamily="34" charset="0"/>
              <a:cs typeface="Arial"/>
            </a:endParaRPr>
          </a:p>
          <a:p>
            <a:pPr defTabSz="1219170">
              <a:buClr>
                <a:srgbClr val="000000"/>
              </a:buClr>
              <a:defRPr/>
            </a:pPr>
            <a:endParaRPr lang="ru-RU" sz="1333" b="1" kern="0" dirty="0">
              <a:solidFill>
                <a:srgbClr val="505050"/>
              </a:solidFill>
              <a:latin typeface="Helvetica" panose="020B0604020202030204" pitchFamily="34" charset="0"/>
              <a:cs typeface="Arial"/>
            </a:endParaRPr>
          </a:p>
          <a:p>
            <a:pPr defTabSz="1219170">
              <a:buClr>
                <a:srgbClr val="000000"/>
              </a:buClr>
              <a:defRPr/>
            </a:pPr>
            <a:endParaRPr lang="ru-RU" sz="1333" kern="0" dirty="0">
              <a:solidFill>
                <a:srgbClr val="242424"/>
              </a:solidFill>
              <a:latin typeface="Helvetica Neue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116;g12db5defa28_0_15">
            <a:extLst>
              <a:ext uri="{FF2B5EF4-FFF2-40B4-BE49-F238E27FC236}">
                <a16:creationId xmlns:a16="http://schemas.microsoft.com/office/drawing/2014/main" id="{4980EF2F-F794-4D56-A1AF-66A5520339F1}"/>
              </a:ext>
            </a:extLst>
          </p:cNvPr>
          <p:cNvSpPr txBox="1">
            <a:spLocks/>
          </p:cNvSpPr>
          <p:nvPr/>
        </p:nvSpPr>
        <p:spPr>
          <a:xfrm>
            <a:off x="6270423" y="503583"/>
            <a:ext cx="5504423" cy="5929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defTabSz="1219170">
              <a:buClr>
                <a:srgbClr val="000000"/>
              </a:buClr>
              <a:defRPr/>
            </a:pPr>
            <a:r>
              <a:rPr lang="ru-RU" sz="1450" b="1" kern="0" dirty="0">
                <a:solidFill>
                  <a:srgbClr val="505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ВЫВОД</a:t>
            </a:r>
          </a:p>
          <a:p>
            <a:pPr defTabSz="1219170">
              <a:buClr>
                <a:srgbClr val="505050"/>
              </a:buClr>
            </a:pPr>
            <a:r>
              <a:rPr lang="ru-RU" sz="1450" kern="0" dirty="0">
                <a:solidFill>
                  <a:srgbClr val="24242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Уровень общей удовлетворенности студентов качеством обучения в вузе отражается на его результативности по всей цепочке: подавляющее большинство студентов удовлетворены результатами своего обучения, хорошо понимают свою будущую профессию, высоко оценивают уровень своей теоретической и практической подготовки по профилю выбранной специальности, признаются, что результаты обучения соответствуют их ожиданиям, в полной мере способствуют реализации их творческих способностей и т.д. Главный итог – вуз соответствует представлению подавляющего большинства студентов идеалу высшего образования и при повторном выборе вуза они вновь выбрали бы академию для профессиональной подготовки.</a:t>
            </a:r>
          </a:p>
          <a:p>
            <a:pPr defTabSz="1219170">
              <a:buClr>
                <a:srgbClr val="505050"/>
              </a:buClr>
            </a:pPr>
            <a:r>
              <a:rPr lang="ru-RU" sz="1400" kern="0" dirty="0">
                <a:solidFill>
                  <a:srgbClr val="505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867" kern="0" dirty="0">
              <a:solidFill>
                <a:srgbClr val="505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1219170">
              <a:buClr>
                <a:srgbClr val="000000"/>
              </a:buClr>
              <a:defRPr/>
            </a:pPr>
            <a:endParaRPr lang="ru-RU" sz="1400" b="1" kern="0" dirty="0">
              <a:solidFill>
                <a:srgbClr val="50505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4621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40a283929_1_1"/>
          <p:cNvSpPr txBox="1"/>
          <p:nvPr/>
        </p:nvSpPr>
        <p:spPr>
          <a:xfrm>
            <a:off x="2354500" y="2485001"/>
            <a:ext cx="73912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  <a:buSzPts val="2400"/>
              <a:defRPr/>
            </a:pPr>
            <a:endParaRPr sz="2667" kern="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defRPr/>
            </a:pPr>
            <a:fld id="{00000000-1234-1234-1234-123412341234}" type="slidenum">
              <a:rPr lang="ru" kern="0">
                <a:solidFill>
                  <a:srgbClr val="505050"/>
                </a:solidFill>
              </a:rPr>
              <a:pPr defTabSz="1219170">
                <a:defRPr/>
              </a:pPr>
              <a:t>6</a:t>
            </a:fld>
            <a:endParaRPr kern="0">
              <a:solidFill>
                <a:srgbClr val="505050"/>
              </a:solidFill>
            </a:endParaRPr>
          </a:p>
        </p:txBody>
      </p:sp>
      <p:sp>
        <p:nvSpPr>
          <p:cNvPr id="182" name="Google Shape;182;gd40a283929_1_1"/>
          <p:cNvSpPr txBox="1"/>
          <p:nvPr/>
        </p:nvSpPr>
        <p:spPr>
          <a:xfrm>
            <a:off x="1219200" y="2263601"/>
            <a:ext cx="9753600" cy="689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lnSpc>
                <a:spcPct val="107916"/>
              </a:lnSpc>
              <a:buClr>
                <a:srgbClr val="000000"/>
              </a:buClr>
              <a:buSzPts val="2000"/>
              <a:defRPr/>
            </a:pPr>
            <a:r>
              <a:rPr lang="ru-RU" sz="2667" b="1" kern="0" dirty="0">
                <a:solidFill>
                  <a:srgbClr val="242424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ПРОФИЛЬ ОПРОШЕННЫХ СТУДЕНТОВ</a:t>
            </a:r>
            <a:endParaRPr sz="2667" b="1" kern="0" dirty="0">
              <a:solidFill>
                <a:srgbClr val="242424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98635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439479" y="134338"/>
            <a:ext cx="5486071" cy="401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1400"/>
            </a:pPr>
            <a:r>
              <a:rPr lang="ru-RU" sz="1600" b="1" dirty="0">
                <a:solidFill>
                  <a:srgbClr val="43434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ПРОФИЛЬ ОПРОШЕННЫХ СТУДЕНТОВ</a:t>
            </a:r>
            <a:br>
              <a:rPr lang="ru" sz="1467" dirty="0">
                <a:solidFill>
                  <a:srgbClr val="434343"/>
                </a:solidFill>
              </a:rPr>
            </a:br>
            <a:br>
              <a:rPr lang="ru" sz="1467" dirty="0">
                <a:solidFill>
                  <a:srgbClr val="434343"/>
                </a:solidFill>
              </a:rPr>
            </a:br>
            <a:br>
              <a:rPr lang="ru" sz="1467" dirty="0">
                <a:solidFill>
                  <a:srgbClr val="434343"/>
                </a:solidFill>
              </a:rPr>
            </a:br>
            <a:r>
              <a:rPr lang="ru" sz="1467" dirty="0">
                <a:solidFill>
                  <a:srgbClr val="434343"/>
                </a:solidFill>
              </a:rPr>
              <a:t>              </a:t>
            </a:r>
            <a:endParaRPr sz="1467" dirty="0"/>
          </a:p>
          <a:p>
            <a:pPr algn="ctr">
              <a:buSzPts val="1400"/>
            </a:pPr>
            <a:r>
              <a:rPr lang="ru-RU" sz="1467" dirty="0"/>
              <a:t>                     </a:t>
            </a:r>
            <a:endParaRPr sz="1467" dirty="0"/>
          </a:p>
          <a:p>
            <a:pPr>
              <a:buSzPts val="1400"/>
            </a:pPr>
            <a:endParaRPr sz="1467" dirty="0"/>
          </a:p>
        </p:txBody>
      </p:sp>
      <p:sp>
        <p:nvSpPr>
          <p:cNvPr id="145" name="Google Shape;145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/>
            <a:fld id="{00000000-1234-1234-1234-123412341234}" type="slidenum">
              <a:rPr lang="ru" kern="0">
                <a:solidFill>
                  <a:srgbClr val="505050"/>
                </a:solidFill>
                <a:highlight>
                  <a:srgbClr val="F3F3F3"/>
                </a:highlight>
              </a:rPr>
              <a:pPr defTabSz="1219170"/>
              <a:t>7</a:t>
            </a:fld>
            <a:endParaRPr kern="0">
              <a:solidFill>
                <a:srgbClr val="505050"/>
              </a:solidFill>
              <a:highlight>
                <a:srgbClr val="F3F3F3"/>
              </a:highlight>
            </a:endParaRPr>
          </a:p>
        </p:txBody>
      </p:sp>
      <p:sp>
        <p:nvSpPr>
          <p:cNvPr id="144" name="Google Shape;144;p6"/>
          <p:cNvSpPr txBox="1">
            <a:spLocks noGrp="1"/>
          </p:cNvSpPr>
          <p:nvPr>
            <p:ph type="title" idx="4294967295"/>
          </p:nvPr>
        </p:nvSpPr>
        <p:spPr>
          <a:xfrm>
            <a:off x="439479" y="5387294"/>
            <a:ext cx="7580259" cy="1342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  <a:buSzTx/>
              <a:defRPr/>
            </a:pPr>
            <a:r>
              <a:rPr lang="ru-RU" sz="1467" dirty="0">
                <a:latin typeface="Helvetica" panose="020B0604020202020204" pitchFamily="34" charset="0"/>
                <a:cs typeface="Helvetica" panose="020B0604020202020204" pitchFamily="34" charset="0"/>
              </a:rPr>
              <a:t>Большинство респондентов – студенты очной формы обучения с применением ДОТ, второкурсники, </a:t>
            </a:r>
            <a:r>
              <a:rPr lang="ru-RU" sz="1467" dirty="0" err="1">
                <a:latin typeface="Helvetica" panose="020B0604020202020204" pitchFamily="34" charset="0"/>
                <a:cs typeface="Helvetica" panose="020B0604020202020204" pitchFamily="34" charset="0"/>
              </a:rPr>
              <a:t>казахоязычные</a:t>
            </a:r>
            <a:r>
              <a:rPr lang="ru-RU" sz="1467" dirty="0">
                <a:latin typeface="Helvetica" panose="020B0604020202020204" pitchFamily="34" charset="0"/>
                <a:cs typeface="Helvetica" panose="020B0604020202020204" pitchFamily="34" charset="0"/>
              </a:rPr>
              <a:t>, женского пола. Среди них чаще встречаются</a:t>
            </a:r>
            <a:r>
              <a:rPr lang="ru-RU" sz="1467" dirty="0">
                <a:solidFill>
                  <a:srgbClr val="24242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студенты образовательной программы «Педагогика и методика начального обучения (каждый четвертый участник опроса).</a:t>
            </a:r>
            <a:r>
              <a:rPr lang="ru-RU" sz="1467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sz="1467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514993-B5FF-460E-81F9-C79185EAD62C}"/>
              </a:ext>
            </a:extLst>
          </p:cNvPr>
          <p:cNvSpPr txBox="1"/>
          <p:nvPr/>
        </p:nvSpPr>
        <p:spPr>
          <a:xfrm>
            <a:off x="2317449" y="1621405"/>
            <a:ext cx="49906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sz="1333" b="1" kern="0" dirty="0">
                <a:solidFill>
                  <a:srgbClr val="FFFFFF"/>
                </a:solidFill>
                <a:latin typeface="Helvetica Neue" panose="020B0604020202020204" charset="0"/>
                <a:cs typeface="Arial"/>
                <a:sym typeface="Arial"/>
              </a:rPr>
              <a:t> 10</a:t>
            </a:r>
          </a:p>
        </p:txBody>
      </p:sp>
      <p:graphicFrame>
        <p:nvGraphicFramePr>
          <p:cNvPr id="28" name="Диаграмма 27">
            <a:extLst>
              <a:ext uri="{FF2B5EF4-FFF2-40B4-BE49-F238E27FC236}">
                <a16:creationId xmlns:a16="http://schemas.microsoft.com/office/drawing/2014/main" id="{10DD5E48-6BD1-495C-A429-57DF4A2135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1107052"/>
              </p:ext>
            </p:extLst>
          </p:nvPr>
        </p:nvGraphicFramePr>
        <p:xfrm>
          <a:off x="3793204" y="967394"/>
          <a:ext cx="2956312" cy="1599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Диаграмма 29">
            <a:extLst>
              <a:ext uri="{FF2B5EF4-FFF2-40B4-BE49-F238E27FC236}">
                <a16:creationId xmlns:a16="http://schemas.microsoft.com/office/drawing/2014/main" id="{B56BBE8F-79F1-4CFC-9EA0-FFEB84A01F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1562992"/>
              </p:ext>
            </p:extLst>
          </p:nvPr>
        </p:nvGraphicFramePr>
        <p:xfrm>
          <a:off x="439479" y="967394"/>
          <a:ext cx="3353725" cy="1599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Диаграмма 30">
            <a:extLst>
              <a:ext uri="{FF2B5EF4-FFF2-40B4-BE49-F238E27FC236}">
                <a16:creationId xmlns:a16="http://schemas.microsoft.com/office/drawing/2014/main" id="{1C74FEE4-800B-4A2A-990C-8104264D59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5823257"/>
              </p:ext>
            </p:extLst>
          </p:nvPr>
        </p:nvGraphicFramePr>
        <p:xfrm>
          <a:off x="3540324" y="2757758"/>
          <a:ext cx="2593083" cy="1342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0CCA9C59-2907-4D50-AB1E-3BEC013EC5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5428450"/>
              </p:ext>
            </p:extLst>
          </p:nvPr>
        </p:nvGraphicFramePr>
        <p:xfrm>
          <a:off x="232228" y="2603711"/>
          <a:ext cx="3183978" cy="2783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62AD0E6-505F-4546-A72C-AE44EAA89197}"/>
              </a:ext>
            </a:extLst>
          </p:cNvPr>
          <p:cNvSpPr txBox="1"/>
          <p:nvPr/>
        </p:nvSpPr>
        <p:spPr>
          <a:xfrm>
            <a:off x="537026" y="2603709"/>
            <a:ext cx="2656116" cy="512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endParaRPr lang="ru-RU" sz="1333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ru-RU" sz="1400" b="1" kern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            Курс обучения (%)</a:t>
            </a:r>
          </a:p>
        </p:txBody>
      </p:sp>
      <p:graphicFrame>
        <p:nvGraphicFramePr>
          <p:cNvPr id="12" name="Таблица 21">
            <a:extLst>
              <a:ext uri="{FF2B5EF4-FFF2-40B4-BE49-F238E27FC236}">
                <a16:creationId xmlns:a16="http://schemas.microsoft.com/office/drawing/2014/main" id="{5A4658D4-2131-4AAA-AFF2-2F569723A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563306"/>
              </p:ext>
            </p:extLst>
          </p:nvPr>
        </p:nvGraphicFramePr>
        <p:xfrm>
          <a:off x="8019738" y="567464"/>
          <a:ext cx="3794891" cy="5810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2945">
                  <a:extLst>
                    <a:ext uri="{9D8B030D-6E8A-4147-A177-3AD203B41FA5}">
                      <a16:colId xmlns:a16="http://schemas.microsoft.com/office/drawing/2014/main" val="1609016754"/>
                    </a:ext>
                  </a:extLst>
                </a:gridCol>
                <a:gridCol w="671946">
                  <a:extLst>
                    <a:ext uri="{9D8B030D-6E8A-4147-A177-3AD203B41FA5}">
                      <a16:colId xmlns:a16="http://schemas.microsoft.com/office/drawing/2014/main" val="298694574"/>
                    </a:ext>
                  </a:extLst>
                </a:gridCol>
              </a:tblGrid>
              <a:tr h="396133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Образовательная программа (%)  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105100"/>
                  </a:ext>
                </a:extLst>
              </a:tr>
              <a:tr h="44422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ПМНО (6В01301)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26,60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507853"/>
                  </a:ext>
                </a:extLst>
              </a:tr>
              <a:tr h="37968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Казахский язык и литература, в том числе в образовательных учреждениях (6В01702, 6В01703, 7М01702)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16,17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833953"/>
                  </a:ext>
                </a:extLst>
              </a:tr>
              <a:tr h="37968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Иностранный язык: два иностранных языка (6В01702)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14,60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377174"/>
                  </a:ext>
                </a:extLst>
              </a:tr>
              <a:tr h="6558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Arial"/>
                        </a:rPr>
                        <a:t>Юриспруденция (6В04201, 7М04202)</a:t>
                      </a:r>
                    </a:p>
                    <a:p>
                      <a:endParaRPr lang="ru-RU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13,95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370405"/>
                  </a:ext>
                </a:extLst>
              </a:tr>
              <a:tr h="459951"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ПиП</a:t>
                      </a:r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(6В01101,7М01102)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10,43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297108"/>
                  </a:ext>
                </a:extLst>
              </a:tr>
              <a:tr h="15047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ДОВ (6В01201)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9,91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643248"/>
                  </a:ext>
                </a:extLst>
              </a:tr>
              <a:tr h="47468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Фармация (</a:t>
                      </a: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Arial"/>
                        </a:rPr>
                        <a:t>6В10101)</a:t>
                      </a:r>
                      <a:endParaRPr lang="ru-RU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4,17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686972"/>
                  </a:ext>
                </a:extLst>
              </a:tr>
              <a:tr h="3603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Arial"/>
                        </a:rPr>
                        <a:t>Финансы (6В04101, 7М04102) </a:t>
                      </a:r>
                      <a:endParaRPr lang="ru-RU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2,22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205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Arial"/>
                        </a:rPr>
                        <a:t>Учитель начальных классов со знанием иностранного языка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Arial"/>
                        </a:rPr>
                        <a:t>(6В01302)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1,83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621474"/>
                  </a:ext>
                </a:extLst>
              </a:tr>
              <a:tr h="44422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Другое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 0,13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06526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40a283929_1_1"/>
          <p:cNvSpPr txBox="1"/>
          <p:nvPr/>
        </p:nvSpPr>
        <p:spPr>
          <a:xfrm>
            <a:off x="2354500" y="2485001"/>
            <a:ext cx="73912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  <a:buSzPts val="2400"/>
            </a:pPr>
            <a:endParaRPr sz="2667" kern="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/>
            <a:fld id="{00000000-1234-1234-1234-123412341234}" type="slidenum">
              <a:rPr lang="ru" kern="0">
                <a:solidFill>
                  <a:srgbClr val="505050"/>
                </a:solidFill>
              </a:rPr>
              <a:pPr defTabSz="1219170"/>
              <a:t>8</a:t>
            </a:fld>
            <a:endParaRPr kern="0">
              <a:solidFill>
                <a:srgbClr val="505050"/>
              </a:solidFill>
            </a:endParaRPr>
          </a:p>
        </p:txBody>
      </p:sp>
      <p:sp>
        <p:nvSpPr>
          <p:cNvPr id="182" name="Google Shape;182;gd40a283929_1_1"/>
          <p:cNvSpPr txBox="1"/>
          <p:nvPr/>
        </p:nvSpPr>
        <p:spPr>
          <a:xfrm>
            <a:off x="1219200" y="2263600"/>
            <a:ext cx="9753600" cy="1575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lnSpc>
                <a:spcPct val="107916"/>
              </a:lnSpc>
              <a:buClr>
                <a:srgbClr val="000000"/>
              </a:buClr>
              <a:buSzPts val="2000"/>
            </a:pPr>
            <a:r>
              <a:rPr lang="ru-RU" sz="2667" b="1" kern="0" dirty="0">
                <a:solidFill>
                  <a:srgbClr val="434343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ОБРАЗОВАТЕЛЬНЫЙ ПРОЦЕСС В ВУЗЕ: </a:t>
            </a:r>
          </a:p>
          <a:p>
            <a:pPr algn="ctr" defTabSz="1219170">
              <a:lnSpc>
                <a:spcPct val="107916"/>
              </a:lnSpc>
              <a:buClr>
                <a:srgbClr val="000000"/>
              </a:buClr>
              <a:buSzPts val="2000"/>
            </a:pPr>
            <a:r>
              <a:rPr lang="ru-RU" sz="2667" b="1" kern="0" dirty="0">
                <a:solidFill>
                  <a:srgbClr val="434343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ОЦЕНКИ И МНЕНИЯ</a:t>
            </a:r>
            <a:endParaRPr sz="2667" b="1" kern="0" dirty="0">
              <a:solidFill>
                <a:srgbClr val="434343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algn="ctr" defTabSz="1219170">
              <a:lnSpc>
                <a:spcPct val="107916"/>
              </a:lnSpc>
              <a:buClr>
                <a:srgbClr val="000000"/>
              </a:buClr>
              <a:buSzPts val="2000"/>
            </a:pPr>
            <a:endParaRPr sz="2667" b="1" kern="0" dirty="0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40a283929_1_1"/>
          <p:cNvSpPr txBox="1"/>
          <p:nvPr/>
        </p:nvSpPr>
        <p:spPr>
          <a:xfrm>
            <a:off x="2354500" y="2485001"/>
            <a:ext cx="73912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  <a:buSzPts val="2400"/>
              <a:defRPr/>
            </a:pPr>
            <a:endParaRPr sz="2667" kern="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defRPr/>
            </a:pPr>
            <a:fld id="{00000000-1234-1234-1234-123412341234}" type="slidenum">
              <a:rPr lang="ru" kern="0">
                <a:solidFill>
                  <a:srgbClr val="505050"/>
                </a:solidFill>
              </a:rPr>
              <a:pPr defTabSz="1219170">
                <a:defRPr/>
              </a:pPr>
              <a:t>9</a:t>
            </a:fld>
            <a:endParaRPr kern="0">
              <a:solidFill>
                <a:srgbClr val="505050"/>
              </a:solidFill>
            </a:endParaRPr>
          </a:p>
        </p:txBody>
      </p:sp>
      <p:sp>
        <p:nvSpPr>
          <p:cNvPr id="182" name="Google Shape;182;gd40a283929_1_1"/>
          <p:cNvSpPr txBox="1"/>
          <p:nvPr/>
        </p:nvSpPr>
        <p:spPr>
          <a:xfrm>
            <a:off x="5805715" y="798286"/>
            <a:ext cx="6334931" cy="555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711 (91,86%) опрошенных студентов в целом удовлетворены процессом обучения в вузе.</a:t>
            </a:r>
            <a:endParaRPr kumimoji="0" lang="ru-RU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 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Распределение показателей указанного мнения в зависимости от формы, языка, курса обучения и профиля образовательной программы (% от числа группы):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5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Форма обучения: 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очная – 91,43%, очная с применением ДОТ – 92,37%.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5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Язык обучения: 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казахский – 92,98%, русский – 88,64%.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5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Курс обучения: 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1 курс – 93,44%, 2 курс – 93,88%, 3 курс – 89,02%, 4 курс – 95,56%, 5 курс – 100%.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5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Образовательная программа: 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rial"/>
              </a:rPr>
              <a:t>«Педагогика и психология» – 95,00%, «Дошкольное обучение и воспитание» – 100%, «Педагогика и методика начального обучения» – 93,14%, «Казахский язык и литература, в том числе в образовательных учреждениях» – 96,77%, «Иностранный язык: два иностранных языка» – 83,04%, «Учитель начальных классов со знанием иностранного языка» – 100%, «Финансы» – 100%, «Юриспруденция» – 94,39%, «Фармация – 96,88%.</a:t>
            </a:r>
            <a:endParaRPr kumimoji="0" lang="ru-RU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Arial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30C2D9A3-D895-497D-A4F3-DC1AE9D81F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4281029"/>
              </p:ext>
            </p:extLst>
          </p:nvPr>
        </p:nvGraphicFramePr>
        <p:xfrm>
          <a:off x="457068" y="1524000"/>
          <a:ext cx="5203505" cy="4875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Google Shape;207;g137d1d21ee2_1_118">
            <a:extLst>
              <a:ext uri="{FF2B5EF4-FFF2-40B4-BE49-F238E27FC236}">
                <a16:creationId xmlns:a16="http://schemas.microsoft.com/office/drawing/2014/main" id="{6075FC1D-C496-4EE7-A720-C808914E223E}"/>
              </a:ext>
            </a:extLst>
          </p:cNvPr>
          <p:cNvSpPr txBox="1"/>
          <p:nvPr/>
        </p:nvSpPr>
        <p:spPr>
          <a:xfrm>
            <a:off x="457064" y="615820"/>
            <a:ext cx="490992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  <a:buSzPts val="1000"/>
            </a:pPr>
            <a:r>
              <a:rPr lang="ru" sz="1333" kern="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1600" b="1" kern="0" dirty="0">
                <a:solidFill>
                  <a:srgbClr val="505050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Удовлетворены ли Вы в целом обучением в вузе? (% от числа опрошенных)</a:t>
            </a:r>
            <a:endParaRPr sz="1600" b="1" kern="0" dirty="0">
              <a:solidFill>
                <a:srgbClr val="505050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DA1A80-EBCC-4099-B6B3-C5095E684166}"/>
              </a:ext>
            </a:extLst>
          </p:cNvPr>
          <p:cNvSpPr txBox="1"/>
          <p:nvPr/>
        </p:nvSpPr>
        <p:spPr>
          <a:xfrm>
            <a:off x="609601" y="2"/>
            <a:ext cx="4426857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ru-RU" sz="1333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ru-RU" sz="1600" b="1" kern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УДОВЛЕТВОРЕННОСТЬ ОБУЧЕНИЕМ</a:t>
            </a:r>
          </a:p>
        </p:txBody>
      </p:sp>
    </p:spTree>
    <p:extLst>
      <p:ext uri="{BB962C8B-B14F-4D97-AF65-F5344CB8AC3E}">
        <p14:creationId xmlns:p14="http://schemas.microsoft.com/office/powerpoint/2010/main" val="7740419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Qalaisyn">
  <a:themeElements>
    <a:clrScheme name="Simple Light">
      <a:dk1>
        <a:srgbClr val="242424"/>
      </a:dk1>
      <a:lt1>
        <a:srgbClr val="FFFFFF"/>
      </a:lt1>
      <a:dk2>
        <a:srgbClr val="505050"/>
      </a:dk2>
      <a:lt2>
        <a:srgbClr val="F4F4F4"/>
      </a:lt2>
      <a:accent1>
        <a:srgbClr val="62CFB5"/>
      </a:accent1>
      <a:accent2>
        <a:srgbClr val="57C2EC"/>
      </a:accent2>
      <a:accent3>
        <a:srgbClr val="9957EC"/>
      </a:accent3>
      <a:accent4>
        <a:srgbClr val="E078F1"/>
      </a:accent4>
      <a:accent5>
        <a:srgbClr val="F7686B"/>
      </a:accent5>
      <a:accent6>
        <a:srgbClr val="4F5FF7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3508</TotalTime>
  <Words>5601</Words>
  <Application>Microsoft Office PowerPoint</Application>
  <PresentationFormat>Широкоэкранный</PresentationFormat>
  <Paragraphs>914</Paragraphs>
  <Slides>34</Slides>
  <Notes>31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Helvetica</vt:lpstr>
      <vt:lpstr>Helvetica Neue</vt:lpstr>
      <vt:lpstr>Times New Roman</vt:lpstr>
      <vt:lpstr>Wingdings</vt:lpstr>
      <vt:lpstr>Тема Office</vt:lpstr>
      <vt:lpstr>Qalaisyn</vt:lpstr>
      <vt:lpstr>Презентация PowerPoint</vt:lpstr>
      <vt:lpstr>СОДЕРЖАНИЕ</vt:lpstr>
      <vt:lpstr>ОБ ИССЛЕДОВАНИИ  </vt:lpstr>
      <vt:lpstr>РЕЗЮМЕ (ВЫВОДЫ И ОБОБЩЕНИЯ)</vt:lpstr>
      <vt:lpstr>РЕЗЮМЕ (ВЫВОДЫ И ОБОБЩЕНИЯ)</vt:lpstr>
      <vt:lpstr>Презентация PowerPoint</vt:lpstr>
      <vt:lpstr>ПРОФИЛЬ ОПРОШЕННЫХ СТУДЕНТОВ                                        </vt:lpstr>
      <vt:lpstr>Презентация PowerPoint</vt:lpstr>
      <vt:lpstr>Презентация PowerPoint</vt:lpstr>
      <vt:lpstr>Презентация PowerPoint</vt:lpstr>
      <vt:lpstr>КАЧЕСТВО ОБРАЗОВАТЕЛЬНОГО ПРОЦЕССА</vt:lpstr>
      <vt:lpstr>Считаете ли Вы систему оценки знаний в вузе достаточно объективной и справедливой? (% от числа опрошенных)</vt:lpstr>
      <vt:lpstr>СИСТЕМА ОЦЕНКИ ЗНАНИЙ</vt:lpstr>
      <vt:lpstr>Презентация PowerPoint</vt:lpstr>
      <vt:lpstr>Презентация PowerPoint</vt:lpstr>
      <vt:lpstr>Презентация PowerPoint</vt:lpstr>
      <vt:lpstr>ВИДЫ ОБУЧЕНИЯ  </vt:lpstr>
      <vt:lpstr>РАСКРЫТИЕ И РЕАЛИЗАЦИЯ ТВОРЧЕСКИХ СПОСОБНОСТЕЙ</vt:lpstr>
      <vt:lpstr>Презентация PowerPoint</vt:lpstr>
      <vt:lpstr>Презентация PowerPoint</vt:lpstr>
      <vt:lpstr>НЕГАТИВНЫЕ ПОСЛЕДСТВИЯ ОБУЧЕНИЯ</vt:lpstr>
      <vt:lpstr>РЕЗУЛЬТАТЫ ОБУЧЕНИЯ В ВУЗЕ: САМООЦЕНКИ И МНЕНИЯ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ПО ПРОФИЛЮ СПЕЦИАЛЬНОСТИ</vt:lpstr>
      <vt:lpstr>   УДОВЛЕТВОРЕННОСТЬ СОДЕРЖАНИЕМ И ОРГАНИЗАЦИЕЙ ПРОФЕССИОНАЛЬНЫХ ПРАКТИК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Bakhytzhamal Bekturganova</dc:creator>
  <cp:lastModifiedBy>Bakhytzhamal Bekturganova</cp:lastModifiedBy>
  <cp:revision>81</cp:revision>
  <dcterms:created xsi:type="dcterms:W3CDTF">2025-05-03T05:54:30Z</dcterms:created>
  <dcterms:modified xsi:type="dcterms:W3CDTF">2025-05-17T10:11:28Z</dcterms:modified>
</cp:coreProperties>
</file>