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4.xml" ContentType="application/vnd.openxmlformats-officedocument.drawingml.chartshapes+xml"/>
  <Override PartName="/ppt/notesSlides/notesSlide22.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Lst>
  <p:notesMasterIdLst>
    <p:notesMasterId r:id="rId27"/>
  </p:notesMasterIdLst>
  <p:sldIdLst>
    <p:sldId id="256" r:id="rId3"/>
    <p:sldId id="257" r:id="rId4"/>
    <p:sldId id="258" r:id="rId5"/>
    <p:sldId id="259" r:id="rId6"/>
    <p:sldId id="260" r:id="rId7"/>
    <p:sldId id="261" r:id="rId8"/>
    <p:sldId id="310" r:id="rId9"/>
    <p:sldId id="311" r:id="rId10"/>
    <p:sldId id="264" r:id="rId11"/>
    <p:sldId id="267" r:id="rId12"/>
    <p:sldId id="269" r:id="rId13"/>
    <p:sldId id="284" r:id="rId14"/>
    <p:sldId id="272" r:id="rId15"/>
    <p:sldId id="273" r:id="rId16"/>
    <p:sldId id="306" r:id="rId17"/>
    <p:sldId id="302" r:id="rId18"/>
    <p:sldId id="285" r:id="rId19"/>
    <p:sldId id="286" r:id="rId20"/>
    <p:sldId id="307" r:id="rId21"/>
    <p:sldId id="276" r:id="rId22"/>
    <p:sldId id="303" r:id="rId23"/>
    <p:sldId id="287" r:id="rId24"/>
    <p:sldId id="277" r:id="rId25"/>
    <p:sldId id="304"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7" d="100"/>
          <a:sy n="67" d="100"/>
        </p:scale>
        <p:origin x="4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Helvetica" panose="020B0604020202020204" pitchFamily="34" charset="0"/>
                <a:ea typeface="+mn-ea"/>
                <a:cs typeface="Helvetica" panose="020B0604020202020204" pitchFamily="34" charset="0"/>
              </a:defRPr>
            </a:pPr>
            <a:r>
              <a:rPr lang="ru-RU" sz="1200" b="1" dirty="0">
                <a:solidFill>
                  <a:schemeClr val="tx1"/>
                </a:solidFill>
                <a:latin typeface="Helvetica" panose="020B0604020202020204" pitchFamily="34" charset="0"/>
                <a:cs typeface="Helvetica" panose="020B0604020202020204" pitchFamily="34" charset="0"/>
              </a:rPr>
              <a:t>Пол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ru-RU"/>
        </a:p>
      </c:txPr>
    </c:title>
    <c:autoTitleDeleted val="0"/>
    <c:plotArea>
      <c:layout>
        <c:manualLayout>
          <c:layoutTarget val="inner"/>
          <c:xMode val="edge"/>
          <c:yMode val="edge"/>
          <c:x val="0.39478624419941077"/>
          <c:y val="0.2244983436203925"/>
          <c:w val="0.48562697842168784"/>
          <c:h val="0.77259109286851602"/>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4-DA20-4A5A-9DB4-EF59FA4188B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Мужской</c:v>
                </c:pt>
                <c:pt idx="1">
                  <c:v>Женский</c:v>
                </c:pt>
              </c:strCache>
            </c:strRef>
          </c:cat>
          <c:val>
            <c:numRef>
              <c:f>Лист1!$B$2:$B$3</c:f>
              <c:numCache>
                <c:formatCode>General</c:formatCode>
                <c:ptCount val="2"/>
                <c:pt idx="0">
                  <c:v>7.6</c:v>
                </c:pt>
                <c:pt idx="1">
                  <c:v>92.4</c:v>
                </c:pt>
              </c:numCache>
            </c:numRef>
          </c:val>
          <c:extLst>
            <c:ext xmlns:c16="http://schemas.microsoft.com/office/drawing/2014/chart" uri="{C3380CC4-5D6E-409C-BE32-E72D297353CC}">
              <c16:uniqueId val="{00000000-DA20-4A5A-9DB4-EF59FA4188B7}"/>
            </c:ext>
          </c:extLst>
        </c:ser>
        <c:dLbls>
          <c:showLegendKey val="0"/>
          <c:showVal val="0"/>
          <c:showCatName val="0"/>
          <c:showSerName val="0"/>
          <c:showPercent val="0"/>
          <c:showBubbleSize val="0"/>
        </c:dLbls>
        <c:gapWidth val="90"/>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mn-lt"/>
                <a:ea typeface="+mn-ea"/>
                <a:cs typeface="+mn-cs"/>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Ваше отношение к выбранной специальности/ направлению подготовки?</a:t>
            </a:r>
          </a:p>
          <a:p>
            <a:pPr algn="ctr" rtl="0">
              <a:defRPr lang="ru-RU" sz="1400" b="1" dirty="0" smtClean="0">
                <a:solidFill>
                  <a:srgbClr val="242424">
                    <a:lumMod val="65000"/>
                    <a:lumOff val="35000"/>
                  </a:srgbClr>
                </a:solidFill>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layout>
        <c:manualLayout>
          <c:xMode val="edge"/>
          <c:yMode val="edge"/>
          <c:x val="0.14561447088382182"/>
          <c:y val="2.3466284307892431E-2"/>
        </c:manualLayout>
      </c:layout>
      <c:overlay val="0"/>
      <c:spPr>
        <a:noFill/>
        <a:ln>
          <a:noFill/>
        </a:ln>
        <a:effectLst/>
      </c:spPr>
      <c:txPr>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mn-lt"/>
              <a:ea typeface="+mn-ea"/>
              <a:cs typeface="+mn-cs"/>
            </a:defRPr>
          </a:pPr>
          <a:endParaRPr lang="ru-RU"/>
        </a:p>
      </c:txPr>
    </c:title>
    <c:autoTitleDeleted val="0"/>
    <c:plotArea>
      <c:layout>
        <c:manualLayout>
          <c:layoutTarget val="inner"/>
          <c:xMode val="edge"/>
          <c:yMode val="edge"/>
          <c:x val="0.49641916867833435"/>
          <c:y val="0.21388101546803842"/>
          <c:w val="0.50358083132166565"/>
          <c:h val="0.73933238729100537"/>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AED7-44C5-880E-5957184DC8EA}"/>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AED7-44C5-880E-5957184DC8EA}"/>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AED7-44C5-880E-5957184DC8EA}"/>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AED7-44C5-880E-5957184DC8EA}"/>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AED7-44C5-880E-5957184DC8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Разочаровался (лась)</c:v>
                </c:pt>
                <c:pt idx="1">
                  <c:v>Затрудняюсь ответить</c:v>
                </c:pt>
                <c:pt idx="2">
                  <c:v>Не изменилось</c:v>
                </c:pt>
                <c:pt idx="3">
                  <c:v>Изменилось в лучшую сторону</c:v>
                </c:pt>
              </c:strCache>
            </c:strRef>
          </c:cat>
          <c:val>
            <c:numRef>
              <c:f>Лист1!$B$2:$B$5</c:f>
              <c:numCache>
                <c:formatCode>General</c:formatCode>
                <c:ptCount val="4"/>
                <c:pt idx="0">
                  <c:v>0.6</c:v>
                </c:pt>
                <c:pt idx="1">
                  <c:v>12.1</c:v>
                </c:pt>
                <c:pt idx="2">
                  <c:v>26.1</c:v>
                </c:pt>
                <c:pt idx="3">
                  <c:v>61.2</c:v>
                </c:pt>
              </c:numCache>
            </c:numRef>
          </c:val>
          <c:extLst>
            <c:ext xmlns:c16="http://schemas.microsoft.com/office/drawing/2014/chart" uri="{C3380CC4-5D6E-409C-BE32-E72D297353CC}">
              <c16:uniqueId val="{0000000A-AED7-44C5-880E-5957184DC8EA}"/>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sz="1200" b="1" dirty="0">
                <a:solidFill>
                  <a:schemeClr val="tx1"/>
                </a:solidFill>
                <a:latin typeface="Helvetica" panose="020B0604020202020204" pitchFamily="34" charset="0"/>
                <a:cs typeface="Helvetica" panose="020B0604020202020204" pitchFamily="34" charset="0"/>
              </a:rPr>
              <a:t>Если</a:t>
            </a:r>
            <a:r>
              <a:rPr lang="ru-RU" sz="1200" b="1" baseline="0" dirty="0">
                <a:solidFill>
                  <a:schemeClr val="tx1"/>
                </a:solidFill>
                <a:latin typeface="Helvetica" panose="020B0604020202020204" pitchFamily="34" charset="0"/>
                <a:cs typeface="Helvetica" panose="020B0604020202020204" pitchFamily="34" charset="0"/>
              </a:rPr>
              <a:t> бы была возможность вновь поступать, выбрали бы Вы эту же образовательную программу? </a:t>
            </a:r>
            <a:r>
              <a:rPr lang="ru-RU" sz="1200" b="1" dirty="0">
                <a:solidFill>
                  <a:schemeClr val="tx1"/>
                </a:solidFill>
                <a:latin typeface="Helvetica" panose="020B0604020202020204" pitchFamily="34" charset="0"/>
                <a:cs typeface="Helvetica" panose="020B0604020202020204" pitchFamily="34" charset="0"/>
              </a:rPr>
              <a:t>(% от числа опрошенных)</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21204842539974725"/>
          <c:y val="0.32395110124825238"/>
          <c:w val="0.73731384694576851"/>
          <c:h val="0.67604889875174756"/>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075C-42B2-A7C8-122ADD347C02}"/>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2-B8CC-4767-AD3C-79B7DD08F2C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Нет</c:v>
                </c:pt>
                <c:pt idx="1">
                  <c:v>Не знаю</c:v>
                </c:pt>
                <c:pt idx="2">
                  <c:v>Да</c:v>
                </c:pt>
              </c:strCache>
            </c:strRef>
          </c:cat>
          <c:val>
            <c:numRef>
              <c:f>Лист1!$B$2:$B$4</c:f>
              <c:numCache>
                <c:formatCode>General</c:formatCode>
                <c:ptCount val="3"/>
                <c:pt idx="0">
                  <c:v>12.7</c:v>
                </c:pt>
                <c:pt idx="1">
                  <c:v>19.8</c:v>
                </c:pt>
                <c:pt idx="2">
                  <c:v>67.5</c:v>
                </c:pt>
              </c:numCache>
            </c:numRef>
          </c:val>
          <c:extLst>
            <c:ext xmlns:c16="http://schemas.microsoft.com/office/drawing/2014/chart" uri="{C3380CC4-5D6E-409C-BE32-E72D297353CC}">
              <c16:uniqueId val="{00000002-075C-42B2-A7C8-122ADD347C02}"/>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Helvetica" panose="020B0604020202030204" pitchFamily="34" charset="0"/>
                <a:ea typeface="+mn-ea"/>
                <a:cs typeface="+mn-cs"/>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Легко ли Вы справляетесь с учебной нагрузкой?</a:t>
            </a:r>
          </a:p>
          <a:p>
            <a:pPr algn="ctr" rtl="0">
              <a:defRPr lang="ru-RU" sz="1400" b="1" dirty="0" smtClean="0">
                <a:solidFill>
                  <a:srgbClr val="242424">
                    <a:lumMod val="65000"/>
                    <a:lumOff val="35000"/>
                  </a:srgbClr>
                </a:solidFill>
                <a:latin typeface="Helvetica" panose="020B0604020202030204" pitchFamily="34" charset="0"/>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layout>
        <c:manualLayout>
          <c:xMode val="edge"/>
          <c:yMode val="edge"/>
          <c:x val="8.6571039360603008E-2"/>
          <c:y val="3.3162786522721893E-2"/>
        </c:manualLayout>
      </c:layout>
      <c:overlay val="0"/>
      <c:spPr>
        <a:noFill/>
        <a:ln>
          <a:noFill/>
        </a:ln>
        <a:effectLst/>
      </c:spPr>
      <c:txPr>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Helvetica" panose="020B0604020202030204" pitchFamily="34" charset="0"/>
              <a:ea typeface="+mn-ea"/>
              <a:cs typeface="+mn-cs"/>
            </a:defRPr>
          </a:pPr>
          <a:endParaRPr lang="ru-RU"/>
        </a:p>
      </c:txPr>
    </c:title>
    <c:autoTitleDeleted val="0"/>
    <c:plotArea>
      <c:layout>
        <c:manualLayout>
          <c:layoutTarget val="inner"/>
          <c:xMode val="edge"/>
          <c:yMode val="edge"/>
          <c:x val="0.48750775364098048"/>
          <c:y val="0.13426919851274197"/>
          <c:w val="0.50614274129976866"/>
          <c:h val="0.83416316278517211"/>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1DF7-49FD-83CE-9869A9928336}"/>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1DF7-49FD-83CE-9869A9928336}"/>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1DF7-49FD-83CE-9869A9928336}"/>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1DF7-49FD-83CE-9869A9928336}"/>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1DF7-49FD-83CE-9869A992833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Трудно в связи с большими объемами подготовки к учебным занятиям</c:v>
                </c:pt>
                <c:pt idx="1">
                  <c:v>Не справляюсь</c:v>
                </c:pt>
                <c:pt idx="2">
                  <c:v>Сложно, так как расписание учебных занятий составлено неравномерно</c:v>
                </c:pt>
                <c:pt idx="3">
                  <c:v>Думал (а), что будет легче, но школьных  знаний не хватило, чтобы успешно овладевать содержанием курсов без дополнительной подготовки</c:v>
                </c:pt>
                <c:pt idx="4">
                  <c:v>Бывают трудности из-за элементарной лени, но я  работаю над собой</c:v>
                </c:pt>
                <c:pt idx="5">
                  <c:v>Легко</c:v>
                </c:pt>
              </c:strCache>
            </c:strRef>
          </c:cat>
          <c:val>
            <c:numRef>
              <c:f>Лист1!$B$2:$B$7</c:f>
              <c:numCache>
                <c:formatCode>General</c:formatCode>
                <c:ptCount val="6"/>
                <c:pt idx="0">
                  <c:v>2.5</c:v>
                </c:pt>
                <c:pt idx="1">
                  <c:v>3.8</c:v>
                </c:pt>
                <c:pt idx="2">
                  <c:v>10.199999999999999</c:v>
                </c:pt>
                <c:pt idx="3">
                  <c:v>14.7</c:v>
                </c:pt>
                <c:pt idx="4">
                  <c:v>21.7</c:v>
                </c:pt>
                <c:pt idx="5">
                  <c:v>47.1</c:v>
                </c:pt>
              </c:numCache>
            </c:numRef>
          </c:val>
          <c:extLst>
            <c:ext xmlns:c16="http://schemas.microsoft.com/office/drawing/2014/chart" uri="{C3380CC4-5D6E-409C-BE32-E72D297353CC}">
              <c16:uniqueId val="{0000000A-1DF7-49FD-83CE-9869A9928336}"/>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Испытывали ли Вы трудности в адаптации к студенческой жизни?</a:t>
            </a:r>
          </a:p>
          <a:p>
            <a:pPr>
              <a:defRPr sz="1400" b="1"/>
            </a:pPr>
            <a:r>
              <a:rPr lang="ru-RU" sz="1200" b="1" dirty="0">
                <a:solidFill>
                  <a:schemeClr val="tx1"/>
                </a:solidFill>
                <a:latin typeface="Helvetica" panose="020B0604020202020204" pitchFamily="34" charset="0"/>
                <a:cs typeface="Helvetica" panose="020B0604020202020204" pitchFamily="34" charset="0"/>
              </a:rPr>
              <a:t>(% от числа опрошенных)</a:t>
            </a:r>
          </a:p>
        </c:rich>
      </c:tx>
      <c:layout>
        <c:manualLayout>
          <c:xMode val="edge"/>
          <c:yMode val="edge"/>
          <c:x val="0.13424157924923574"/>
          <c:y val="3.69986249329946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42966491239513399"/>
          <c:y val="0.28512604464888619"/>
          <c:w val="0.51681642141235196"/>
          <c:h val="0.71227224803667966"/>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8653-4ADD-9595-BFA79E616E8F}"/>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8653-4ADD-9595-BFA79E616E8F}"/>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8653-4ADD-9595-BFA79E616E8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Испытываю некоторые проблемы к адаптации в вузе до сих пор</c:v>
                </c:pt>
                <c:pt idx="1">
                  <c:v>Испытывал (а) некоторые сложности, трудно было в начале обучения</c:v>
                </c:pt>
                <c:pt idx="2">
                  <c:v>Не испытываю никаких трудностей</c:v>
                </c:pt>
              </c:strCache>
            </c:strRef>
          </c:cat>
          <c:val>
            <c:numRef>
              <c:f>Лист1!$B$2:$B$4</c:f>
              <c:numCache>
                <c:formatCode>General</c:formatCode>
                <c:ptCount val="3"/>
                <c:pt idx="0">
                  <c:v>15.3</c:v>
                </c:pt>
                <c:pt idx="1">
                  <c:v>28</c:v>
                </c:pt>
                <c:pt idx="2">
                  <c:v>56.7</c:v>
                </c:pt>
              </c:numCache>
            </c:numRef>
          </c:val>
          <c:extLst>
            <c:ext xmlns:c16="http://schemas.microsoft.com/office/drawing/2014/chart" uri="{C3380CC4-5D6E-409C-BE32-E72D297353CC}">
              <c16:uniqueId val="{00000006-8653-4ADD-9595-BFA79E616E8F}"/>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200" b="1" i="0" u="none" strike="noStrike" kern="1200" spc="0" baseline="0" dirty="0" smtClean="0">
                <a:solidFill>
                  <a:srgbClr val="242424">
                    <a:lumMod val="65000"/>
                    <a:lumOff val="35000"/>
                  </a:srgbClr>
                </a:solidFill>
                <a:latin typeface="Helvetica" panose="020B0604020202030204" pitchFamily="34" charset="0"/>
                <a:ea typeface="+mn-ea"/>
                <a:cs typeface="+mn-cs"/>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Кто (что) помогло Вам адаптироваться к обучению? </a:t>
            </a:r>
          </a:p>
          <a:p>
            <a:pPr algn="ctr" rtl="0">
              <a:defRPr lang="ru-RU" sz="1200" b="1" dirty="0" smtClean="0">
                <a:solidFill>
                  <a:srgbClr val="242424">
                    <a:lumMod val="65000"/>
                    <a:lumOff val="35000"/>
                  </a:srgbClr>
                </a:solidFill>
                <a:latin typeface="Helvetica" panose="020B0604020202030204" pitchFamily="34" charset="0"/>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layout>
        <c:manualLayout>
          <c:xMode val="edge"/>
          <c:yMode val="edge"/>
          <c:x val="0.11175774825677755"/>
          <c:y val="0"/>
        </c:manualLayout>
      </c:layout>
      <c:overlay val="0"/>
      <c:spPr>
        <a:noFill/>
        <a:ln>
          <a:noFill/>
        </a:ln>
        <a:effectLst/>
      </c:spPr>
      <c:txPr>
        <a:bodyPr rot="0" spcFirstLastPara="1" vertOverflow="ellipsis" vert="horz" wrap="square" anchor="ctr" anchorCtr="1"/>
        <a:lstStyle/>
        <a:p>
          <a:pPr algn="ctr" rtl="0">
            <a:defRPr lang="ru-RU" sz="1200" b="1" i="0" u="none" strike="noStrike" kern="1200" spc="0" baseline="0" dirty="0" smtClean="0">
              <a:solidFill>
                <a:srgbClr val="242424">
                  <a:lumMod val="65000"/>
                  <a:lumOff val="35000"/>
                </a:srgbClr>
              </a:solidFill>
              <a:latin typeface="Helvetica" panose="020B0604020202030204" pitchFamily="34" charset="0"/>
              <a:ea typeface="+mn-ea"/>
              <a:cs typeface="+mn-cs"/>
            </a:defRPr>
          </a:pPr>
          <a:endParaRPr lang="ru-RU"/>
        </a:p>
      </c:txPr>
    </c:title>
    <c:autoTitleDeleted val="0"/>
    <c:plotArea>
      <c:layout>
        <c:manualLayout>
          <c:layoutTarget val="inner"/>
          <c:xMode val="edge"/>
          <c:yMode val="edge"/>
          <c:x val="0.4738121717979748"/>
          <c:y val="0.11862325130677556"/>
          <c:w val="0.49012176909699606"/>
          <c:h val="0.86989476491047224"/>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49A0-4904-AB89-0904A01A09FD}"/>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49A0-4904-AB89-0904A01A09FD}"/>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49A0-4904-AB89-0904A01A09FD}"/>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49A0-4904-AB89-0904A01A09FD}"/>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49A0-4904-AB89-0904A01A09FD}"/>
              </c:ext>
            </c:extLst>
          </c:dPt>
          <c:dPt>
            <c:idx val="5"/>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A-5E3F-4045-9CD3-094030C1D204}"/>
              </c:ext>
            </c:extLst>
          </c:dPt>
          <c:dPt>
            <c:idx val="6"/>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B-5E3F-4045-9CD3-094030C1D204}"/>
              </c:ext>
            </c:extLst>
          </c:dPt>
          <c:dPt>
            <c:idx val="7"/>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C-5E3F-4045-9CD3-094030C1D204}"/>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Лист1!$A$2:$A$9</c:f>
              <c:strCache>
                <c:ptCount val="8"/>
                <c:pt idx="0">
                  <c:v>Другое (укажите)</c:v>
                </c:pt>
                <c:pt idx="1">
                  <c:v>Школьная привычка учиться</c:v>
                </c:pt>
                <c:pt idx="2">
                  <c:v>Помощь и поддержка сотрудников учебно-методического и др. подразделений вуза</c:v>
                </c:pt>
                <c:pt idx="3">
                  <c:v>Ответы на вопросы, которые раскрывают преподаватели на учебных занятиях</c:v>
                </c:pt>
                <c:pt idx="4">
                  <c:v>Сотрудничество в группе</c:v>
                </c:pt>
                <c:pt idx="5">
                  <c:v>Советы и помощь куратора учебной группы</c:v>
                </c:pt>
                <c:pt idx="6">
                  <c:v>Доброжелательное взаимодействие с преподавателями</c:v>
                </c:pt>
                <c:pt idx="7">
                  <c:v>Желание учиться</c:v>
                </c:pt>
              </c:strCache>
            </c:strRef>
          </c:cat>
          <c:val>
            <c:numRef>
              <c:f>Лист1!$B$2:$B$9</c:f>
              <c:numCache>
                <c:formatCode>General</c:formatCode>
                <c:ptCount val="8"/>
                <c:pt idx="0">
                  <c:v>1.3</c:v>
                </c:pt>
                <c:pt idx="1">
                  <c:v>10.8</c:v>
                </c:pt>
                <c:pt idx="2">
                  <c:v>11.5</c:v>
                </c:pt>
                <c:pt idx="3">
                  <c:v>12.1</c:v>
                </c:pt>
                <c:pt idx="4">
                  <c:v>23.6</c:v>
                </c:pt>
                <c:pt idx="5">
                  <c:v>25.5</c:v>
                </c:pt>
                <c:pt idx="6">
                  <c:v>26.1</c:v>
                </c:pt>
                <c:pt idx="7">
                  <c:v>51.6</c:v>
                </c:pt>
              </c:numCache>
            </c:numRef>
          </c:val>
          <c:extLst>
            <c:ext xmlns:c16="http://schemas.microsoft.com/office/drawing/2014/chart" uri="{C3380CC4-5D6E-409C-BE32-E72D297353CC}">
              <c16:uniqueId val="{0000000A-49A0-4904-AB89-0904A01A09FD}"/>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47029682969957"/>
          <c:y val="1.5582838019261778E-2"/>
          <c:w val="0.47724094014348017"/>
          <c:h val="0.97776991592015938"/>
        </c:manualLayout>
      </c:layout>
      <c:barChart>
        <c:barDir val="bar"/>
        <c:grouping val="clustered"/>
        <c:varyColors val="0"/>
        <c:ser>
          <c:idx val="0"/>
          <c:order val="0"/>
          <c:tx>
            <c:strRef>
              <c:f>Лист1!$B$1</c:f>
              <c:strCache>
                <c:ptCount val="1"/>
                <c:pt idx="0">
                  <c:v>Как Вы считаете, переход казахского языка на латинскую графику в первую очередь приведет к тому, что...? </c:v>
                </c:pt>
              </c:strCache>
            </c:strRef>
          </c:tx>
          <c:spPr>
            <a:solidFill>
              <a:srgbClr val="62CFB5">
                <a:lumMod val="50000"/>
              </a:srgbClr>
            </a:solidFill>
            <a:ln>
              <a:solidFill>
                <a:srgbClr val="62CFB5"/>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effectLst>
                      <a:outerShdw blurRad="38100" dist="38100" dir="2700000" algn="tl">
                        <a:srgbClr val="000000">
                          <a:alpha val="43137"/>
                        </a:srgbClr>
                      </a:outerShdw>
                    </a:effectLst>
                    <a:latin typeface="Helvetica" panose="020B0604020202020204" pitchFamily="34" charset="0"/>
                    <a:ea typeface="+mn-ea"/>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Большой объем учебной нагрузки</c:v>
                </c:pt>
                <c:pt idx="1">
                  <c:v>Ничего из перечисленного</c:v>
                </c:pt>
                <c:pt idx="2">
                  <c:v>Низкий уровень мотивации студентов</c:v>
                </c:pt>
                <c:pt idx="3">
                  <c:v>Отсутствие методов стимулирования студентов к учебной деятельности</c:v>
                </c:pt>
                <c:pt idx="4">
                  <c:v>Слабая организация учебного процесса</c:v>
                </c:pt>
                <c:pt idx="5">
                  <c:v>Низкий уровень технического оснащения учебных занятий</c:v>
                </c:pt>
                <c:pt idx="6">
                  <c:v>Состояние аудиторного фонда</c:v>
                </c:pt>
                <c:pt idx="7">
                  <c:v>Малая загруженность студентов</c:v>
                </c:pt>
                <c:pt idx="8">
                  <c:v>Недостаточная квалификация ППС</c:v>
                </c:pt>
                <c:pt idx="9">
                  <c:v>Плохая организация осведомленности студентов</c:v>
                </c:pt>
                <c:pt idx="10">
                  <c:v>Другое</c:v>
                </c:pt>
              </c:strCache>
            </c:strRef>
          </c:cat>
          <c:val>
            <c:numRef>
              <c:f>Лист1!$B$2:$B$12</c:f>
              <c:numCache>
                <c:formatCode>General</c:formatCode>
                <c:ptCount val="11"/>
                <c:pt idx="0">
                  <c:v>35.700000000000003</c:v>
                </c:pt>
                <c:pt idx="1">
                  <c:v>32.5</c:v>
                </c:pt>
                <c:pt idx="2">
                  <c:v>27.4</c:v>
                </c:pt>
                <c:pt idx="3">
                  <c:v>14</c:v>
                </c:pt>
                <c:pt idx="4">
                  <c:v>12.1</c:v>
                </c:pt>
                <c:pt idx="5">
                  <c:v>10.199999999999999</c:v>
                </c:pt>
                <c:pt idx="6">
                  <c:v>10.199999999999999</c:v>
                </c:pt>
                <c:pt idx="7">
                  <c:v>8.9</c:v>
                </c:pt>
                <c:pt idx="8">
                  <c:v>8.9</c:v>
                </c:pt>
                <c:pt idx="9">
                  <c:v>8.3000000000000007</c:v>
                </c:pt>
                <c:pt idx="10">
                  <c:v>0</c:v>
                </c:pt>
              </c:numCache>
            </c:numRef>
          </c:val>
          <c:extLst>
            <c:ext xmlns:c16="http://schemas.microsoft.com/office/drawing/2014/chart" uri="{C3380CC4-5D6E-409C-BE32-E72D297353CC}">
              <c16:uniqueId val="{00000000-F411-46B8-9CBF-6A1E70E15660}"/>
            </c:ext>
          </c:extLst>
        </c:ser>
        <c:dLbls>
          <c:showLegendKey val="0"/>
          <c:showVal val="0"/>
          <c:showCatName val="0"/>
          <c:showSerName val="0"/>
          <c:showPercent val="0"/>
          <c:showBubbleSize val="0"/>
        </c:dLbls>
        <c:gapWidth val="115"/>
        <c:overlap val="-20"/>
        <c:axId val="182273152"/>
        <c:axId val="182274688"/>
      </c:barChart>
      <c:catAx>
        <c:axId val="18227315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effectLst>
                  <a:outerShdw blurRad="38100" dist="38100" dir="2700000" algn="tl">
                    <a:srgbClr val="000000">
                      <a:alpha val="43137"/>
                    </a:srgbClr>
                  </a:outerShdw>
                </a:effectLst>
                <a:latin typeface="Helvetica" panose="020B0604020202020204" pitchFamily="34" charset="0"/>
                <a:ea typeface="+mn-ea"/>
                <a:cs typeface="Helvetica" panose="020B0604020202020204" pitchFamily="34" charset="0"/>
              </a:defRPr>
            </a:pPr>
            <a:endParaRPr lang="ru-RU"/>
          </a:p>
        </c:txPr>
        <c:crossAx val="182274688"/>
        <c:crosses val="autoZero"/>
        <c:auto val="1"/>
        <c:lblAlgn val="ctr"/>
        <c:lblOffset val="1"/>
        <c:tickLblSkip val="1"/>
        <c:noMultiLvlLbl val="0"/>
      </c:catAx>
      <c:valAx>
        <c:axId val="182274688"/>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2273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mn-lt"/>
                <a:ea typeface="+mn-ea"/>
                <a:cs typeface="+mn-cs"/>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Охарактеризуйте организацию учебного процесса:</a:t>
            </a:r>
          </a:p>
          <a:p>
            <a:pPr algn="ctr" rtl="0">
              <a:defRPr lang="ru-RU" sz="1400" b="1" dirty="0" smtClean="0">
                <a:solidFill>
                  <a:srgbClr val="242424">
                    <a:lumMod val="65000"/>
                    <a:lumOff val="35000"/>
                  </a:srgbClr>
                </a:solidFill>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overlay val="0"/>
      <c:spPr>
        <a:noFill/>
        <a:ln>
          <a:noFill/>
        </a:ln>
        <a:effectLst/>
      </c:spPr>
      <c:txPr>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mn-lt"/>
              <a:ea typeface="+mn-ea"/>
              <a:cs typeface="+mn-cs"/>
            </a:defRPr>
          </a:pPr>
          <a:endParaRPr lang="ru-RU"/>
        </a:p>
      </c:txPr>
    </c:title>
    <c:autoTitleDeleted val="0"/>
    <c:plotArea>
      <c:layout>
        <c:manualLayout>
          <c:layoutTarget val="inner"/>
          <c:xMode val="edge"/>
          <c:yMode val="edge"/>
          <c:x val="0.42872347076218931"/>
          <c:y val="0.13445244903460415"/>
          <c:w val="0.56991283158962058"/>
          <c:h val="0.67088273069868976"/>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0EE1-4211-92CB-9BD839D19C4F}"/>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0EE1-4211-92CB-9BD839D19C4F}"/>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0EE1-4211-92CB-9BD839D19C4F}"/>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0EE1-4211-92CB-9BD839D19C4F}"/>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0EE1-4211-92CB-9BD839D19C4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Неудовлетворенность качеством преподавания в целом</c:v>
                </c:pt>
                <c:pt idx="1">
                  <c:v>Несоответствие изучаемых дисциплин получаемой специальности</c:v>
                </c:pt>
                <c:pt idx="2">
                  <c:v>Затрудняюсь ответить</c:v>
                </c:pt>
                <c:pt idx="3">
                  <c:v>На удовлетворительном уровне</c:v>
                </c:pt>
                <c:pt idx="4">
                  <c:v>На высоком уровне</c:v>
                </c:pt>
              </c:strCache>
            </c:strRef>
          </c:cat>
          <c:val>
            <c:numRef>
              <c:f>Лист1!$B$2:$B$6</c:f>
              <c:numCache>
                <c:formatCode>General</c:formatCode>
                <c:ptCount val="5"/>
                <c:pt idx="0">
                  <c:v>1.9</c:v>
                </c:pt>
                <c:pt idx="1">
                  <c:v>1.9</c:v>
                </c:pt>
                <c:pt idx="2">
                  <c:v>13.4</c:v>
                </c:pt>
                <c:pt idx="3">
                  <c:v>38.200000000000003</c:v>
                </c:pt>
                <c:pt idx="4">
                  <c:v>44.6</c:v>
                </c:pt>
              </c:numCache>
            </c:numRef>
          </c:val>
          <c:extLst>
            <c:ext xmlns:c16="http://schemas.microsoft.com/office/drawing/2014/chart" uri="{C3380CC4-5D6E-409C-BE32-E72D297353CC}">
              <c16:uniqueId val="{0000000A-0EE1-4211-92CB-9BD839D19C4F}"/>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0463321060131"/>
          <c:y val="0.15950697339303177"/>
          <c:w val="0.5350468282895734"/>
          <c:h val="0.79565436673357004"/>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1552-4939-84FF-411E24784B3E}"/>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1552-4939-84FF-411E24784B3E}"/>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1552-4939-84FF-411E24784B3E}"/>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1552-4939-84FF-411E24784B3E}"/>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1552-4939-84FF-411E24784B3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Негативные</c:v>
                </c:pt>
                <c:pt idx="1">
                  <c:v>Официальные</c:v>
                </c:pt>
                <c:pt idx="2">
                  <c:v>Нормальные</c:v>
                </c:pt>
                <c:pt idx="3">
                  <c:v>Теплые, доброжелательные</c:v>
                </c:pt>
              </c:strCache>
            </c:strRef>
          </c:cat>
          <c:val>
            <c:numRef>
              <c:f>Лист1!$B$2:$B$5</c:f>
              <c:numCache>
                <c:formatCode>General</c:formatCode>
                <c:ptCount val="4"/>
                <c:pt idx="0">
                  <c:v>2.6</c:v>
                </c:pt>
                <c:pt idx="1">
                  <c:v>8.9</c:v>
                </c:pt>
                <c:pt idx="2">
                  <c:v>35</c:v>
                </c:pt>
                <c:pt idx="3">
                  <c:v>53.5</c:v>
                </c:pt>
              </c:numCache>
            </c:numRef>
          </c:val>
          <c:extLst>
            <c:ext xmlns:c16="http://schemas.microsoft.com/office/drawing/2014/chart" uri="{C3380CC4-5D6E-409C-BE32-E72D297353CC}">
              <c16:uniqueId val="{0000000A-1552-4939-84FF-411E24784B3E}"/>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73880233858451"/>
          <c:y val="0"/>
          <c:w val="0.5535103662297175"/>
          <c:h val="1"/>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319F-4F16-AD5B-3EF588F13335}"/>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319F-4F16-AD5B-3EF588F13335}"/>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319F-4F16-AD5B-3EF588F13335}"/>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319F-4F16-AD5B-3EF588F13335}"/>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319F-4F16-AD5B-3EF588F13335}"/>
              </c:ext>
            </c:extLst>
          </c:dPt>
          <c:dLbls>
            <c:dLbl>
              <c:idx val="1"/>
              <c:tx>
                <c:rich>
                  <a:bodyPr/>
                  <a:lstStyle/>
                  <a:p>
                    <a:r>
                      <a:rPr lang="en-US"/>
                      <a:t>3,1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19F-4F16-AD5B-3EF588F1333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Негативные</c:v>
                </c:pt>
                <c:pt idx="1">
                  <c:v>Официальные</c:v>
                </c:pt>
                <c:pt idx="2">
                  <c:v>Нормальные</c:v>
                </c:pt>
                <c:pt idx="3">
                  <c:v>Доброжелательные</c:v>
                </c:pt>
              </c:strCache>
            </c:strRef>
          </c:cat>
          <c:val>
            <c:numRef>
              <c:f>Лист1!$B$2:$B$5</c:f>
              <c:numCache>
                <c:formatCode>General</c:formatCode>
                <c:ptCount val="4"/>
                <c:pt idx="0">
                  <c:v>2.6</c:v>
                </c:pt>
                <c:pt idx="1">
                  <c:v>3.2</c:v>
                </c:pt>
                <c:pt idx="2">
                  <c:v>38.9</c:v>
                </c:pt>
                <c:pt idx="3">
                  <c:v>55.4</c:v>
                </c:pt>
              </c:numCache>
            </c:numRef>
          </c:val>
          <c:extLst>
            <c:ext xmlns:c16="http://schemas.microsoft.com/office/drawing/2014/chart" uri="{C3380CC4-5D6E-409C-BE32-E72D297353CC}">
              <c16:uniqueId val="{0000000A-319F-4F16-AD5B-3EF588F13335}"/>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8091676373624"/>
          <c:y val="1.7278911564625844E-2"/>
          <c:w val="0.48584191271766269"/>
          <c:h val="0.97508668559287237"/>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6288-4ECD-A208-D3537B9CFD0C}"/>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6288-4ECD-A208-D3537B9CFD0C}"/>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6288-4ECD-A208-D3537B9CFD0C}"/>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6288-4ECD-A208-D3537B9CFD0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Негативные</c:v>
                </c:pt>
                <c:pt idx="1">
                  <c:v>Официальные</c:v>
                </c:pt>
                <c:pt idx="2">
                  <c:v>Нормальные</c:v>
                </c:pt>
                <c:pt idx="3">
                  <c:v>Доброжелательные</c:v>
                </c:pt>
              </c:strCache>
            </c:strRef>
          </c:cat>
          <c:val>
            <c:numRef>
              <c:f>Лист1!$B$2:$B$5</c:f>
              <c:numCache>
                <c:formatCode>General</c:formatCode>
                <c:ptCount val="4"/>
                <c:pt idx="0">
                  <c:v>2.6</c:v>
                </c:pt>
                <c:pt idx="1">
                  <c:v>12</c:v>
                </c:pt>
                <c:pt idx="2">
                  <c:v>42.7</c:v>
                </c:pt>
                <c:pt idx="3">
                  <c:v>42.7</c:v>
                </c:pt>
              </c:numCache>
            </c:numRef>
          </c:val>
          <c:extLst>
            <c:ext xmlns:c16="http://schemas.microsoft.com/office/drawing/2014/chart" uri="{C3380CC4-5D6E-409C-BE32-E72D297353CC}">
              <c16:uniqueId val="{00000008-6288-4ECD-A208-D3537B9CFD0C}"/>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Helvetica" panose="020B0604020202020204" pitchFamily="34" charset="0"/>
                <a:ea typeface="+mn-ea"/>
                <a:cs typeface="Helvetica" panose="020B0604020202020204" pitchFamily="34" charset="0"/>
              </a:defRPr>
            </a:pPr>
            <a:r>
              <a:rPr lang="ru-RU" sz="1200" b="1" dirty="0">
                <a:solidFill>
                  <a:schemeClr val="tx1"/>
                </a:solidFill>
                <a:latin typeface="Helvetica" panose="020B0604020202020204" pitchFamily="34" charset="0"/>
                <a:cs typeface="Helvetica" panose="020B0604020202020204" pitchFamily="34" charset="0"/>
              </a:rPr>
              <a:t>Язык обучения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Helvetica" panose="020B0604020202020204" pitchFamily="34" charset="0"/>
              <a:ea typeface="+mn-ea"/>
              <a:cs typeface="Helvetica" panose="020B0604020202020204" pitchFamily="34" charset="0"/>
            </a:defRPr>
          </a:pPr>
          <a:endParaRPr lang="ru-RU"/>
        </a:p>
      </c:txPr>
    </c:title>
    <c:autoTitleDeleted val="0"/>
    <c:plotArea>
      <c:layout>
        <c:manualLayout>
          <c:layoutTarget val="inner"/>
          <c:xMode val="edge"/>
          <c:yMode val="edge"/>
          <c:x val="0.47603345418485815"/>
          <c:y val="0.2047266240565912"/>
          <c:w val="0.45797071539671114"/>
          <c:h val="0.7432232356744285"/>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5563-4B6C-8706-B0CC8DF6232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Русский</c:v>
                </c:pt>
                <c:pt idx="1">
                  <c:v>Казахский </c:v>
                </c:pt>
              </c:strCache>
            </c:strRef>
          </c:cat>
          <c:val>
            <c:numRef>
              <c:f>Лист1!$B$2:$B$3</c:f>
              <c:numCache>
                <c:formatCode>General</c:formatCode>
                <c:ptCount val="2"/>
                <c:pt idx="0">
                  <c:v>16.600000000000001</c:v>
                </c:pt>
                <c:pt idx="1">
                  <c:v>83.4</c:v>
                </c:pt>
              </c:numCache>
            </c:numRef>
          </c:val>
          <c:extLst>
            <c:ext xmlns:c16="http://schemas.microsoft.com/office/drawing/2014/chart" uri="{C3380CC4-5D6E-409C-BE32-E72D297353CC}">
              <c16:uniqueId val="{00000002-5563-4B6C-8706-B0CC8DF62329}"/>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8091676373624"/>
          <c:y val="8.984135600474781E-2"/>
          <c:w val="0.48584191271766269"/>
          <c:h val="0.90252415908703587"/>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7092-4407-9A0F-D19BA0C1D20D}"/>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7092-4407-9A0F-D19BA0C1D20D}"/>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7092-4407-9A0F-D19BA0C1D20D}"/>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7092-4407-9A0F-D19BA0C1D20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Негативные</c:v>
                </c:pt>
                <c:pt idx="1">
                  <c:v>Официальные</c:v>
                </c:pt>
                <c:pt idx="2">
                  <c:v>Нормальные</c:v>
                </c:pt>
                <c:pt idx="3">
                  <c:v>Доброжелательные</c:v>
                </c:pt>
              </c:strCache>
            </c:strRef>
          </c:cat>
          <c:val>
            <c:numRef>
              <c:f>Лист1!$B$2:$B$5</c:f>
              <c:numCache>
                <c:formatCode>General</c:formatCode>
                <c:ptCount val="4"/>
                <c:pt idx="0">
                  <c:v>1.2</c:v>
                </c:pt>
                <c:pt idx="1">
                  <c:v>8.3000000000000007</c:v>
                </c:pt>
                <c:pt idx="2">
                  <c:v>44</c:v>
                </c:pt>
                <c:pt idx="3">
                  <c:v>46.5</c:v>
                </c:pt>
              </c:numCache>
            </c:numRef>
          </c:val>
          <c:extLst>
            <c:ext xmlns:c16="http://schemas.microsoft.com/office/drawing/2014/chart" uri="{C3380CC4-5D6E-409C-BE32-E72D297353CC}">
              <c16:uniqueId val="{00000008-7092-4407-9A0F-D19BA0C1D20D}"/>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Helvetica" panose="020B0604020202020204" pitchFamily="34" charset="0"/>
                <a:ea typeface="+mn-ea"/>
                <a:cs typeface="Helvetica" panose="020B0604020202020204" pitchFamily="34" charset="0"/>
              </a:defRPr>
            </a:pPr>
            <a:r>
              <a:rPr lang="ru-RU" sz="1200" b="1" i="0" dirty="0">
                <a:solidFill>
                  <a:schemeClr val="tx1"/>
                </a:solidFill>
                <a:effectLst/>
                <a:latin typeface="Helvetica" panose="020B0604020202020204" pitchFamily="34" charset="0"/>
                <a:cs typeface="Helvetica" panose="020B0604020202020204" pitchFamily="34" charset="0"/>
              </a:rPr>
              <a:t>Какие из студенческих проблем Вас сейчас особенно волнуют? (% от числа опрошенных)</a:t>
            </a:r>
            <a:endParaRPr lang="ru-KZ" sz="1200" dirty="0">
              <a:solidFill>
                <a:schemeClr val="tx1"/>
              </a:solidFill>
              <a:effectLst/>
              <a:latin typeface="Helvetica" panose="020B0604020202020204" pitchFamily="34" charset="0"/>
              <a:cs typeface="Helvetica" panose="020B0604020202020204" pitchFamily="34" charset="0"/>
            </a:endParaRPr>
          </a:p>
        </c:rich>
      </c:tx>
      <c:layout>
        <c:manualLayout>
          <c:xMode val="edge"/>
          <c:yMode val="edge"/>
          <c:x val="0.10077476651933816"/>
          <c:y val="2.9571504246537865E-2"/>
        </c:manualLayout>
      </c:layout>
      <c:overlay val="0"/>
      <c:spPr>
        <a:noFill/>
        <a:ln>
          <a:noFill/>
        </a:ln>
        <a:effectLst/>
      </c:spPr>
      <c:txPr>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Helvetica" panose="020B0604020202020204" pitchFamily="34" charset="0"/>
              <a:ea typeface="+mn-ea"/>
              <a:cs typeface="Helvetica" panose="020B0604020202020204" pitchFamily="34" charset="0"/>
            </a:defRPr>
          </a:pPr>
          <a:endParaRPr lang="ru-RU"/>
        </a:p>
      </c:txPr>
    </c:title>
    <c:autoTitleDeleted val="0"/>
    <c:plotArea>
      <c:layout>
        <c:manualLayout>
          <c:layoutTarget val="inner"/>
          <c:xMode val="edge"/>
          <c:yMode val="edge"/>
          <c:x val="0.46955742883619661"/>
          <c:y val="0.13749823066774794"/>
          <c:w val="0.52907884886362999"/>
          <c:h val="0.85019269103509632"/>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B701-42DA-A2E6-748E40ADBCB3}"/>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B701-42DA-A2E6-748E40ADBCB3}"/>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B701-42DA-A2E6-748E40ADBCB3}"/>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B701-42DA-A2E6-748E40ADBCB3}"/>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B701-42DA-A2E6-748E40ADBCB3}"/>
              </c:ext>
            </c:extLst>
          </c:dPt>
          <c:dPt>
            <c:idx val="5"/>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B-B701-42DA-A2E6-748E40ADBCB3}"/>
              </c:ext>
            </c:extLst>
          </c:dPt>
          <c:dPt>
            <c:idx val="6"/>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C-B701-42DA-A2E6-748E40ADBCB3}"/>
              </c:ext>
            </c:extLst>
          </c:dPt>
          <c:dPt>
            <c:idx val="7"/>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D-B701-42DA-A2E6-748E40ADBCB3}"/>
              </c:ext>
            </c:extLst>
          </c:dPt>
          <c:dPt>
            <c:idx val="8"/>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E-B701-42DA-A2E6-748E40ADBCB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Лист1!$A$2:$A$10</c:f>
              <c:strCache>
                <c:ptCount val="9"/>
                <c:pt idx="0">
                  <c:v>Качество бытовых условий в общежитии</c:v>
                </c:pt>
                <c:pt idx="1">
                  <c:v>Качество организациипроизводственной практики</c:v>
                </c:pt>
                <c:pt idx="2">
                  <c:v>Другое</c:v>
                </c:pt>
                <c:pt idx="3">
                  <c:v>Организация академической мобильности</c:v>
                </c:pt>
                <c:pt idx="4">
                  <c:v>Качество питания и цены в студенческой столовой</c:v>
                </c:pt>
                <c:pt idx="5">
                  <c:v>Качество преподавания (ведение занятий, оценивание знаний и др.)</c:v>
                </c:pt>
                <c:pt idx="6">
                  <c:v>Работа подразделений (ДОТ, ОР  и др.)</c:v>
                </c:pt>
                <c:pt idx="7">
                  <c:v>Послевузовское трудоустройство по специальности</c:v>
                </c:pt>
                <c:pt idx="8">
                  <c:v>Качество организации учебного процесса (расписание занятий, организация СРСП и пр.)</c:v>
                </c:pt>
              </c:strCache>
            </c:strRef>
          </c:cat>
          <c:val>
            <c:numRef>
              <c:f>Лист1!$B$2:$B$10</c:f>
              <c:numCache>
                <c:formatCode>General</c:formatCode>
                <c:ptCount val="9"/>
                <c:pt idx="0">
                  <c:v>1.9</c:v>
                </c:pt>
                <c:pt idx="1">
                  <c:v>3.2</c:v>
                </c:pt>
                <c:pt idx="2">
                  <c:v>7.6</c:v>
                </c:pt>
                <c:pt idx="3">
                  <c:v>7.6</c:v>
                </c:pt>
                <c:pt idx="4">
                  <c:v>8.3000000000000007</c:v>
                </c:pt>
                <c:pt idx="5">
                  <c:v>11.5</c:v>
                </c:pt>
                <c:pt idx="6">
                  <c:v>12.7</c:v>
                </c:pt>
                <c:pt idx="7">
                  <c:v>13.4</c:v>
                </c:pt>
                <c:pt idx="8">
                  <c:v>36.299999999999997</c:v>
                </c:pt>
              </c:numCache>
            </c:numRef>
          </c:val>
          <c:extLst>
            <c:ext xmlns:c16="http://schemas.microsoft.com/office/drawing/2014/chart" uri="{C3380CC4-5D6E-409C-BE32-E72D297353CC}">
              <c16:uniqueId val="{0000000A-B701-42DA-A2E6-748E40ADBCB3}"/>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r>
              <a:rPr lang="ru-RU" sz="1200" b="1" dirty="0">
                <a:solidFill>
                  <a:schemeClr val="tx1"/>
                </a:solidFill>
                <a:latin typeface="Helvetica" panose="020B0604020202020204" pitchFamily="34" charset="0"/>
                <a:cs typeface="Helvetica" panose="020B0604020202020204" pitchFamily="34" charset="0"/>
              </a:rPr>
              <a:t>Форма обучения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ru-RU"/>
        </a:p>
      </c:txPr>
    </c:title>
    <c:autoTitleDeleted val="0"/>
    <c:plotArea>
      <c:layout>
        <c:manualLayout>
          <c:layoutTarget val="inner"/>
          <c:xMode val="edge"/>
          <c:yMode val="edge"/>
          <c:x val="0.46307737007086797"/>
          <c:y val="0.21572631462465497"/>
          <c:w val="0.52133059269592463"/>
          <c:h val="0.78427368537534503"/>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5801-4FE0-9CA1-879CA2B6EFB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Образовательный грант</c:v>
                </c:pt>
                <c:pt idx="1">
                  <c:v>Платное</c:v>
                </c:pt>
              </c:strCache>
            </c:strRef>
          </c:cat>
          <c:val>
            <c:numRef>
              <c:f>Лист1!$B$2:$B$3</c:f>
              <c:numCache>
                <c:formatCode>General</c:formatCode>
                <c:ptCount val="2"/>
                <c:pt idx="0">
                  <c:v>1.9</c:v>
                </c:pt>
                <c:pt idx="1">
                  <c:v>98.1</c:v>
                </c:pt>
              </c:numCache>
            </c:numRef>
          </c:val>
          <c:extLst>
            <c:ext xmlns:c16="http://schemas.microsoft.com/office/drawing/2014/chart" uri="{C3380CC4-5D6E-409C-BE32-E72D297353CC}">
              <c16:uniqueId val="{00000002-5801-4FE0-9CA1-879CA2B6EFBC}"/>
            </c:ext>
          </c:extLst>
        </c:ser>
        <c:dLbls>
          <c:showLegendKey val="0"/>
          <c:showVal val="0"/>
          <c:showCatName val="0"/>
          <c:showSerName val="0"/>
          <c:showPercent val="0"/>
          <c:showBubbleSize val="0"/>
        </c:dLbls>
        <c:gapWidth val="90"/>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a:lstStyle/>
          <a:p>
            <a:pPr>
              <a:defRPr/>
            </a:pPr>
            <a:r>
              <a:rPr lang="ru-RU" sz="1200" b="1" i="0" u="none" strike="noStrike" baseline="0" dirty="0">
                <a:latin typeface="Helvetica" panose="020B0604020202020204" pitchFamily="34" charset="0"/>
                <a:cs typeface="Helvetica" panose="020B0604020202020204" pitchFamily="34" charset="0"/>
              </a:rPr>
              <a:t>Образовательная программа  (%)</a:t>
            </a:r>
            <a:r>
              <a:rPr lang="ru-RU" sz="1200" b="1" i="1" u="none" strike="noStrike" baseline="0" dirty="0">
                <a:latin typeface="Helvetica" panose="020B0604020202020204" pitchFamily="34" charset="0"/>
                <a:cs typeface="Helvetica" panose="020B0604020202020204" pitchFamily="34" charset="0"/>
              </a:rPr>
              <a:t> </a:t>
            </a:r>
            <a:endParaRPr lang="ru-RU" sz="1200" b="1" i="0" dirty="0">
              <a:latin typeface="Helvetica" panose="020B0604020202020204" pitchFamily="34" charset="0"/>
              <a:cs typeface="Helvetica" panose="020B0604020202020204" pitchFamily="34" charset="0"/>
            </a:endParaRPr>
          </a:p>
        </c:rich>
      </c:tx>
      <c:layout>
        <c:manualLayout>
          <c:xMode val="edge"/>
          <c:yMode val="edge"/>
          <c:x val="0.15938869685639545"/>
          <c:y val="4.2885541865575099E-3"/>
        </c:manualLayout>
      </c:layout>
      <c:overlay val="0"/>
    </c:title>
    <c:autoTitleDeleted val="0"/>
    <c:plotArea>
      <c:layout>
        <c:manualLayout>
          <c:layoutTarget val="inner"/>
          <c:xMode val="edge"/>
          <c:yMode val="edge"/>
          <c:x val="0.27015181140266842"/>
          <c:y val="7.0682126623108008E-2"/>
          <c:w val="0.7116031809061083"/>
          <c:h val="0.91713736644277266"/>
        </c:manualLayout>
      </c:layout>
      <c:barChart>
        <c:barDir val="bar"/>
        <c:grouping val="clustered"/>
        <c:varyColors val="0"/>
        <c:ser>
          <c:idx val="0"/>
          <c:order val="0"/>
          <c:tx>
            <c:strRef>
              <c:f>Лист1!$B$1</c:f>
              <c:strCache>
                <c:ptCount val="1"/>
                <c:pt idx="0">
                  <c:v>Какие проблемы беспокоят Вас больше всего в повседневной жизни? (% от числа опрошенных) </c:v>
                </c:pt>
              </c:strCache>
            </c:strRef>
          </c:tx>
          <c:spPr>
            <a:solidFill>
              <a:srgbClr val="62CFB5">
                <a:lumMod val="50000"/>
              </a:srgbClr>
            </a:solidFill>
            <a:ln>
              <a:solidFill>
                <a:srgbClr val="62CFB5"/>
              </a:solidFill>
            </a:ln>
          </c:spPr>
          <c:invertIfNegative val="0"/>
          <c:dLbls>
            <c:spPr>
              <a:noFill/>
              <a:ln>
                <a:noFill/>
              </a:ln>
              <a:effectLst/>
            </c:spPr>
            <c:txPr>
              <a:bodyPr/>
              <a:lstStyle/>
              <a:p>
                <a:pPr>
                  <a:defRPr sz="1000" i="0">
                    <a:latin typeface="Helvetica" panose="020B0604020202020204" pitchFamily="34" charset="0"/>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Лист1!$A$2:$A$15</c:f>
              <c:strCache>
                <c:ptCount val="13"/>
                <c:pt idx="0">
                  <c:v>6В01301</c:v>
                </c:pt>
                <c:pt idx="1">
                  <c:v>6В01702</c:v>
                </c:pt>
                <c:pt idx="2">
                  <c:v>6В04201</c:v>
                </c:pt>
                <c:pt idx="3">
                  <c:v>6В01101</c:v>
                </c:pt>
                <c:pt idx="4">
                  <c:v>6В01201</c:v>
                </c:pt>
                <c:pt idx="5">
                  <c:v>6В01701</c:v>
                </c:pt>
                <c:pt idx="6">
                  <c:v>6В01302</c:v>
                </c:pt>
                <c:pt idx="7">
                  <c:v>6В04101</c:v>
                </c:pt>
                <c:pt idx="8">
                  <c:v>6В10101</c:v>
                </c:pt>
                <c:pt idx="9">
                  <c:v>7М01703</c:v>
                </c:pt>
                <c:pt idx="10">
                  <c:v>6В01703</c:v>
                </c:pt>
                <c:pt idx="11">
                  <c:v>7М01701</c:v>
                </c:pt>
                <c:pt idx="12">
                  <c:v>7М01704</c:v>
                </c:pt>
              </c:strCache>
            </c:strRef>
          </c:cat>
          <c:val>
            <c:numRef>
              <c:f>Лист1!$B$2:$B$15</c:f>
              <c:numCache>
                <c:formatCode>General</c:formatCode>
                <c:ptCount val="14"/>
                <c:pt idx="0">
                  <c:v>43.4</c:v>
                </c:pt>
                <c:pt idx="1">
                  <c:v>15.3</c:v>
                </c:pt>
                <c:pt idx="2">
                  <c:v>10.199999999999999</c:v>
                </c:pt>
                <c:pt idx="3">
                  <c:v>10.199999999999999</c:v>
                </c:pt>
                <c:pt idx="4">
                  <c:v>8.9</c:v>
                </c:pt>
                <c:pt idx="5">
                  <c:v>3.2</c:v>
                </c:pt>
                <c:pt idx="6">
                  <c:v>1.9</c:v>
                </c:pt>
                <c:pt idx="7">
                  <c:v>1.9</c:v>
                </c:pt>
                <c:pt idx="8">
                  <c:v>1.9</c:v>
                </c:pt>
                <c:pt idx="9">
                  <c:v>1.3</c:v>
                </c:pt>
                <c:pt idx="10">
                  <c:v>0.6</c:v>
                </c:pt>
                <c:pt idx="11">
                  <c:v>0.6</c:v>
                </c:pt>
                <c:pt idx="12">
                  <c:v>0.6</c:v>
                </c:pt>
              </c:numCache>
            </c:numRef>
          </c:val>
          <c:extLst>
            <c:ext xmlns:c16="http://schemas.microsoft.com/office/drawing/2014/chart" uri="{C3380CC4-5D6E-409C-BE32-E72D297353CC}">
              <c16:uniqueId val="{00000000-E791-4CF3-9FEA-FBDBA2789B8E}"/>
            </c:ext>
          </c:extLst>
        </c:ser>
        <c:dLbls>
          <c:showLegendKey val="0"/>
          <c:showVal val="0"/>
          <c:showCatName val="0"/>
          <c:showSerName val="0"/>
          <c:showPercent val="0"/>
          <c:showBubbleSize val="0"/>
        </c:dLbls>
        <c:gapWidth val="70"/>
        <c:axId val="117630848"/>
        <c:axId val="117632384"/>
      </c:barChart>
      <c:catAx>
        <c:axId val="117630848"/>
        <c:scaling>
          <c:orientation val="maxMin"/>
        </c:scaling>
        <c:delete val="0"/>
        <c:axPos val="l"/>
        <c:numFmt formatCode="General" sourceLinked="1"/>
        <c:majorTickMark val="out"/>
        <c:minorTickMark val="none"/>
        <c:tickLblPos val="nextTo"/>
        <c:txPr>
          <a:bodyPr/>
          <a:lstStyle/>
          <a:p>
            <a:pPr>
              <a:defRPr sz="1000">
                <a:latin typeface="Helvetica" panose="020B0604020202020204" pitchFamily="34" charset="0"/>
                <a:cs typeface="Helvetica" panose="020B0604020202020204" pitchFamily="34" charset="0"/>
              </a:defRPr>
            </a:pPr>
            <a:endParaRPr lang="ru-RU"/>
          </a:p>
        </c:txPr>
        <c:crossAx val="117632384"/>
        <c:crosses val="autoZero"/>
        <c:auto val="1"/>
        <c:lblAlgn val="ctr"/>
        <c:lblOffset val="1"/>
        <c:tickLblSkip val="1"/>
        <c:noMultiLvlLbl val="0"/>
      </c:catAx>
      <c:valAx>
        <c:axId val="117632384"/>
        <c:scaling>
          <c:orientation val="minMax"/>
        </c:scaling>
        <c:delete val="1"/>
        <c:axPos val="t"/>
        <c:numFmt formatCode="General" sourceLinked="1"/>
        <c:majorTickMark val="out"/>
        <c:minorTickMark val="none"/>
        <c:tickLblPos val="nextTo"/>
        <c:crossAx val="117630848"/>
        <c:crosses val="autoZero"/>
        <c:crossBetween val="between"/>
      </c:valAx>
      <c:spPr>
        <a:ln>
          <a:noFill/>
        </a:ln>
      </c:spPr>
    </c:plotArea>
    <c:plotVisOnly val="1"/>
    <c:dispBlanksAs val="gap"/>
    <c:showDLblsOverMax val="0"/>
  </c:chart>
  <c:spPr>
    <a:ln>
      <a:noFill/>
    </a:ln>
  </c:spPr>
  <c:txPr>
    <a:bodyPr/>
    <a:lstStyle/>
    <a:p>
      <a:pPr>
        <a:defRPr sz="900" i="1">
          <a:latin typeface="Times New Roman" pitchFamily="18" charset="0"/>
          <a:cs typeface="Times New Roman" pitchFamily="18" charset="0"/>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7613874363646"/>
          <c:y val="3.7469141682664277E-2"/>
          <c:w val="0.64423861256363535"/>
          <c:h val="0.93335895105132205"/>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1509-4AD1-8B26-7ED3E8C09D84}"/>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1509-4AD1-8B26-7ED3E8C09D84}"/>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1509-4AD1-8B26-7ED3E8C09D84}"/>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1509-4AD1-8B26-7ED3E8C09D84}"/>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1509-4AD1-8B26-7ED3E8C09D8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5"/>
                <c:pt idx="0">
                  <c:v>17 лет</c:v>
                </c:pt>
                <c:pt idx="1">
                  <c:v>18 лет</c:v>
                </c:pt>
                <c:pt idx="2">
                  <c:v>19 лет</c:v>
                </c:pt>
                <c:pt idx="3">
                  <c:v>20 лет</c:v>
                </c:pt>
                <c:pt idx="4">
                  <c:v>20 лет +</c:v>
                </c:pt>
              </c:strCache>
            </c:strRef>
          </c:cat>
          <c:val>
            <c:numRef>
              <c:f>Лист1!$B$2:$B$7</c:f>
              <c:numCache>
                <c:formatCode>General</c:formatCode>
                <c:ptCount val="6"/>
                <c:pt idx="0">
                  <c:v>6.9</c:v>
                </c:pt>
                <c:pt idx="1">
                  <c:v>9.6</c:v>
                </c:pt>
                <c:pt idx="2">
                  <c:v>24.2</c:v>
                </c:pt>
                <c:pt idx="3">
                  <c:v>26.8</c:v>
                </c:pt>
                <c:pt idx="4">
                  <c:v>32.5</c:v>
                </c:pt>
              </c:numCache>
            </c:numRef>
          </c:val>
          <c:extLst>
            <c:ext xmlns:c16="http://schemas.microsoft.com/office/drawing/2014/chart" uri="{C3380CC4-5D6E-409C-BE32-E72D297353CC}">
              <c16:uniqueId val="{0000000A-1509-4AD1-8B26-7ED3E8C09D84}"/>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anose="020B0604020202020204" pitchFamily="34" charset="0"/>
          <a:cs typeface="Helvetica" panose="020B0604020202020204" pitchFamily="34" charset="0"/>
        </a:defRPr>
      </a:pPr>
      <a:endParaRPr lang="ru-RU"/>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15235666061573"/>
          <c:y val="0.32724643015632954"/>
          <c:w val="0.54698930585804439"/>
          <c:h val="0.66782680711044884"/>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B35C-4198-B4B1-7FAC95D1B64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Нет</c:v>
                </c:pt>
                <c:pt idx="1">
                  <c:v>Да</c:v>
                </c:pt>
              </c:strCache>
            </c:strRef>
          </c:cat>
          <c:val>
            <c:numRef>
              <c:f>Лист1!$B$2:$B$3</c:f>
              <c:numCache>
                <c:formatCode>General</c:formatCode>
                <c:ptCount val="2"/>
                <c:pt idx="0">
                  <c:v>16.600000000000001</c:v>
                </c:pt>
                <c:pt idx="1">
                  <c:v>83.4</c:v>
                </c:pt>
              </c:numCache>
            </c:numRef>
          </c:val>
          <c:extLst>
            <c:ext xmlns:c16="http://schemas.microsoft.com/office/drawing/2014/chart" uri="{C3380CC4-5D6E-409C-BE32-E72D297353CC}">
              <c16:uniqueId val="{00000002-B35C-4198-B4B1-7FAC95D1B647}"/>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200" b="1" i="0" u="none" strike="noStrike" kern="1200" spc="0" baseline="0" dirty="0" smtClean="0">
                <a:solidFill>
                  <a:srgbClr val="242424">
                    <a:lumMod val="65000"/>
                    <a:lumOff val="35000"/>
                  </a:srgbClr>
                </a:solidFill>
                <a:latin typeface="Helvetica" panose="020B0604020202030204" pitchFamily="34" charset="0"/>
                <a:ea typeface="+mn-ea"/>
                <a:cs typeface="+mn-cs"/>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  Каковы были мотивы Вашего выбора вуза?</a:t>
            </a:r>
          </a:p>
          <a:p>
            <a:pPr algn="ctr" rtl="0">
              <a:defRPr lang="ru-RU" sz="1200" b="1" dirty="0" smtClean="0">
                <a:solidFill>
                  <a:srgbClr val="242424">
                    <a:lumMod val="65000"/>
                    <a:lumOff val="35000"/>
                  </a:srgbClr>
                </a:solidFill>
                <a:latin typeface="Helvetica" panose="020B0604020202030204" pitchFamily="34" charset="0"/>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 </a:t>
            </a: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layout>
        <c:manualLayout>
          <c:xMode val="edge"/>
          <c:yMode val="edge"/>
          <c:x val="0.10639169341658793"/>
          <c:y val="1.0225268699488349E-3"/>
        </c:manualLayout>
      </c:layout>
      <c:overlay val="0"/>
      <c:spPr>
        <a:noFill/>
        <a:ln>
          <a:noFill/>
        </a:ln>
        <a:effectLst/>
      </c:spPr>
      <c:txPr>
        <a:bodyPr rot="0" spcFirstLastPara="1" vertOverflow="ellipsis" vert="horz" wrap="square" anchor="ctr" anchorCtr="1"/>
        <a:lstStyle/>
        <a:p>
          <a:pPr algn="ctr" rtl="0">
            <a:defRPr lang="ru-RU" sz="1200" b="1" i="0" u="none" strike="noStrike" kern="1200" spc="0" baseline="0" dirty="0" smtClean="0">
              <a:solidFill>
                <a:srgbClr val="242424">
                  <a:lumMod val="65000"/>
                  <a:lumOff val="35000"/>
                </a:srgbClr>
              </a:solidFill>
              <a:latin typeface="Helvetica" panose="020B0604020202030204" pitchFamily="34" charset="0"/>
              <a:ea typeface="+mn-ea"/>
              <a:cs typeface="+mn-cs"/>
            </a:defRPr>
          </a:pPr>
          <a:endParaRPr lang="ru-RU"/>
        </a:p>
      </c:txPr>
    </c:title>
    <c:autoTitleDeleted val="0"/>
    <c:plotArea>
      <c:layout>
        <c:manualLayout>
          <c:layoutTarget val="inner"/>
          <c:xMode val="edge"/>
          <c:yMode val="edge"/>
          <c:x val="0.50587042941832538"/>
          <c:y val="0.11072251731765352"/>
          <c:w val="0.47945657735871822"/>
          <c:h val="0.85658001041116905"/>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7A6F-4E6F-9963-A057630719D2}"/>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7A6F-4E6F-9963-A057630719D2}"/>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7A6F-4E6F-9963-A057630719D2}"/>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7A6F-4E6F-9963-A057630719D2}"/>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7A6F-4E6F-9963-A057630719D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Лист1!$A$2:$A$9</c:f>
              <c:strCache>
                <c:ptCount val="8"/>
                <c:pt idx="0">
                  <c:v>Интересная студенческая жизнь</c:v>
                </c:pt>
                <c:pt idx="1">
                  <c:v>Решение родителей</c:v>
                </c:pt>
                <c:pt idx="2">
                  <c:v>Известность и престиж вуза</c:v>
                </c:pt>
                <c:pt idx="3">
                  <c:v>Частный статус вуза</c:v>
                </c:pt>
                <c:pt idx="4">
                  <c:v>Возможность трудоустройства после окочания данного вуза</c:v>
                </c:pt>
                <c:pt idx="5">
                  <c:v>Другого выбора не было</c:v>
                </c:pt>
                <c:pt idx="6">
                  <c:v>Желание овладеть той профессией, по которой осуществляется подготовка в вузе</c:v>
                </c:pt>
                <c:pt idx="7">
                  <c:v>Высокое качество преподавания</c:v>
                </c:pt>
              </c:strCache>
            </c:strRef>
          </c:cat>
          <c:val>
            <c:numRef>
              <c:f>Лист1!$B$2:$B$9</c:f>
              <c:numCache>
                <c:formatCode>General</c:formatCode>
                <c:ptCount val="8"/>
                <c:pt idx="0">
                  <c:v>3.1</c:v>
                </c:pt>
                <c:pt idx="1">
                  <c:v>5.0999999999999996</c:v>
                </c:pt>
                <c:pt idx="2">
                  <c:v>7</c:v>
                </c:pt>
                <c:pt idx="3">
                  <c:v>9.6</c:v>
                </c:pt>
                <c:pt idx="4">
                  <c:v>10.199999999999999</c:v>
                </c:pt>
                <c:pt idx="5">
                  <c:v>19.8</c:v>
                </c:pt>
                <c:pt idx="6">
                  <c:v>22.3</c:v>
                </c:pt>
                <c:pt idx="7">
                  <c:v>22.9</c:v>
                </c:pt>
              </c:numCache>
            </c:numRef>
          </c:val>
          <c:extLst>
            <c:ext xmlns:c16="http://schemas.microsoft.com/office/drawing/2014/chart" uri="{C3380CC4-5D6E-409C-BE32-E72D297353CC}">
              <c16:uniqueId val="{0000000A-7A6F-4E6F-9963-A057630719D2}"/>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200" b="1" i="0" u="none" strike="noStrike" kern="1200" spc="0" baseline="0" dirty="0" smtClean="0">
                <a:solidFill>
                  <a:srgbClr val="242424">
                    <a:lumMod val="65000"/>
                    <a:lumOff val="35000"/>
                  </a:srgbClr>
                </a:solidFill>
                <a:latin typeface="Helvetica" panose="020B0604020202020204" pitchFamily="34" charset="0"/>
                <a:ea typeface="+mn-ea"/>
                <a:cs typeface="Helvetica" panose="020B0604020202020204" pitchFamily="34" charset="0"/>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Представляете ли Вы на данный момент специфику своей будущей профессии? </a:t>
            </a:r>
          </a:p>
          <a:p>
            <a:pPr algn="ctr" rtl="0">
              <a:defRPr lang="ru-RU" sz="1200" b="1" dirty="0" smtClean="0">
                <a:solidFill>
                  <a:srgbClr val="242424">
                    <a:lumMod val="65000"/>
                    <a:lumOff val="35000"/>
                  </a:srgbClr>
                </a:solidFill>
                <a:latin typeface="Helvetica" panose="020B0604020202020204" pitchFamily="34" charset="0"/>
                <a:cs typeface="Helvetica" panose="020B0604020202020204" pitchFamily="34" charset="0"/>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layout>
        <c:manualLayout>
          <c:xMode val="edge"/>
          <c:yMode val="edge"/>
          <c:x val="0.13320970300383478"/>
          <c:y val="4.9554255569244754E-2"/>
        </c:manualLayout>
      </c:layout>
      <c:overlay val="0"/>
      <c:spPr>
        <a:noFill/>
        <a:ln>
          <a:noFill/>
        </a:ln>
        <a:effectLst/>
      </c:spPr>
      <c:txPr>
        <a:bodyPr rot="0" spcFirstLastPara="1" vertOverflow="ellipsis" vert="horz" wrap="square" anchor="ctr" anchorCtr="1"/>
        <a:lstStyle/>
        <a:p>
          <a:pPr algn="ctr" rtl="0">
            <a:defRPr lang="ru-RU" sz="1200" b="1" i="0" u="none" strike="noStrike" kern="1200" spc="0" baseline="0" dirty="0" smtClean="0">
              <a:solidFill>
                <a:srgbClr val="242424">
                  <a:lumMod val="65000"/>
                  <a:lumOff val="35000"/>
                </a:srgbClr>
              </a:solidFill>
              <a:latin typeface="Helvetica" panose="020B0604020202020204" pitchFamily="34" charset="0"/>
              <a:ea typeface="+mn-ea"/>
              <a:cs typeface="Helvetica" panose="020B0604020202020204" pitchFamily="34" charset="0"/>
            </a:defRPr>
          </a:pPr>
          <a:endParaRPr lang="ru-RU"/>
        </a:p>
      </c:txPr>
    </c:title>
    <c:autoTitleDeleted val="0"/>
    <c:plotArea>
      <c:layout>
        <c:manualLayout>
          <c:layoutTarget val="inner"/>
          <c:xMode val="edge"/>
          <c:yMode val="edge"/>
          <c:x val="0.16914938598364435"/>
          <c:y val="0.29556085345054961"/>
          <c:w val="0.83085065040592965"/>
          <c:h val="0.7044391465494505"/>
        </c:manualLayout>
      </c:layout>
      <c:barChart>
        <c:barDir val="bar"/>
        <c:grouping val="clustered"/>
        <c:varyColors val="0"/>
        <c:ser>
          <c:idx val="0"/>
          <c:order val="0"/>
          <c:tx>
            <c:strRef>
              <c:f>Лист1!$B$1</c:f>
              <c:strCache>
                <c:ptCount val="1"/>
                <c:pt idx="0">
                  <c:v>Ряд 1</c:v>
                </c:pt>
              </c:strCache>
            </c:strRef>
          </c:tx>
          <c:spPr>
            <a:solidFill>
              <a:schemeClr val="accent1">
                <a:lumMod val="50000"/>
              </a:schemeClr>
            </a:solidFill>
            <a:ln>
              <a:solidFill>
                <a:schemeClr val="accent1"/>
              </a:solid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5A98-4239-B8C1-192FDC99C8CA}"/>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5A98-4239-B8C1-192FDC99C8CA}"/>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5A98-4239-B8C1-192FDC99C8CA}"/>
              </c:ext>
            </c:extLst>
          </c:dPt>
          <c:dPt>
            <c:idx val="3"/>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7-5A98-4239-B8C1-192FDC99C8CA}"/>
              </c:ext>
            </c:extLst>
          </c:dPt>
          <c:dPt>
            <c:idx val="4"/>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9-5A98-4239-B8C1-192FDC99C8C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Нет</c:v>
                </c:pt>
                <c:pt idx="1">
                  <c:v>Немного</c:v>
                </c:pt>
                <c:pt idx="2">
                  <c:v>Да</c:v>
                </c:pt>
              </c:strCache>
            </c:strRef>
          </c:cat>
          <c:val>
            <c:numRef>
              <c:f>Лист1!$B$2:$B$4</c:f>
              <c:numCache>
                <c:formatCode>General</c:formatCode>
                <c:ptCount val="3"/>
                <c:pt idx="0">
                  <c:v>4.2</c:v>
                </c:pt>
                <c:pt idx="1">
                  <c:v>20.399999999999999</c:v>
                </c:pt>
                <c:pt idx="2">
                  <c:v>76.400000000000006</c:v>
                </c:pt>
              </c:numCache>
            </c:numRef>
          </c:val>
          <c:extLst>
            <c:ext xmlns:c16="http://schemas.microsoft.com/office/drawing/2014/chart" uri="{C3380CC4-5D6E-409C-BE32-E72D297353CC}">
              <c16:uniqueId val="{0000000A-5A98-4239-B8C1-192FDC99C8CA}"/>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Helvetica" panose="020B0604020202030204" pitchFamily="34" charset="0"/>
                <a:ea typeface="+mn-ea"/>
                <a:cs typeface="+mn-cs"/>
              </a:defRPr>
            </a:pPr>
            <a:r>
              <a:rPr lang="ru-RU" sz="1200" b="1" i="0" u="none" strike="noStrike" baseline="0" dirty="0">
                <a:solidFill>
                  <a:schemeClr val="tx1"/>
                </a:solidFill>
                <a:effectLst/>
                <a:latin typeface="Helvetica" panose="020B0604020202020204" pitchFamily="34" charset="0"/>
                <a:cs typeface="Helvetica" panose="020B0604020202020204" pitchFamily="34" charset="0"/>
              </a:rPr>
              <a:t>Собираетесь ли Вы работать по специальности?</a:t>
            </a:r>
          </a:p>
          <a:p>
            <a:pPr algn="ctr" rtl="0">
              <a:defRPr lang="ru-RU" sz="1400" b="1" dirty="0" smtClean="0">
                <a:solidFill>
                  <a:srgbClr val="242424">
                    <a:lumMod val="65000"/>
                    <a:lumOff val="35000"/>
                  </a:srgbClr>
                </a:solidFill>
                <a:latin typeface="Helvetica" panose="020B0604020202030204" pitchFamily="34" charset="0"/>
              </a:defRPr>
            </a:pPr>
            <a:r>
              <a:rPr lang="ru-RU" sz="1200" b="1" i="0" u="none" strike="noStrike" kern="1200" spc="0" baseline="0" dirty="0">
                <a:solidFill>
                  <a:schemeClr val="tx1"/>
                </a:solidFill>
                <a:latin typeface="Helvetica" panose="020B0604020202020204" pitchFamily="34" charset="0"/>
                <a:ea typeface="+mn-ea"/>
                <a:cs typeface="Helvetica" panose="020B0604020202020204" pitchFamily="34" charset="0"/>
              </a:rPr>
              <a:t>(% от числа опрошенных)</a:t>
            </a:r>
          </a:p>
        </c:rich>
      </c:tx>
      <c:layout>
        <c:manualLayout>
          <c:xMode val="edge"/>
          <c:yMode val="edge"/>
          <c:x val="0.16559333677711194"/>
          <c:y val="6.0058978843054523E-3"/>
        </c:manualLayout>
      </c:layout>
      <c:overlay val="0"/>
      <c:spPr>
        <a:noFill/>
        <a:ln>
          <a:noFill/>
        </a:ln>
        <a:effectLst/>
      </c:spPr>
      <c:txPr>
        <a:bodyPr rot="0" spcFirstLastPara="1" vertOverflow="ellipsis" vert="horz" wrap="square" anchor="ctr" anchorCtr="1"/>
        <a:lstStyle/>
        <a:p>
          <a:pPr algn="ctr" rtl="0">
            <a:defRPr lang="ru-RU" sz="1400" b="1" i="0" u="none" strike="noStrike" kern="1200" spc="0" baseline="0" dirty="0" smtClean="0">
              <a:solidFill>
                <a:srgbClr val="242424">
                  <a:lumMod val="65000"/>
                  <a:lumOff val="35000"/>
                </a:srgbClr>
              </a:solidFill>
              <a:latin typeface="Helvetica" panose="020B0604020202030204" pitchFamily="34" charset="0"/>
              <a:ea typeface="+mn-ea"/>
              <a:cs typeface="+mn-cs"/>
            </a:defRPr>
          </a:pPr>
          <a:endParaRPr lang="ru-RU"/>
        </a:p>
      </c:txPr>
    </c:title>
    <c:autoTitleDeleted val="0"/>
    <c:plotArea>
      <c:layout>
        <c:manualLayout>
          <c:layoutTarget val="inner"/>
          <c:xMode val="edge"/>
          <c:yMode val="edge"/>
          <c:x val="0.18681486105925729"/>
          <c:y val="0.25074560910730948"/>
          <c:w val="0.75419298961777359"/>
          <c:h val="0.74701183317444786"/>
        </c:manualLayout>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dPt>
            <c:idx val="0"/>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1-F0F9-4685-B65F-F37FCA210E9C}"/>
              </c:ext>
            </c:extLst>
          </c:dPt>
          <c:dPt>
            <c:idx val="1"/>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3-F0F9-4685-B65F-F37FCA210E9C}"/>
              </c:ext>
            </c:extLst>
          </c:dPt>
          <c:dPt>
            <c:idx val="2"/>
            <c:invertIfNegative val="0"/>
            <c:bubble3D val="0"/>
            <c:spPr>
              <a:solidFill>
                <a:schemeClr val="accent1">
                  <a:lumMod val="50000"/>
                </a:schemeClr>
              </a:solidFill>
              <a:ln>
                <a:solidFill>
                  <a:schemeClr val="accent1"/>
                </a:solidFill>
              </a:ln>
              <a:effectLst/>
            </c:spPr>
            <c:extLst>
              <c:ext xmlns:c16="http://schemas.microsoft.com/office/drawing/2014/chart" uri="{C3380CC4-5D6E-409C-BE32-E72D297353CC}">
                <c16:uniqueId val="{00000005-F0F9-4685-B65F-F37FCA210E9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0F9-4685-B65F-F37FCA210E9C}"/>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F0F9-4685-B65F-F37FCA210E9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Helvetica" panose="020B060402020203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Нет</c:v>
                </c:pt>
                <c:pt idx="1">
                  <c:v>Как получится</c:v>
                </c:pt>
                <c:pt idx="2">
                  <c:v>Да</c:v>
                </c:pt>
              </c:strCache>
            </c:strRef>
          </c:cat>
          <c:val>
            <c:numRef>
              <c:f>Лист1!$B$2:$B$4</c:f>
              <c:numCache>
                <c:formatCode>General</c:formatCode>
                <c:ptCount val="3"/>
                <c:pt idx="0">
                  <c:v>1.9</c:v>
                </c:pt>
                <c:pt idx="1">
                  <c:v>17.8</c:v>
                </c:pt>
                <c:pt idx="2">
                  <c:v>80.3</c:v>
                </c:pt>
              </c:numCache>
            </c:numRef>
          </c:val>
          <c:extLst>
            <c:ext xmlns:c16="http://schemas.microsoft.com/office/drawing/2014/chart" uri="{C3380CC4-5D6E-409C-BE32-E72D297353CC}">
              <c16:uniqueId val="{0000000A-F0F9-4685-B65F-F37FCA210E9C}"/>
            </c:ext>
          </c:extLst>
        </c:ser>
        <c:dLbls>
          <c:showLegendKey val="0"/>
          <c:showVal val="0"/>
          <c:showCatName val="0"/>
          <c:showSerName val="0"/>
          <c:showPercent val="0"/>
          <c:showBubbleSize val="0"/>
        </c:dLbls>
        <c:gapWidth val="66"/>
        <c:axId val="482020696"/>
        <c:axId val="482015448"/>
      </c:barChart>
      <c:catAx>
        <c:axId val="482020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panose="020B0604020202030204" pitchFamily="34" charset="0"/>
                <a:ea typeface="+mn-ea"/>
                <a:cs typeface="+mn-cs"/>
              </a:defRPr>
            </a:pPr>
            <a:endParaRPr lang="ru-RU"/>
          </a:p>
        </c:txPr>
        <c:crossAx val="482015448"/>
        <c:crosses val="autoZero"/>
        <c:auto val="1"/>
        <c:lblAlgn val="ctr"/>
        <c:lblOffset val="100"/>
        <c:noMultiLvlLbl val="0"/>
      </c:catAx>
      <c:valAx>
        <c:axId val="482015448"/>
        <c:scaling>
          <c:orientation val="minMax"/>
        </c:scaling>
        <c:delete val="1"/>
        <c:axPos val="b"/>
        <c:numFmt formatCode="General" sourceLinked="1"/>
        <c:majorTickMark val="none"/>
        <c:minorTickMark val="none"/>
        <c:tickLblPos val="nextTo"/>
        <c:crossAx val="482020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0.09195</cdr:x>
      <cdr:y>0.0699</cdr:y>
    </cdr:from>
    <cdr:to>
      <cdr:x>0.9165</cdr:x>
      <cdr:y>0.25375</cdr:y>
    </cdr:to>
    <cdr:sp macro="" textlink="">
      <cdr:nvSpPr>
        <cdr:cNvPr id="2" name="TextBox 1">
          <a:extLst xmlns:a="http://schemas.openxmlformats.org/drawingml/2006/main">
            <a:ext uri="{FF2B5EF4-FFF2-40B4-BE49-F238E27FC236}">
              <a16:creationId xmlns:a16="http://schemas.microsoft.com/office/drawing/2014/main" id="{2C0EBA0E-616C-4A36-9947-AF40D51AA36A}"/>
            </a:ext>
          </a:extLst>
        </cdr:cNvPr>
        <cdr:cNvSpPr txBox="1"/>
      </cdr:nvSpPr>
      <cdr:spPr>
        <a:xfrm xmlns:a="http://schemas.openxmlformats.org/drawingml/2006/main">
          <a:off x="238990" y="173164"/>
          <a:ext cx="2143124" cy="455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200" b="1" dirty="0">
              <a:latin typeface="Helvetica" panose="020B0604020202020204" pitchFamily="34" charset="0"/>
              <a:cs typeface="Helvetica" panose="020B0604020202020204" pitchFamily="34" charset="0"/>
            </a:rPr>
            <a:t>Возраст (%)</a:t>
          </a:r>
        </a:p>
      </cdr:txBody>
    </cdr:sp>
  </cdr:relSizeAnchor>
  <cdr:relSizeAnchor xmlns:cdr="http://schemas.openxmlformats.org/drawingml/2006/chartDrawing">
    <cdr:from>
      <cdr:x>0.5</cdr:x>
      <cdr:y>0</cdr:y>
    </cdr:from>
    <cdr:to>
      <cdr:x>0.85181</cdr:x>
      <cdr:y>0.17324</cdr:y>
    </cdr:to>
    <cdr:sp macro="" textlink="">
      <cdr:nvSpPr>
        <cdr:cNvPr id="3" name="TextBox 2">
          <a:extLst xmlns:a="http://schemas.openxmlformats.org/drawingml/2006/main">
            <a:ext uri="{FF2B5EF4-FFF2-40B4-BE49-F238E27FC236}">
              <a16:creationId xmlns:a16="http://schemas.microsoft.com/office/drawing/2014/main" id="{705B9F78-6D2F-4850-94D4-B6AAC9D0EA85}"/>
            </a:ext>
          </a:extLst>
        </cdr:cNvPr>
        <cdr:cNvSpPr txBox="1"/>
      </cdr:nvSpPr>
      <cdr:spPr>
        <a:xfrm xmlns:a="http://schemas.openxmlformats.org/drawingml/2006/main">
          <a:off x="1299573" y="0"/>
          <a:ext cx="914400" cy="4291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0.15264</cdr:x>
      <cdr:y>0.03865</cdr:y>
    </cdr:from>
    <cdr:to>
      <cdr:x>0.40966</cdr:x>
      <cdr:y>0.22102</cdr:y>
    </cdr:to>
    <cdr:sp macro="" textlink="">
      <cdr:nvSpPr>
        <cdr:cNvPr id="2" name="TextBox 1">
          <a:extLst xmlns:a="http://schemas.openxmlformats.org/drawingml/2006/main">
            <a:ext uri="{FF2B5EF4-FFF2-40B4-BE49-F238E27FC236}">
              <a16:creationId xmlns:a16="http://schemas.microsoft.com/office/drawing/2014/main" id="{F1DD4964-5D1B-4B10-9636-47BB4912A7D7}"/>
            </a:ext>
          </a:extLst>
        </cdr:cNvPr>
        <cdr:cNvSpPr txBox="1"/>
      </cdr:nvSpPr>
      <cdr:spPr>
        <a:xfrm xmlns:a="http://schemas.openxmlformats.org/drawingml/2006/main">
          <a:off x="543059" y="52076"/>
          <a:ext cx="914400" cy="2457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0.02195</cdr:y>
    </cdr:from>
    <cdr:to>
      <cdr:x>0.9427</cdr:x>
      <cdr:y>0.37218</cdr:y>
    </cdr:to>
    <cdr:sp macro="" textlink="">
      <cdr:nvSpPr>
        <cdr:cNvPr id="3" name="TextBox 2">
          <a:extLst xmlns:a="http://schemas.openxmlformats.org/drawingml/2006/main">
            <a:ext uri="{FF2B5EF4-FFF2-40B4-BE49-F238E27FC236}">
              <a16:creationId xmlns:a16="http://schemas.microsoft.com/office/drawing/2014/main" id="{E2702252-8F78-4D3A-B22F-BA33D13B1DFB}"/>
            </a:ext>
          </a:extLst>
        </cdr:cNvPr>
        <cdr:cNvSpPr txBox="1"/>
      </cdr:nvSpPr>
      <cdr:spPr>
        <a:xfrm xmlns:a="http://schemas.openxmlformats.org/drawingml/2006/main">
          <a:off x="0" y="29577"/>
          <a:ext cx="4051404" cy="4719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200" b="1" dirty="0">
              <a:latin typeface="Helvetica" panose="020B0604020202020204" pitchFamily="34" charset="0"/>
              <a:cs typeface="Helvetica" panose="020B0604020202020204" pitchFamily="34" charset="0"/>
            </a:rPr>
            <a:t>Знали ли Вы заранее, в какой вуз пойдете учиться?</a:t>
          </a:r>
        </a:p>
        <a:p xmlns:a="http://schemas.openxmlformats.org/drawingml/2006/main">
          <a:pPr algn="ctr"/>
          <a:r>
            <a:rPr lang="ru-RU" sz="1200" b="1" dirty="0">
              <a:latin typeface="Helvetica" panose="020B0604020202020204" pitchFamily="34" charset="0"/>
              <a:cs typeface="Helvetica" panose="020B0604020202020204" pitchFamily="34" charset="0"/>
            </a:rPr>
            <a:t> (% от числа опрошенных)</a:t>
          </a:r>
        </a:p>
      </cdr:txBody>
    </cdr:sp>
  </cdr:relSizeAnchor>
</c:userShapes>
</file>

<file path=ppt/drawings/drawing3.xml><?xml version="1.0" encoding="utf-8"?>
<c:userShapes xmlns:c="http://schemas.openxmlformats.org/drawingml/2006/chart">
  <cdr:relSizeAnchor xmlns:cdr="http://schemas.openxmlformats.org/drawingml/2006/chartDrawing">
    <cdr:from>
      <cdr:x>0.07227</cdr:x>
      <cdr:y>0</cdr:y>
    </cdr:from>
    <cdr:to>
      <cdr:x>0.95685</cdr:x>
      <cdr:y>0.21611</cdr:y>
    </cdr:to>
    <cdr:sp macro="" textlink="">
      <cdr:nvSpPr>
        <cdr:cNvPr id="2" name="TextBox 1">
          <a:extLst xmlns:a="http://schemas.openxmlformats.org/drawingml/2006/main">
            <a:ext uri="{FF2B5EF4-FFF2-40B4-BE49-F238E27FC236}">
              <a16:creationId xmlns:a16="http://schemas.microsoft.com/office/drawing/2014/main" id="{40B423FC-4846-490E-8AB3-4D0EBC07A734}"/>
            </a:ext>
          </a:extLst>
        </cdr:cNvPr>
        <cdr:cNvSpPr txBox="1"/>
      </cdr:nvSpPr>
      <cdr:spPr>
        <a:xfrm xmlns:a="http://schemas.openxmlformats.org/drawingml/2006/main">
          <a:off x="335000" y="0"/>
          <a:ext cx="4100513" cy="6000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0.47048</cdr:x>
      <cdr:y>0.14366</cdr:y>
    </cdr:from>
    <cdr:to>
      <cdr:x>0.66774</cdr:x>
      <cdr:y>0.2227</cdr:y>
    </cdr:to>
    <cdr:sp macro="" textlink="">
      <cdr:nvSpPr>
        <cdr:cNvPr id="3" name="TextBox 2">
          <a:extLst xmlns:a="http://schemas.openxmlformats.org/drawingml/2006/main">
            <a:ext uri="{FF2B5EF4-FFF2-40B4-BE49-F238E27FC236}">
              <a16:creationId xmlns:a16="http://schemas.microsoft.com/office/drawing/2014/main" id="{0F9BA394-1979-43B1-A251-1B271C10A4B1}"/>
            </a:ext>
          </a:extLst>
        </cdr:cNvPr>
        <cdr:cNvSpPr txBox="1"/>
      </cdr:nvSpPr>
      <cdr:spPr>
        <a:xfrm xmlns:a="http://schemas.openxmlformats.org/drawingml/2006/main">
          <a:off x="2180946" y="398907"/>
          <a:ext cx="914400" cy="219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0.06413</cdr:x>
      <cdr:y>0</cdr:y>
    </cdr:from>
    <cdr:to>
      <cdr:x>1</cdr:x>
      <cdr:y>0.19635</cdr:y>
    </cdr:to>
    <cdr:sp macro="" textlink="">
      <cdr:nvSpPr>
        <cdr:cNvPr id="4" name="TextBox 3">
          <a:extLst xmlns:a="http://schemas.openxmlformats.org/drawingml/2006/main">
            <a:ext uri="{FF2B5EF4-FFF2-40B4-BE49-F238E27FC236}">
              <a16:creationId xmlns:a16="http://schemas.microsoft.com/office/drawing/2014/main" id="{BD9501F0-F07C-4418-9D43-9AE3DAE3F3E8}"/>
            </a:ext>
          </a:extLst>
        </cdr:cNvPr>
        <cdr:cNvSpPr txBox="1"/>
      </cdr:nvSpPr>
      <cdr:spPr>
        <a:xfrm xmlns:a="http://schemas.openxmlformats.org/drawingml/2006/main" flipH="1">
          <a:off x="297279" y="0"/>
          <a:ext cx="4338257" cy="5452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0.07227</cdr:x>
      <cdr:y>0</cdr:y>
    </cdr:from>
    <cdr:to>
      <cdr:x>0.96869</cdr:x>
      <cdr:y>0.12613</cdr:y>
    </cdr:to>
    <cdr:sp macro="" textlink="">
      <cdr:nvSpPr>
        <cdr:cNvPr id="2" name="TextBox 1">
          <a:extLst xmlns:a="http://schemas.openxmlformats.org/drawingml/2006/main">
            <a:ext uri="{FF2B5EF4-FFF2-40B4-BE49-F238E27FC236}">
              <a16:creationId xmlns:a16="http://schemas.microsoft.com/office/drawing/2014/main" id="{40B423FC-4846-490E-8AB3-4D0EBC07A734}"/>
            </a:ext>
          </a:extLst>
        </cdr:cNvPr>
        <cdr:cNvSpPr txBox="1"/>
      </cdr:nvSpPr>
      <cdr:spPr>
        <a:xfrm xmlns:a="http://schemas.openxmlformats.org/drawingml/2006/main">
          <a:off x="839814" y="0"/>
          <a:ext cx="10416830" cy="3286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0.47048</cdr:x>
      <cdr:y>0.14366</cdr:y>
    </cdr:from>
    <cdr:to>
      <cdr:x>0.66774</cdr:x>
      <cdr:y>0.2227</cdr:y>
    </cdr:to>
    <cdr:sp macro="" textlink="">
      <cdr:nvSpPr>
        <cdr:cNvPr id="3" name="TextBox 2">
          <a:extLst xmlns:a="http://schemas.openxmlformats.org/drawingml/2006/main">
            <a:ext uri="{FF2B5EF4-FFF2-40B4-BE49-F238E27FC236}">
              <a16:creationId xmlns:a16="http://schemas.microsoft.com/office/drawing/2014/main" id="{0F9BA394-1979-43B1-A251-1B271C10A4B1}"/>
            </a:ext>
          </a:extLst>
        </cdr:cNvPr>
        <cdr:cNvSpPr txBox="1"/>
      </cdr:nvSpPr>
      <cdr:spPr>
        <a:xfrm xmlns:a="http://schemas.openxmlformats.org/drawingml/2006/main">
          <a:off x="2180946" y="398907"/>
          <a:ext cx="914400" cy="2194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0.06413</cdr:x>
      <cdr:y>0</cdr:y>
    </cdr:from>
    <cdr:to>
      <cdr:x>1</cdr:x>
      <cdr:y>0.19635</cdr:y>
    </cdr:to>
    <cdr:sp macro="" textlink="">
      <cdr:nvSpPr>
        <cdr:cNvPr id="4" name="TextBox 3">
          <a:extLst xmlns:a="http://schemas.openxmlformats.org/drawingml/2006/main">
            <a:ext uri="{FF2B5EF4-FFF2-40B4-BE49-F238E27FC236}">
              <a16:creationId xmlns:a16="http://schemas.microsoft.com/office/drawing/2014/main" id="{BD9501F0-F07C-4418-9D43-9AE3DAE3F3E8}"/>
            </a:ext>
          </a:extLst>
        </cdr:cNvPr>
        <cdr:cNvSpPr txBox="1"/>
      </cdr:nvSpPr>
      <cdr:spPr>
        <a:xfrm xmlns:a="http://schemas.openxmlformats.org/drawingml/2006/main" flipH="1">
          <a:off x="352918" y="0"/>
          <a:ext cx="5150240" cy="4513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0B6A7-730A-4F30-856B-C0365C5390A1}" type="datetimeFigureOut">
              <a:rPr lang="ru-RU" smtClean="0"/>
              <a:t>пн 09.12.24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9EE5F-BD34-4E36-98EC-C7BB48B2F8D5}" type="slidenum">
              <a:rPr lang="ru-RU" smtClean="0"/>
              <a:t>‹#›</a:t>
            </a:fld>
            <a:endParaRPr lang="ru-RU"/>
          </a:p>
        </p:txBody>
      </p:sp>
    </p:spTree>
    <p:extLst>
      <p:ext uri="{BB962C8B-B14F-4D97-AF65-F5344CB8AC3E}">
        <p14:creationId xmlns:p14="http://schemas.microsoft.com/office/powerpoint/2010/main" val="197972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7d1d21ee2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37d1d21ee2_1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37d1d21e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137d1d21ee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6321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7d1d21ee2_1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137d1d21ee2_1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160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a709386d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3a709386da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8275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3112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a709386da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3a709386da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516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37d1d21ee2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137d1d21ee2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6010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37d1d21ee2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137d1d21ee2_1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1484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1443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376dbea4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1376dbea4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ada35a6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11ada35a6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376dbea4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g1376dbea4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760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a709386da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g13a709386da_1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5165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37d1d21ee2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37d1d21ee2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37d1d21ee2_1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37d1d21ee2_1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0600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d14023f5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d14023f5d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2db5defa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12db5defa28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3a709386da_1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3a709386da_13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72233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90233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40a28392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d40a283929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2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91790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29499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
        <p:nvSpPr>
          <p:cNvPr id="11" name="Google Shape;11;p41"/>
          <p:cNvSpPr txBox="1">
            <a:spLocks noGrp="1"/>
          </p:cNvSpPr>
          <p:nvPr>
            <p:ph type="title"/>
          </p:nvPr>
        </p:nvSpPr>
        <p:spPr>
          <a:xfrm>
            <a:off x="379233" y="477709"/>
            <a:ext cx="8026400" cy="141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000"/>
              <a:buFont typeface="Helvetica Neue"/>
              <a:buNone/>
              <a:defRPr sz="40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2" name="Google Shape;12;p41"/>
          <p:cNvSpPr txBox="1">
            <a:spLocks noGrp="1"/>
          </p:cNvSpPr>
          <p:nvPr>
            <p:ph type="title" idx="2"/>
          </p:nvPr>
        </p:nvSpPr>
        <p:spPr>
          <a:xfrm>
            <a:off x="379233" y="1169965"/>
            <a:ext cx="8026400" cy="72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200"/>
              <a:buFont typeface="Helvetica Neue"/>
              <a:buNone/>
              <a:defRPr sz="16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3" name="Google Shape;13;p41"/>
          <p:cNvSpPr txBox="1">
            <a:spLocks noGrp="1"/>
          </p:cNvSpPr>
          <p:nvPr>
            <p:ph type="title" idx="3"/>
          </p:nvPr>
        </p:nvSpPr>
        <p:spPr>
          <a:xfrm>
            <a:off x="379233"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4" name="Google Shape;14;p41"/>
          <p:cNvSpPr txBox="1">
            <a:spLocks noGrp="1"/>
          </p:cNvSpPr>
          <p:nvPr>
            <p:ph type="title" idx="4"/>
          </p:nvPr>
        </p:nvSpPr>
        <p:spPr>
          <a:xfrm>
            <a:off x="379233"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5" name="Google Shape;15;p41"/>
          <p:cNvSpPr txBox="1">
            <a:spLocks noGrp="1"/>
          </p:cNvSpPr>
          <p:nvPr>
            <p:ph type="title" idx="5"/>
          </p:nvPr>
        </p:nvSpPr>
        <p:spPr>
          <a:xfrm>
            <a:off x="4222400"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6" name="Google Shape;16;p41"/>
          <p:cNvSpPr txBox="1">
            <a:spLocks noGrp="1"/>
          </p:cNvSpPr>
          <p:nvPr>
            <p:ph type="title" idx="6"/>
          </p:nvPr>
        </p:nvSpPr>
        <p:spPr>
          <a:xfrm>
            <a:off x="4222400"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7" name="Google Shape;17;p41"/>
          <p:cNvSpPr txBox="1">
            <a:spLocks noGrp="1"/>
          </p:cNvSpPr>
          <p:nvPr>
            <p:ph type="title" idx="7"/>
          </p:nvPr>
        </p:nvSpPr>
        <p:spPr>
          <a:xfrm>
            <a:off x="8065567" y="5945695"/>
            <a:ext cx="3457600" cy="692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600"/>
              <a:buFont typeface="Helvetica Neue"/>
              <a:buNone/>
              <a:defRPr sz="21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18" name="Google Shape;18;p41"/>
          <p:cNvSpPr txBox="1">
            <a:spLocks noGrp="1"/>
          </p:cNvSpPr>
          <p:nvPr>
            <p:ph type="title" idx="8"/>
          </p:nvPr>
        </p:nvSpPr>
        <p:spPr>
          <a:xfrm>
            <a:off x="8065567" y="5660452"/>
            <a:ext cx="3457600" cy="35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000"/>
              <a:buFont typeface="Helvetica Neue"/>
              <a:buNone/>
              <a:defRPr sz="1333">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1773021538"/>
      </p:ext>
    </p:extLst>
  </p:cSld>
  <p:clrMapOvr>
    <a:masterClrMapping/>
  </p:clrMapOvr>
  <p:extLst>
    <p:ext uri="{DCECCB84-F9BA-43D5-87BE-67443E8EF086}">
      <p15:sldGuideLst xmlns:p15="http://schemas.microsoft.com/office/powerpoint/2012/main">
        <p15:guide id="1" pos="227">
          <p15:clr>
            <a:srgbClr val="FA7B17"/>
          </p15:clr>
        </p15:guide>
        <p15:guide id="2" pos="5533">
          <p15:clr>
            <a:srgbClr val="FA7B17"/>
          </p15:clr>
        </p15:guide>
        <p15:guide id="3" orient="horz" pos="680">
          <p15:clr>
            <a:srgbClr val="FA7B17"/>
          </p15:clr>
        </p15:guide>
        <p15:guide id="4" pos="1813">
          <p15:clr>
            <a:srgbClr val="FA7B17"/>
          </p15:clr>
        </p15:guide>
        <p15:guide id="5" pos="2041">
          <p15:clr>
            <a:srgbClr val="FA7B17"/>
          </p15:clr>
        </p15:guide>
        <p15:guide id="6" pos="3628">
          <p15:clr>
            <a:srgbClr val="FA7B17"/>
          </p15:clr>
        </p15:guide>
        <p15:guide id="7" pos="3855">
          <p15:clr>
            <a:srgbClr val="FA7B17"/>
          </p15:clr>
        </p15:guide>
        <p15:guide id="8" orient="horz" pos="3013">
          <p15:clr>
            <a:srgbClr val="FA7B17"/>
          </p15:clr>
        </p15:guide>
        <p15:guide id="9" orient="horz" pos="34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Название раздела " type="tx">
  <p:cSld name="Название раздела ">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531949" y="516203"/>
            <a:ext cx="5393600" cy="198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Helvetica Neue"/>
              <a:buNone/>
              <a:defRPr sz="2667">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cxnSp>
        <p:nvCxnSpPr>
          <p:cNvPr id="21" name="Google Shape;21;p42"/>
          <p:cNvCxnSpPr/>
          <p:nvPr/>
        </p:nvCxnSpPr>
        <p:spPr>
          <a:xfrm>
            <a:off x="504833" y="490969"/>
            <a:ext cx="11194800" cy="0"/>
          </a:xfrm>
          <a:prstGeom prst="straightConnector1">
            <a:avLst/>
          </a:prstGeom>
          <a:noFill/>
          <a:ln w="9525" cap="flat" cmpd="sng">
            <a:solidFill>
              <a:schemeClr val="dk1"/>
            </a:solidFill>
            <a:prstDash val="solid"/>
            <a:round/>
            <a:headEnd type="none" w="sm" len="sm"/>
            <a:tailEnd type="none" w="sm" len="sm"/>
          </a:ln>
        </p:spPr>
      </p:cxnSp>
      <p:sp>
        <p:nvSpPr>
          <p:cNvPr id="22" name="Google Shape;22;p42"/>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07344562"/>
      </p:ext>
    </p:extLst>
  </p:cSld>
  <p:clrMapOvr>
    <a:masterClrMapping/>
  </p:clrMapOvr>
  <p:extLst>
    <p:ext uri="{DCECCB84-F9BA-43D5-87BE-67443E8EF086}">
      <p15:sldGuideLst xmlns:p15="http://schemas.microsoft.com/office/powerpoint/2012/main">
        <p15:guide id="1" pos="5521">
          <p15:clr>
            <a:srgbClr val="FA7B17"/>
          </p15:clr>
        </p15:guide>
        <p15:guide id="2" orient="horz" pos="3013">
          <p15:clr>
            <a:srgbClr val="FA7B17"/>
          </p15:clr>
        </p15:guide>
        <p15:guide id="3" pos="239">
          <p15:clr>
            <a:srgbClr val="FA7B17"/>
          </p15:clr>
        </p15:guide>
        <p15:guide id="4" orient="horz" pos="22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Название раздела и два столбца">
  <p:cSld name="Название раздела и два столбца">
    <p:bg>
      <p:bgPr>
        <a:solidFill>
          <a:schemeClr val="lt2"/>
        </a:solidFill>
        <a:effectLst/>
      </p:bgPr>
    </p:bg>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25" name="Google Shape;25;p43"/>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26" name="Google Shape;26;p43"/>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7" name="Google Shape;27;p43"/>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28" name="Google Shape;28;p43"/>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29" name="Google Shape;29;p43"/>
          <p:cNvSpPr txBox="1">
            <a:spLocks noGrp="1"/>
          </p:cNvSpPr>
          <p:nvPr>
            <p:ph type="title" idx="5"/>
          </p:nvPr>
        </p:nvSpPr>
        <p:spPr>
          <a:xfrm>
            <a:off x="6122479"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0" name="Google Shape;30;p43"/>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29441571"/>
      </p:ext>
    </p:extLst>
  </p:cSld>
  <p:clrMapOvr>
    <a:masterClrMapping/>
  </p:clrMapOvr>
  <p:extLst>
    <p:ext uri="{DCECCB84-F9BA-43D5-87BE-67443E8EF086}">
      <p15:sldGuideLst xmlns:p15="http://schemas.microsoft.com/office/powerpoint/2012/main">
        <p15:guide id="1" pos="2721">
          <p15:clr>
            <a:srgbClr val="FA7B17"/>
          </p15:clr>
        </p15:guide>
        <p15:guide id="2" pos="2948">
          <p15:clr>
            <a:srgbClr val="FA7B17"/>
          </p15:clr>
        </p15:guide>
        <p15:guide id="3" orient="horz" pos="232">
          <p15:clr>
            <a:srgbClr val="FA7B17"/>
          </p15:clr>
        </p15:guide>
        <p15:guide id="4" orient="horz" pos="301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Название раздела и шесть столбцов" type="twoColTx">
  <p:cSld name="Название раздела и шесть столбцов">
    <p:bg>
      <p:bgPr>
        <a:solidFill>
          <a:schemeClr val="lt2"/>
        </a:solidFill>
        <a:effectLst/>
      </p:bgPr>
    </p:bg>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33" name="Google Shape;33;p44"/>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34" name="Google Shape;34;p44"/>
          <p:cNvSpPr txBox="1">
            <a:spLocks noGrp="1"/>
          </p:cNvSpPr>
          <p:nvPr>
            <p:ph type="title" idx="2"/>
          </p:nvPr>
        </p:nvSpPr>
        <p:spPr>
          <a:xfrm>
            <a:off x="379233" y="1259591"/>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5" name="Google Shape;35;p44"/>
          <p:cNvSpPr txBox="1">
            <a:spLocks noGrp="1"/>
          </p:cNvSpPr>
          <p:nvPr>
            <p:ph type="title" idx="3"/>
          </p:nvPr>
        </p:nvSpPr>
        <p:spPr>
          <a:xfrm>
            <a:off x="379233" y="1660469"/>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6" name="Google Shape;36;p44"/>
          <p:cNvSpPr txBox="1">
            <a:spLocks noGrp="1"/>
          </p:cNvSpPr>
          <p:nvPr>
            <p:ph type="title" idx="4"/>
          </p:nvPr>
        </p:nvSpPr>
        <p:spPr>
          <a:xfrm>
            <a:off x="4219200" y="1259591"/>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7" name="Google Shape;37;p44"/>
          <p:cNvSpPr txBox="1">
            <a:spLocks noGrp="1"/>
          </p:cNvSpPr>
          <p:nvPr>
            <p:ph type="title" idx="5"/>
          </p:nvPr>
        </p:nvSpPr>
        <p:spPr>
          <a:xfrm>
            <a:off x="4219200"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38" name="Google Shape;38;p44"/>
          <p:cNvSpPr txBox="1">
            <a:spLocks noGrp="1"/>
          </p:cNvSpPr>
          <p:nvPr>
            <p:ph type="title" idx="6"/>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9" name="Google Shape;39;p44"/>
          <p:cNvSpPr txBox="1">
            <a:spLocks noGrp="1"/>
          </p:cNvSpPr>
          <p:nvPr>
            <p:ph type="title" idx="7"/>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0" name="Google Shape;40;p44"/>
          <p:cNvSpPr txBox="1">
            <a:spLocks noGrp="1"/>
          </p:cNvSpPr>
          <p:nvPr>
            <p:ph type="title" idx="8"/>
          </p:nvPr>
        </p:nvSpPr>
        <p:spPr>
          <a:xfrm>
            <a:off x="379233" y="3659916"/>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1" name="Google Shape;41;p44"/>
          <p:cNvSpPr txBox="1">
            <a:spLocks noGrp="1"/>
          </p:cNvSpPr>
          <p:nvPr>
            <p:ph type="title" idx="9"/>
          </p:nvPr>
        </p:nvSpPr>
        <p:spPr>
          <a:xfrm>
            <a:off x="379233" y="4060795"/>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2" name="Google Shape;42;p44"/>
          <p:cNvSpPr txBox="1">
            <a:spLocks noGrp="1"/>
          </p:cNvSpPr>
          <p:nvPr>
            <p:ph type="title" idx="13"/>
          </p:nvPr>
        </p:nvSpPr>
        <p:spPr>
          <a:xfrm>
            <a:off x="4219200" y="3659916"/>
            <a:ext cx="346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3" name="Google Shape;43;p44"/>
          <p:cNvSpPr txBox="1">
            <a:spLocks noGrp="1"/>
          </p:cNvSpPr>
          <p:nvPr>
            <p:ph type="title" idx="14"/>
          </p:nvPr>
        </p:nvSpPr>
        <p:spPr>
          <a:xfrm>
            <a:off x="4219200" y="4060792"/>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4" name="Google Shape;44;p44"/>
          <p:cNvSpPr txBox="1">
            <a:spLocks noGrp="1"/>
          </p:cNvSpPr>
          <p:nvPr>
            <p:ph type="title" idx="15"/>
          </p:nvPr>
        </p:nvSpPr>
        <p:spPr>
          <a:xfrm>
            <a:off x="8059167" y="3659916"/>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45" name="Google Shape;45;p44"/>
          <p:cNvSpPr txBox="1">
            <a:spLocks noGrp="1"/>
          </p:cNvSpPr>
          <p:nvPr>
            <p:ph type="title" idx="16"/>
          </p:nvPr>
        </p:nvSpPr>
        <p:spPr>
          <a:xfrm>
            <a:off x="8059167" y="4060792"/>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46" name="Google Shape;46;p44"/>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787645479"/>
      </p:ext>
    </p:extLst>
  </p:cSld>
  <p:clrMapOvr>
    <a:masterClrMapping/>
  </p:clrMapOvr>
  <p:extLst>
    <p:ext uri="{DCECCB84-F9BA-43D5-87BE-67443E8EF086}">
      <p15:sldGuideLst xmlns:p15="http://schemas.microsoft.com/office/powerpoint/2012/main">
        <p15:guide id="1" orient="horz" pos="2948">
          <p15:clr>
            <a:srgbClr val="FA7B17"/>
          </p15:clr>
        </p15:guide>
        <p15:guide id="2" orient="horz" pos="1814">
          <p15:clr>
            <a:srgbClr val="FA7B17"/>
          </p15:clr>
        </p15:guide>
        <p15:guide id="3" orient="horz" pos="227">
          <p15:clr>
            <a:srgbClr val="FA7B17"/>
          </p15:clr>
        </p15:guide>
        <p15:guide id="4" orient="horz" pos="680">
          <p15:clr>
            <a:srgbClr val="FA7B17"/>
          </p15:clr>
        </p15:guide>
        <p15:guide id="5" orient="horz" pos="158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Название раздела и три столбца" type="titleOnly">
  <p:cSld name="Название раздела и три столбца">
    <p:bg>
      <p:bgPr>
        <a:solidFill>
          <a:schemeClr val="lt2"/>
        </a:solidFill>
        <a:effectLst/>
      </p:bgPr>
    </p:bg>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49" name="Google Shape;49;p45"/>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50" name="Google Shape;50;p45"/>
          <p:cNvSpPr txBox="1">
            <a:spLocks noGrp="1"/>
          </p:cNvSpPr>
          <p:nvPr>
            <p:ph type="title" idx="2"/>
          </p:nvPr>
        </p:nvSpPr>
        <p:spPr>
          <a:xfrm>
            <a:off x="379233" y="1259600"/>
            <a:ext cx="730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1" name="Google Shape;51;p45"/>
          <p:cNvSpPr txBox="1">
            <a:spLocks noGrp="1"/>
          </p:cNvSpPr>
          <p:nvPr>
            <p:ph type="title" idx="3"/>
          </p:nvPr>
        </p:nvSpPr>
        <p:spPr>
          <a:xfrm>
            <a:off x="379233" y="1660476"/>
            <a:ext cx="7300800" cy="318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2" name="Google Shape;52;p45"/>
          <p:cNvSpPr txBox="1">
            <a:spLocks noGrp="1"/>
          </p:cNvSpPr>
          <p:nvPr>
            <p:ph type="title" idx="4"/>
          </p:nvPr>
        </p:nvSpPr>
        <p:spPr>
          <a:xfrm>
            <a:off x="8059167" y="1259591"/>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3" name="Google Shape;53;p45"/>
          <p:cNvSpPr txBox="1">
            <a:spLocks noGrp="1"/>
          </p:cNvSpPr>
          <p:nvPr>
            <p:ph type="title" idx="5"/>
          </p:nvPr>
        </p:nvSpPr>
        <p:spPr>
          <a:xfrm>
            <a:off x="8059167" y="1660467"/>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4" name="Google Shape;54;p45"/>
          <p:cNvSpPr txBox="1">
            <a:spLocks noGrp="1"/>
          </p:cNvSpPr>
          <p:nvPr>
            <p:ph type="title" idx="6"/>
          </p:nvPr>
        </p:nvSpPr>
        <p:spPr>
          <a:xfrm>
            <a:off x="8059167" y="3685157"/>
            <a:ext cx="36912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55" name="Google Shape;55;p45"/>
          <p:cNvSpPr txBox="1">
            <a:spLocks noGrp="1"/>
          </p:cNvSpPr>
          <p:nvPr>
            <p:ph type="title" idx="7"/>
          </p:nvPr>
        </p:nvSpPr>
        <p:spPr>
          <a:xfrm>
            <a:off x="8059167" y="4086033"/>
            <a:ext cx="3460800" cy="1671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56" name="Google Shape;56;p45"/>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222584794"/>
      </p:ext>
    </p:extLst>
  </p:cSld>
  <p:clrMapOvr>
    <a:masterClrMapping/>
  </p:clrMapOvr>
  <p:extLst>
    <p:ext uri="{DCECCB84-F9BA-43D5-87BE-67443E8EF086}">
      <p15:sldGuideLst xmlns:p15="http://schemas.microsoft.com/office/powerpoint/2012/main">
        <p15:guide id="1" pos="3628">
          <p15:clr>
            <a:srgbClr val="FA7B17"/>
          </p15:clr>
        </p15:guide>
        <p15:guide id="2" orient="horz" pos="680">
          <p15:clr>
            <a:srgbClr val="FA7B17"/>
          </p15:clr>
        </p15:guide>
        <p15:guide id="3" orient="horz" pos="22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Название раздела и текст с диаграммой">
  <p:cSld name="Название раздела и текст с диаграммой">
    <p:bg>
      <p:bgPr>
        <a:solidFill>
          <a:schemeClr val="lt2"/>
        </a:solidFill>
        <a:effectLst/>
      </p:bgPr>
    </p:bg>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59" name="Google Shape;59;p46"/>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0" name="Google Shape;60;p46"/>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1" name="Google Shape;61;p46"/>
          <p:cNvSpPr txBox="1">
            <a:spLocks noGrp="1"/>
          </p:cNvSpPr>
          <p:nvPr>
            <p:ph type="title" idx="3"/>
          </p:nvPr>
        </p:nvSpPr>
        <p:spPr>
          <a:xfrm>
            <a:off x="379233" y="1660467"/>
            <a:ext cx="5380800" cy="471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2" name="Google Shape;62;p46"/>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3251075655"/>
      </p:ext>
    </p:extLst>
  </p:cSld>
  <p:clrMapOvr>
    <a:masterClrMapping/>
  </p:clrMapOvr>
  <p:extLst>
    <p:ext uri="{DCECCB84-F9BA-43D5-87BE-67443E8EF086}">
      <p15:sldGuideLst xmlns:p15="http://schemas.microsoft.com/office/powerpoint/2012/main">
        <p15:guide id="1" pos="2948">
          <p15:clr>
            <a:srgbClr val="FA7B17"/>
          </p15:clr>
        </p15:guide>
        <p15:guide id="2" pos="2721">
          <p15:clr>
            <a:srgbClr val="FA7B17"/>
          </p15:clr>
        </p15:guide>
        <p15:guide id="3" orient="horz" pos="227">
          <p15:clr>
            <a:srgbClr val="FA7B17"/>
          </p15:clr>
        </p15:guide>
        <p15:guide id="4" orient="horz" pos="3013">
          <p15:clr>
            <a:srgbClr val="FA7B17"/>
          </p15:clr>
        </p15:guide>
        <p15:guide id="5" pos="22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Название раздела и четыре столбцов">
  <p:cSld name="Название раздела и четыре столбцов">
    <p:bg>
      <p:bgPr>
        <a:solidFill>
          <a:schemeClr val="lt2"/>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379233" y="503583"/>
            <a:ext cx="7534400" cy="668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Font typeface="Helvetica Neue"/>
              <a:buNone/>
              <a:defRPr sz="1333">
                <a:latin typeface="Helvetica Neue"/>
                <a:ea typeface="Helvetica Neue"/>
                <a:cs typeface="Helvetica Neue"/>
                <a:sym typeface="Helvetica Neue"/>
              </a:defRPr>
            </a:lvl1pPr>
            <a:lvl2pPr lvl="1" algn="ctr">
              <a:lnSpc>
                <a:spcPct val="100000"/>
              </a:lnSpc>
              <a:spcBef>
                <a:spcPts val="0"/>
              </a:spcBef>
              <a:spcAft>
                <a:spcPts val="0"/>
              </a:spcAft>
              <a:buSzPts val="1200"/>
              <a:buNone/>
              <a:defRPr sz="1600"/>
            </a:lvl2pPr>
            <a:lvl3pPr lvl="2" algn="ctr">
              <a:lnSpc>
                <a:spcPct val="100000"/>
              </a:lnSpc>
              <a:spcBef>
                <a:spcPts val="0"/>
              </a:spcBef>
              <a:spcAft>
                <a:spcPts val="0"/>
              </a:spcAft>
              <a:buSzPts val="1200"/>
              <a:buNone/>
              <a:defRPr sz="1600"/>
            </a:lvl3pPr>
            <a:lvl4pPr lvl="3" algn="ctr">
              <a:lnSpc>
                <a:spcPct val="100000"/>
              </a:lnSpc>
              <a:spcBef>
                <a:spcPts val="0"/>
              </a:spcBef>
              <a:spcAft>
                <a:spcPts val="0"/>
              </a:spcAft>
              <a:buSzPts val="1200"/>
              <a:buNone/>
              <a:defRPr sz="1600"/>
            </a:lvl4pPr>
            <a:lvl5pPr lvl="4" algn="ctr">
              <a:lnSpc>
                <a:spcPct val="100000"/>
              </a:lnSpc>
              <a:spcBef>
                <a:spcPts val="0"/>
              </a:spcBef>
              <a:spcAft>
                <a:spcPts val="0"/>
              </a:spcAft>
              <a:buSzPts val="1200"/>
              <a:buNone/>
              <a:defRPr sz="1600"/>
            </a:lvl5pPr>
            <a:lvl6pPr lvl="5" algn="ctr">
              <a:lnSpc>
                <a:spcPct val="100000"/>
              </a:lnSpc>
              <a:spcBef>
                <a:spcPts val="0"/>
              </a:spcBef>
              <a:spcAft>
                <a:spcPts val="0"/>
              </a:spcAft>
              <a:buSzPts val="1200"/>
              <a:buNone/>
              <a:defRPr sz="1600"/>
            </a:lvl6pPr>
            <a:lvl7pPr lvl="6" algn="ctr">
              <a:lnSpc>
                <a:spcPct val="100000"/>
              </a:lnSpc>
              <a:spcBef>
                <a:spcPts val="0"/>
              </a:spcBef>
              <a:spcAft>
                <a:spcPts val="0"/>
              </a:spcAft>
              <a:buSzPts val="1200"/>
              <a:buNone/>
              <a:defRPr sz="1600"/>
            </a:lvl7pPr>
            <a:lvl8pPr lvl="7" algn="ctr">
              <a:lnSpc>
                <a:spcPct val="100000"/>
              </a:lnSpc>
              <a:spcBef>
                <a:spcPts val="0"/>
              </a:spcBef>
              <a:spcAft>
                <a:spcPts val="0"/>
              </a:spcAft>
              <a:buSzPts val="1200"/>
              <a:buNone/>
              <a:defRPr sz="1600"/>
            </a:lvl8pPr>
            <a:lvl9pPr lvl="8" algn="ctr">
              <a:lnSpc>
                <a:spcPct val="100000"/>
              </a:lnSpc>
              <a:spcBef>
                <a:spcPts val="0"/>
              </a:spcBef>
              <a:spcAft>
                <a:spcPts val="0"/>
              </a:spcAft>
              <a:buSzPts val="1200"/>
              <a:buNone/>
              <a:defRPr sz="1600"/>
            </a:lvl9pPr>
          </a:lstStyle>
          <a:p>
            <a:endParaRPr/>
          </a:p>
        </p:txBody>
      </p:sp>
      <p:cxnSp>
        <p:nvCxnSpPr>
          <p:cNvPr id="65" name="Google Shape;65;p47"/>
          <p:cNvCxnSpPr/>
          <p:nvPr/>
        </p:nvCxnSpPr>
        <p:spPr>
          <a:xfrm>
            <a:off x="504833" y="490969"/>
            <a:ext cx="11245600" cy="0"/>
          </a:xfrm>
          <a:prstGeom prst="straightConnector1">
            <a:avLst/>
          </a:prstGeom>
          <a:noFill/>
          <a:ln w="9525" cap="flat" cmpd="sng">
            <a:solidFill>
              <a:schemeClr val="dk1"/>
            </a:solidFill>
            <a:prstDash val="solid"/>
            <a:round/>
            <a:headEnd type="none" w="sm" len="sm"/>
            <a:tailEnd type="none" w="sm" len="sm"/>
          </a:ln>
        </p:spPr>
      </p:cxnSp>
      <p:sp>
        <p:nvSpPr>
          <p:cNvPr id="66" name="Google Shape;66;p47"/>
          <p:cNvSpPr txBox="1">
            <a:spLocks noGrp="1"/>
          </p:cNvSpPr>
          <p:nvPr>
            <p:ph type="title" idx="2"/>
          </p:nvPr>
        </p:nvSpPr>
        <p:spPr>
          <a:xfrm>
            <a:off x="379233"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7" name="Google Shape;67;p47"/>
          <p:cNvSpPr txBox="1">
            <a:spLocks noGrp="1"/>
          </p:cNvSpPr>
          <p:nvPr>
            <p:ph type="title" idx="3"/>
          </p:nvPr>
        </p:nvSpPr>
        <p:spPr>
          <a:xfrm>
            <a:off x="379233"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68" name="Google Shape;68;p47"/>
          <p:cNvSpPr txBox="1">
            <a:spLocks noGrp="1"/>
          </p:cNvSpPr>
          <p:nvPr>
            <p:ph type="title" idx="4"/>
          </p:nvPr>
        </p:nvSpPr>
        <p:spPr>
          <a:xfrm>
            <a:off x="6122479" y="1259600"/>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69" name="Google Shape;69;p47"/>
          <p:cNvSpPr txBox="1">
            <a:spLocks noGrp="1"/>
          </p:cNvSpPr>
          <p:nvPr>
            <p:ph type="title" idx="5"/>
          </p:nvPr>
        </p:nvSpPr>
        <p:spPr>
          <a:xfrm>
            <a:off x="6122467" y="1660467"/>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0" name="Google Shape;70;p47"/>
          <p:cNvSpPr txBox="1">
            <a:spLocks noGrp="1"/>
          </p:cNvSpPr>
          <p:nvPr>
            <p:ph type="title" idx="6"/>
          </p:nvPr>
        </p:nvSpPr>
        <p:spPr>
          <a:xfrm>
            <a:off x="379233"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1" name="Google Shape;71;p47"/>
          <p:cNvSpPr txBox="1">
            <a:spLocks noGrp="1"/>
          </p:cNvSpPr>
          <p:nvPr>
            <p:ph type="title" idx="7"/>
          </p:nvPr>
        </p:nvSpPr>
        <p:spPr>
          <a:xfrm>
            <a:off x="379233"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2" name="Google Shape;72;p47"/>
          <p:cNvSpPr txBox="1">
            <a:spLocks noGrp="1"/>
          </p:cNvSpPr>
          <p:nvPr>
            <p:ph type="title" idx="8"/>
          </p:nvPr>
        </p:nvSpPr>
        <p:spPr>
          <a:xfrm>
            <a:off x="6122479" y="3662673"/>
            <a:ext cx="5380800" cy="11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Font typeface="Helvetica Neue"/>
              <a:buNone/>
              <a:defRPr sz="1867" b="1">
                <a:latin typeface="Helvetica Neue"/>
                <a:ea typeface="Helvetica Neue"/>
                <a:cs typeface="Helvetica Neue"/>
                <a:sym typeface="Helvetica Neue"/>
              </a:defRPr>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73" name="Google Shape;73;p47"/>
          <p:cNvSpPr txBox="1">
            <a:spLocks noGrp="1"/>
          </p:cNvSpPr>
          <p:nvPr>
            <p:ph type="title" idx="9"/>
          </p:nvPr>
        </p:nvSpPr>
        <p:spPr>
          <a:xfrm>
            <a:off x="6122467" y="4063540"/>
            <a:ext cx="5380800" cy="1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1200"/>
              <a:buFont typeface="Helvetica Neue"/>
              <a:buNone/>
              <a:defRPr sz="1600">
                <a:solidFill>
                  <a:schemeClr val="dk2"/>
                </a:solidFill>
                <a:latin typeface="Helvetica Neue"/>
                <a:ea typeface="Helvetica Neue"/>
                <a:cs typeface="Helvetica Neue"/>
                <a:sym typeface="Helvetica Neue"/>
              </a:defRPr>
            </a:lvl1pPr>
            <a:lvl2pPr lvl="1" algn="ctr">
              <a:lnSpc>
                <a:spcPct val="100000"/>
              </a:lnSpc>
              <a:spcBef>
                <a:spcPts val="0"/>
              </a:spcBef>
              <a:spcAft>
                <a:spcPts val="0"/>
              </a:spcAft>
              <a:buClr>
                <a:schemeClr val="dk2"/>
              </a:buClr>
              <a:buSzPts val="1200"/>
              <a:buNone/>
              <a:defRPr sz="1600">
                <a:solidFill>
                  <a:schemeClr val="dk2"/>
                </a:solidFill>
              </a:defRPr>
            </a:lvl2pPr>
            <a:lvl3pPr lvl="2" algn="ctr">
              <a:lnSpc>
                <a:spcPct val="100000"/>
              </a:lnSpc>
              <a:spcBef>
                <a:spcPts val="0"/>
              </a:spcBef>
              <a:spcAft>
                <a:spcPts val="0"/>
              </a:spcAft>
              <a:buClr>
                <a:schemeClr val="dk2"/>
              </a:buClr>
              <a:buSzPts val="1200"/>
              <a:buNone/>
              <a:defRPr sz="1600">
                <a:solidFill>
                  <a:schemeClr val="dk2"/>
                </a:solidFill>
              </a:defRPr>
            </a:lvl3pPr>
            <a:lvl4pPr lvl="3" algn="ctr">
              <a:lnSpc>
                <a:spcPct val="100000"/>
              </a:lnSpc>
              <a:spcBef>
                <a:spcPts val="0"/>
              </a:spcBef>
              <a:spcAft>
                <a:spcPts val="0"/>
              </a:spcAft>
              <a:buClr>
                <a:schemeClr val="dk2"/>
              </a:buClr>
              <a:buSzPts val="1200"/>
              <a:buNone/>
              <a:defRPr sz="1600">
                <a:solidFill>
                  <a:schemeClr val="dk2"/>
                </a:solidFill>
              </a:defRPr>
            </a:lvl4pPr>
            <a:lvl5pPr lvl="4" algn="ctr">
              <a:lnSpc>
                <a:spcPct val="100000"/>
              </a:lnSpc>
              <a:spcBef>
                <a:spcPts val="0"/>
              </a:spcBef>
              <a:spcAft>
                <a:spcPts val="0"/>
              </a:spcAft>
              <a:buClr>
                <a:schemeClr val="dk2"/>
              </a:buClr>
              <a:buSzPts val="1200"/>
              <a:buNone/>
              <a:defRPr sz="1600">
                <a:solidFill>
                  <a:schemeClr val="dk2"/>
                </a:solidFill>
              </a:defRPr>
            </a:lvl5pPr>
            <a:lvl6pPr lvl="5" algn="ctr">
              <a:lnSpc>
                <a:spcPct val="100000"/>
              </a:lnSpc>
              <a:spcBef>
                <a:spcPts val="0"/>
              </a:spcBef>
              <a:spcAft>
                <a:spcPts val="0"/>
              </a:spcAft>
              <a:buClr>
                <a:schemeClr val="dk2"/>
              </a:buClr>
              <a:buSzPts val="1200"/>
              <a:buNone/>
              <a:defRPr sz="1600">
                <a:solidFill>
                  <a:schemeClr val="dk2"/>
                </a:solidFill>
              </a:defRPr>
            </a:lvl6pPr>
            <a:lvl7pPr lvl="6" algn="ctr">
              <a:lnSpc>
                <a:spcPct val="100000"/>
              </a:lnSpc>
              <a:spcBef>
                <a:spcPts val="0"/>
              </a:spcBef>
              <a:spcAft>
                <a:spcPts val="0"/>
              </a:spcAft>
              <a:buClr>
                <a:schemeClr val="dk2"/>
              </a:buClr>
              <a:buSzPts val="1200"/>
              <a:buNone/>
              <a:defRPr sz="1600">
                <a:solidFill>
                  <a:schemeClr val="dk2"/>
                </a:solidFill>
              </a:defRPr>
            </a:lvl7pPr>
            <a:lvl8pPr lvl="7" algn="ctr">
              <a:lnSpc>
                <a:spcPct val="100000"/>
              </a:lnSpc>
              <a:spcBef>
                <a:spcPts val="0"/>
              </a:spcBef>
              <a:spcAft>
                <a:spcPts val="0"/>
              </a:spcAft>
              <a:buClr>
                <a:schemeClr val="dk2"/>
              </a:buClr>
              <a:buSzPts val="1200"/>
              <a:buNone/>
              <a:defRPr sz="1600">
                <a:solidFill>
                  <a:schemeClr val="dk2"/>
                </a:solidFill>
              </a:defRPr>
            </a:lvl8pPr>
            <a:lvl9pPr lvl="8" algn="ctr">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4" name="Google Shape;74;p47"/>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201485917"/>
      </p:ext>
    </p:extLst>
  </p:cSld>
  <p:clrMapOvr>
    <a:masterClrMapping/>
  </p:clrMapOvr>
  <p:extLst>
    <p:ext uri="{DCECCB84-F9BA-43D5-87BE-67443E8EF086}">
      <p15:sldGuideLst xmlns:p15="http://schemas.microsoft.com/office/powerpoint/2012/main">
        <p15:guide id="1" orient="horz" pos="227">
          <p15:clr>
            <a:srgbClr val="FA7B17"/>
          </p15:clr>
        </p15:guide>
        <p15:guide id="2" orient="horz" pos="1587">
          <p15:clr>
            <a:srgbClr val="FA7B17"/>
          </p15:clr>
        </p15:guide>
        <p15:guide id="3" orient="horz" pos="181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Пустой">
  <p:cSld name="Пустой">
    <p:spTree>
      <p:nvGrpSpPr>
        <p:cNvPr id="1" name="Shape 75"/>
        <p:cNvGrpSpPr/>
        <p:nvPr/>
      </p:nvGrpSpPr>
      <p:grpSpPr>
        <a:xfrm>
          <a:off x="0" y="0"/>
          <a:ext cx="0" cy="0"/>
          <a:chOff x="0" y="0"/>
          <a:chExt cx="0" cy="0"/>
        </a:xfrm>
      </p:grpSpPr>
      <p:sp>
        <p:nvSpPr>
          <p:cNvPr id="76" name="Google Shape;76;p4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49889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36172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4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10086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41391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5260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0861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5584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92509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3448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12/9/2024</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916252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12/9/2024</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107089648"/>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4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Helvetica Neue"/>
              <a:buChar char="●"/>
              <a:defRPr sz="1800" b="0" i="0" u="none" strike="noStrike" cap="none">
                <a:solidFill>
                  <a:schemeClr val="dk2"/>
                </a:solidFill>
                <a:latin typeface="Helvetica Neue"/>
                <a:ea typeface="Helvetica Neue"/>
                <a:cs typeface="Helvetica Neue"/>
                <a:sym typeface="Helvetica Neue"/>
              </a:defRPr>
            </a:lvl1pPr>
            <a:lvl2pPr marL="914400" marR="0" lvl="1"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2pPr>
            <a:lvl3pPr marL="1371600" marR="0" lvl="2"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3pPr>
            <a:lvl4pPr marL="1828800" marR="0" lvl="3"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4pPr>
            <a:lvl5pPr marL="2286000" marR="0" lvl="4"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5pPr>
            <a:lvl6pPr marL="2743200" marR="0" lvl="5"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6pPr>
            <a:lvl7pPr marL="3200400" marR="0" lvl="6"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7pPr>
            <a:lvl8pPr marL="3657600" marR="0" lvl="7" indent="-317500" algn="l" rtl="0">
              <a:lnSpc>
                <a:spcPct val="115000"/>
              </a:lnSpc>
              <a:spcBef>
                <a:spcPts val="1600"/>
              </a:spcBef>
              <a:spcAft>
                <a:spcPts val="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8pPr>
            <a:lvl9pPr marL="4114800" marR="0" lvl="8" indent="-317500" algn="l" rtl="0">
              <a:lnSpc>
                <a:spcPct val="115000"/>
              </a:lnSpc>
              <a:spcBef>
                <a:spcPts val="1600"/>
              </a:spcBef>
              <a:spcAft>
                <a:spcPts val="1600"/>
              </a:spcAft>
              <a:buClr>
                <a:schemeClr val="dk2"/>
              </a:buClr>
              <a:buSzPts val="1400"/>
              <a:buFont typeface="Helvetica Neue"/>
              <a:buChar char="■"/>
              <a:defRPr sz="1400" b="0" i="0" u="none" strike="noStrike" cap="none">
                <a:solidFill>
                  <a:schemeClr val="dk2"/>
                </a:solidFill>
                <a:latin typeface="Helvetica Neue"/>
                <a:ea typeface="Helvetica Neue"/>
                <a:cs typeface="Helvetica Neue"/>
                <a:sym typeface="Helvetica Neue"/>
              </a:defRPr>
            </a:lvl9pPr>
          </a:lstStyle>
          <a:p>
            <a:endParaRPr/>
          </a:p>
        </p:txBody>
      </p:sp>
      <p:sp>
        <p:nvSpPr>
          <p:cNvPr id="8" name="Google Shape;8;p40"/>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300"/>
              <a:buFont typeface="Arial"/>
              <a:buNone/>
              <a:defRPr sz="1733" b="0" i="0" u="none" strike="noStrike" cap="none">
                <a:solidFill>
                  <a:schemeClr val="dk2"/>
                </a:solidFill>
                <a:latin typeface="Helvetica Neue"/>
                <a:ea typeface="Helvetica Neue"/>
                <a:cs typeface="Helvetica Neue"/>
                <a:sym typeface="Helvetica Neu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1290842261"/>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105F5E-5B61-4F51-927C-5B28DB7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5882C1C4-D961-459C-91C5-334ABD6E6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16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A7B8B125-A98E-403C-9A7F-494FF789C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Зеленое узорное листья">
            <a:extLst>
              <a:ext uri="{FF2B5EF4-FFF2-40B4-BE49-F238E27FC236}">
                <a16:creationId xmlns:a16="http://schemas.microsoft.com/office/drawing/2014/main" id="{420EDCF5-7DAB-DE71-E80B-5CE8A9D5CD7E}"/>
              </a:ext>
            </a:extLst>
          </p:cNvPr>
          <p:cNvPicPr>
            <a:picLocks noChangeAspect="1"/>
          </p:cNvPicPr>
          <p:nvPr/>
        </p:nvPicPr>
        <p:blipFill>
          <a:blip r:embed="rId2">
            <a:alphaModFix amt="60000"/>
          </a:blip>
          <a:srcRect l="24641" r="8455" b="-1"/>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
        <p:nvSpPr>
          <p:cNvPr id="2" name="Заголовок 1">
            <a:extLst>
              <a:ext uri="{FF2B5EF4-FFF2-40B4-BE49-F238E27FC236}">
                <a16:creationId xmlns:a16="http://schemas.microsoft.com/office/drawing/2014/main" id="{941224A5-12C6-4B75-A393-2A70840B1FB4}"/>
              </a:ext>
            </a:extLst>
          </p:cNvPr>
          <p:cNvSpPr>
            <a:spLocks noGrp="1"/>
          </p:cNvSpPr>
          <p:nvPr>
            <p:ph type="ctrTitle"/>
          </p:nvPr>
        </p:nvSpPr>
        <p:spPr>
          <a:xfrm>
            <a:off x="365759" y="1061685"/>
            <a:ext cx="9127375" cy="4392103"/>
          </a:xfrm>
        </p:spPr>
        <p:txBody>
          <a:bodyPr anchor="t">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ru-RU" sz="5400" b="1" dirty="0"/>
              <a:t>АДАПТАЦИЯ СТУДЕНТОВ К УЧЕБНОМУ ПРОЦЕССУ</a:t>
            </a:r>
            <a:br>
              <a:rPr lang="ru-RU" sz="5400" b="1" dirty="0"/>
            </a:br>
            <a:br>
              <a:rPr lang="ru-RU" sz="5400" b="1" dirty="0"/>
            </a:br>
            <a:r>
              <a:rPr kumimoji="0" lang="ru-RU" sz="2800" b="1" i="0" u="none" strike="noStrike" kern="1200" cap="none" spc="0" normalizeH="0" baseline="0" noProof="0" dirty="0">
                <a:ln>
                  <a:noFill/>
                </a:ln>
                <a:solidFill>
                  <a:srgbClr val="FFFFFF"/>
                </a:solidFill>
                <a:effectLst/>
                <a:uLnTx/>
                <a:uFillTx/>
                <a:ea typeface="+mn-ea"/>
                <a:cs typeface="+mn-cs"/>
              </a:rPr>
              <a:t>ОБЗОР РЕЗУЛЬТАТОВ </a:t>
            </a:r>
            <a:br>
              <a:rPr kumimoji="0" lang="ru-RU" sz="2800" b="1" i="0" u="none" strike="noStrike" kern="1200" cap="none" spc="0" normalizeH="0" baseline="0" noProof="0" dirty="0">
                <a:ln>
                  <a:noFill/>
                </a:ln>
                <a:solidFill>
                  <a:srgbClr val="FFFFFF"/>
                </a:solidFill>
                <a:effectLst/>
                <a:uLnTx/>
                <a:uFillTx/>
                <a:ea typeface="+mn-ea"/>
                <a:cs typeface="+mn-cs"/>
              </a:rPr>
            </a:br>
            <a:r>
              <a:rPr kumimoji="0" lang="ru-RU" sz="2800" b="1" i="0" u="none" strike="noStrike" kern="1200" cap="none" spc="0" normalizeH="0" baseline="0" noProof="0" dirty="0">
                <a:ln>
                  <a:noFill/>
                </a:ln>
                <a:solidFill>
                  <a:srgbClr val="FFFFFF"/>
                </a:solidFill>
                <a:effectLst/>
                <a:uLnTx/>
                <a:uFillTx/>
                <a:ea typeface="+mn-ea"/>
                <a:cs typeface="+mn-cs"/>
              </a:rPr>
              <a:t>СОЦИОЛОГИЧЕСКОГО ОПРОСА</a:t>
            </a:r>
            <a:br>
              <a:rPr kumimoji="0" lang="ru-RU" sz="2800" b="1" i="0" u="none" strike="noStrike" kern="1200" cap="none" spc="0" normalizeH="0" baseline="0" noProof="0" dirty="0">
                <a:ln>
                  <a:noFill/>
                </a:ln>
                <a:solidFill>
                  <a:srgbClr val="FFFFFF"/>
                </a:solidFill>
                <a:effectLst/>
                <a:uLnTx/>
                <a:uFillTx/>
                <a:ea typeface="+mn-ea"/>
                <a:cs typeface="+mn-cs"/>
              </a:rPr>
            </a:br>
            <a:endParaRPr lang="ru-RU" sz="5400" b="1" dirty="0"/>
          </a:p>
        </p:txBody>
      </p:sp>
      <p:sp>
        <p:nvSpPr>
          <p:cNvPr id="3" name="Подзаголовок 2">
            <a:extLst>
              <a:ext uri="{FF2B5EF4-FFF2-40B4-BE49-F238E27FC236}">
                <a16:creationId xmlns:a16="http://schemas.microsoft.com/office/drawing/2014/main" id="{13E44862-EB77-41FB-B5BE-696468A07185}"/>
              </a:ext>
            </a:extLst>
          </p:cNvPr>
          <p:cNvSpPr>
            <a:spLocks noGrp="1"/>
          </p:cNvSpPr>
          <p:nvPr>
            <p:ph type="subTitle" idx="1"/>
          </p:nvPr>
        </p:nvSpPr>
        <p:spPr>
          <a:xfrm>
            <a:off x="365759" y="5453795"/>
            <a:ext cx="6878004" cy="1113249"/>
          </a:xfrm>
        </p:spPr>
        <p:txBody>
          <a:bodyPr anchor="t">
            <a:noAutofit/>
          </a:bodyPr>
          <a:lstStyle/>
          <a:p>
            <a:endParaRPr lang="ru-RU" sz="2800" b="1" dirty="0"/>
          </a:p>
          <a:p>
            <a:r>
              <a:rPr lang="ru-RU" sz="2800" b="1" dirty="0"/>
              <a:t>                                      КАРАГАНДА  2024  </a:t>
            </a:r>
          </a:p>
        </p:txBody>
      </p:sp>
      <p:cxnSp>
        <p:nvCxnSpPr>
          <p:cNvPr id="15" name="Straight Connector 14">
            <a:extLst>
              <a:ext uri="{FF2B5EF4-FFF2-40B4-BE49-F238E27FC236}">
                <a16:creationId xmlns:a16="http://schemas.microsoft.com/office/drawing/2014/main" id="{20B1C5DD-CB08-4407-9D12-CC2C42B047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6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400"/>
            </a:pPr>
            <a:endParaRPr sz="2667" kern="0">
              <a:solidFill>
                <a:srgbClr val="434343"/>
              </a:solidFill>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rPr>
              <a:pPr defTabSz="1219170"/>
              <a:t>10</a:t>
            </a:fld>
            <a:endParaRPr sz="1400" kern="0" dirty="0">
              <a:solidFill>
                <a:srgbClr val="505050"/>
              </a:solidFill>
            </a:endParaRPr>
          </a:p>
        </p:txBody>
      </p:sp>
      <p:sp>
        <p:nvSpPr>
          <p:cNvPr id="182" name="Google Shape;182;gd40a283929_1_1"/>
          <p:cNvSpPr txBox="1"/>
          <p:nvPr/>
        </p:nvSpPr>
        <p:spPr>
          <a:xfrm>
            <a:off x="1219200" y="2263601"/>
            <a:ext cx="9753600" cy="1575968"/>
          </a:xfrm>
          <a:prstGeom prst="rect">
            <a:avLst/>
          </a:prstGeom>
          <a:noFill/>
          <a:ln>
            <a:noFill/>
          </a:ln>
        </p:spPr>
        <p:txBody>
          <a:bodyPr spcFirstLastPara="1" wrap="square" lIns="121900" tIns="121900" rIns="121900" bIns="121900" anchor="t" anchorCtr="0">
            <a:spAutoFit/>
          </a:bodyPr>
          <a:lstStyle/>
          <a:p>
            <a:pPr algn="ctr" defTabSz="1219170">
              <a:lnSpc>
                <a:spcPct val="107916"/>
              </a:lnSpc>
              <a:buClr>
                <a:srgbClr val="000000"/>
              </a:buClr>
              <a:buSzPts val="2000"/>
            </a:pPr>
            <a:r>
              <a:rPr lang="ru-RU" sz="2667" b="1" kern="0" dirty="0">
                <a:solidFill>
                  <a:srgbClr val="434343"/>
                </a:solidFill>
                <a:latin typeface="Helvetica Neue"/>
                <a:ea typeface="Helvetica Neue"/>
                <a:cs typeface="Helvetica Neue"/>
                <a:sym typeface="Helvetica Neue"/>
              </a:rPr>
              <a:t>ОПРАВДАН ЛИ ВЫБОР ОБРАЗОВАТЕЛЬНОЙ ПРОГРАММЫ?</a:t>
            </a:r>
            <a:endParaRPr sz="2667" b="1" kern="0" dirty="0">
              <a:solidFill>
                <a:srgbClr val="434343"/>
              </a:solidFill>
              <a:latin typeface="Helvetica Neue"/>
              <a:ea typeface="Helvetica Neue"/>
              <a:cs typeface="Helvetica Neue"/>
              <a:sym typeface="Helvetica Neue"/>
            </a:endParaRPr>
          </a:p>
          <a:p>
            <a:pPr algn="ctr" defTabSz="1219170">
              <a:lnSpc>
                <a:spcPct val="107916"/>
              </a:lnSpc>
              <a:buClr>
                <a:srgbClr val="000000"/>
              </a:buClr>
              <a:buSzPts val="2000"/>
            </a:pPr>
            <a:endParaRPr sz="2667" b="1" kern="0" dirty="0">
              <a:solidFill>
                <a:srgbClr val="98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37d1d21ee2_1_135"/>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highlight>
                  <a:srgbClr val="F3F3F3"/>
                </a:highlight>
              </a:rPr>
              <a:pPr defTabSz="1219170"/>
              <a:t>11</a:t>
            </a:fld>
            <a:endParaRPr sz="1400" kern="0" dirty="0">
              <a:solidFill>
                <a:srgbClr val="505050"/>
              </a:solidFill>
              <a:highlight>
                <a:srgbClr val="F3F3F3"/>
              </a:highlight>
            </a:endParaRPr>
          </a:p>
        </p:txBody>
      </p:sp>
      <p:sp>
        <p:nvSpPr>
          <p:cNvPr id="195" name="Google Shape;195;g137d1d21ee2_1_135"/>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pPr>
            <a:endParaRPr sz="1467" b="1" kern="0">
              <a:solidFill>
                <a:srgbClr val="000000"/>
              </a:solidFill>
              <a:latin typeface="Helvetica Neue"/>
              <a:ea typeface="Helvetica Neue"/>
              <a:cs typeface="Helvetica Neue"/>
              <a:sym typeface="Helvetica Neue"/>
            </a:endParaRPr>
          </a:p>
        </p:txBody>
      </p:sp>
      <p:sp>
        <p:nvSpPr>
          <p:cNvPr id="196" name="Google Shape;196;g137d1d21ee2_1_135"/>
          <p:cNvSpPr txBox="1"/>
          <p:nvPr/>
        </p:nvSpPr>
        <p:spPr>
          <a:xfrm>
            <a:off x="5723673" y="957262"/>
            <a:ext cx="6236099" cy="5272087"/>
          </a:xfrm>
          <a:prstGeom prst="rect">
            <a:avLst/>
          </a:prstGeom>
          <a:noFill/>
          <a:ln>
            <a:noFill/>
          </a:ln>
        </p:spPr>
        <p:txBody>
          <a:bodyPr spcFirstLastPara="1" wrap="square" lIns="121900" tIns="121900" rIns="121900" bIns="121900" anchor="t" anchorCtr="0">
            <a:noAutofit/>
          </a:bodyPr>
          <a:lstStyle/>
          <a:p>
            <a:pPr indent="133350" algn="just" defTabSz="1219170">
              <a:buClr>
                <a:srgbClr val="505050"/>
              </a:buClr>
              <a:buSzPts val="1000"/>
            </a:pPr>
            <a:r>
              <a:rPr lang="ru-RU" sz="1400" kern="0" dirty="0">
                <a:solidFill>
                  <a:srgbClr val="505050"/>
                </a:solidFill>
                <a:latin typeface="Helvetica Neue"/>
                <a:ea typeface="Helvetica Neue"/>
                <a:cs typeface="Helvetica Neue"/>
                <a:sym typeface="Helvetica Neue"/>
              </a:rPr>
              <a:t>Превалирующее большинство опрошенных студентов стремились поступить именно в Академию «</a:t>
            </a:r>
            <a:r>
              <a:rPr lang="en-US" sz="1400" kern="0" dirty="0" err="1">
                <a:solidFill>
                  <a:srgbClr val="505050"/>
                </a:solidFill>
                <a:latin typeface="Helvetica Neue"/>
                <a:ea typeface="Helvetica Neue"/>
                <a:cs typeface="Helvetica Neue"/>
                <a:sym typeface="Helvetica Neue"/>
              </a:rPr>
              <a:t>Bolashaq</a:t>
            </a:r>
            <a:r>
              <a:rPr lang="ru-RU" sz="1400" kern="0" dirty="0">
                <a:solidFill>
                  <a:srgbClr val="505050"/>
                </a:solidFill>
                <a:latin typeface="Helvetica Neue"/>
                <a:ea typeface="Helvetica Neue"/>
                <a:cs typeface="Helvetica Neue"/>
                <a:sym typeface="Helvetica Neue"/>
              </a:rPr>
              <a:t>», поскольку с выбором вуза определились заранее. Наиболее высокие показатели осознанного выбора вуза отмечаются в группах студентов образовательных программ ДОВ (92,9%) и ПМНО (91,2%).</a:t>
            </a:r>
          </a:p>
          <a:p>
            <a:pPr marL="220128" algn="just" defTabSz="1219170">
              <a:buClr>
                <a:srgbClr val="505050"/>
              </a:buClr>
              <a:buSzPts val="1000"/>
            </a:pPr>
            <a:endParaRPr lang="ru-RU" sz="1400" kern="0" dirty="0">
              <a:solidFill>
                <a:srgbClr val="505050"/>
              </a:solidFill>
              <a:latin typeface="Helvetica Neue"/>
              <a:ea typeface="Helvetica Neue"/>
              <a:cs typeface="Helvetica Neue"/>
              <a:sym typeface="Helvetica Neue"/>
            </a:endParaRPr>
          </a:p>
          <a:p>
            <a:pPr indent="219075" algn="just" defTabSz="1219170">
              <a:buClr>
                <a:srgbClr val="505050"/>
              </a:buClr>
              <a:buSzPts val="1000"/>
            </a:pPr>
            <a:r>
              <a:rPr lang="ru-RU" sz="1400" kern="0" dirty="0">
                <a:latin typeface="Helvetica Neue"/>
                <a:ea typeface="Helvetica Neue"/>
                <a:cs typeface="Helvetica Neue"/>
                <a:sym typeface="Helvetica Neue"/>
              </a:rPr>
              <a:t>По показателю частоты упоминания относительно более распространенными мотивами выбора вуза являются:</a:t>
            </a:r>
          </a:p>
          <a:p>
            <a:pPr marL="220128" algn="just" defTabSz="1219170">
              <a:buClr>
                <a:srgbClr val="505050"/>
              </a:buClr>
              <a:buSzPts val="1000"/>
            </a:pPr>
            <a:endParaRPr lang="ru-RU" sz="1400" b="1" i="1" kern="0" dirty="0">
              <a:latin typeface="Helvetica Neue"/>
              <a:ea typeface="Helvetica Neue"/>
              <a:cs typeface="Helvetica Neue"/>
              <a:sym typeface="Helvetica Neue"/>
            </a:endParaRPr>
          </a:p>
          <a:p>
            <a:pPr indent="219075" algn="just" defTabSz="1219170">
              <a:buClr>
                <a:srgbClr val="505050"/>
              </a:buClr>
              <a:buSzPts val="1000"/>
            </a:pPr>
            <a:r>
              <a:rPr lang="ru-RU" sz="1400" kern="0" dirty="0">
                <a:latin typeface="Helvetica Neue"/>
                <a:ea typeface="Helvetica Neue"/>
                <a:cs typeface="Helvetica Neue"/>
                <a:sym typeface="Helvetica Neue"/>
              </a:rPr>
              <a:t>Высокое качество преподавания, о котором студенты узнали от близкого окружения </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мнение</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в среднем  четверти опрошенных. Превышение среднего показателя отмечается в группах опрошенных студентов образовательных программ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(50%), ПМНО (23,5%) и Иностранный язык: два иностранных языка (25%). Это мнение главным образом студентов, сделавших осознанный выбор вуза (94,4%).</a:t>
            </a:r>
          </a:p>
          <a:p>
            <a:pPr marL="220128" algn="just" defTabSz="1219170">
              <a:buClr>
                <a:srgbClr val="505050"/>
              </a:buClr>
              <a:buSzPts val="1000"/>
            </a:pPr>
            <a:endParaRPr lang="ru-RU" sz="1400" kern="0" dirty="0">
              <a:latin typeface="Helvetica Neue"/>
              <a:ea typeface="Helvetica Neue"/>
              <a:cs typeface="Helvetica Neue"/>
              <a:sym typeface="Helvetica Neue"/>
            </a:endParaRPr>
          </a:p>
          <a:p>
            <a:pPr indent="220663" algn="just" defTabSz="1219170">
              <a:buClr>
                <a:srgbClr val="505050"/>
              </a:buClr>
              <a:buSzPts val="1000"/>
            </a:pPr>
            <a:r>
              <a:rPr lang="ru-RU" sz="1400" kern="0" dirty="0">
                <a:latin typeface="Helvetica Neue"/>
                <a:ea typeface="Helvetica Neue"/>
                <a:cs typeface="Helvetica Neue"/>
                <a:sym typeface="Helvetica Neue"/>
              </a:rPr>
              <a:t>Желание овладеть той профессией, по которой осуществляется подготовка в вузе </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мнение в среднем также каждого четвертого участника опроса. В разрезе образовательных программ чаще, чем в среднем по массиву, указанное мнение зафиксировано в группах студентов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(31,3%) и ПМНО (26,5%). Разделяют это мнение 90,9% первокурсников, целеустремленно пришедших в вуз для овладения своей специальностью.</a:t>
            </a:r>
          </a:p>
          <a:p>
            <a:pPr indent="220663" algn="just" defTabSz="1219170">
              <a:buClr>
                <a:srgbClr val="505050"/>
              </a:buClr>
              <a:buSzPts val="1000"/>
              <a:buFont typeface="Wingdings" panose="05000000000000000000" pitchFamily="2" charset="2"/>
              <a:buChar char="q"/>
            </a:pPr>
            <a:endParaRPr lang="ru-RU" sz="1333" kern="0" dirty="0">
              <a:solidFill>
                <a:srgbClr val="505050"/>
              </a:solidFill>
              <a:latin typeface="Helvetica Neue"/>
              <a:ea typeface="Helvetica Neue"/>
              <a:cs typeface="Helvetica Neue"/>
              <a:sym typeface="Helvetica Neue"/>
            </a:endParaRPr>
          </a:p>
          <a:p>
            <a:pPr marL="220128" algn="just" defTabSz="1219170">
              <a:buClr>
                <a:srgbClr val="505050"/>
              </a:buClr>
              <a:buSzPts val="1000"/>
            </a:pPr>
            <a:endParaRPr lang="ru-RU" sz="1333" kern="0" dirty="0">
              <a:solidFill>
                <a:srgbClr val="505050"/>
              </a:solidFill>
              <a:latin typeface="Helvetica Neue"/>
              <a:ea typeface="Helvetica Neue"/>
              <a:cs typeface="Helvetica Neue"/>
              <a:sym typeface="Helvetica Neue"/>
            </a:endParaRPr>
          </a:p>
        </p:txBody>
      </p:sp>
      <p:sp>
        <p:nvSpPr>
          <p:cNvPr id="197" name="Google Shape;197;g137d1d21ee2_1_135"/>
          <p:cNvSpPr txBox="1"/>
          <p:nvPr/>
        </p:nvSpPr>
        <p:spPr>
          <a:xfrm>
            <a:off x="257175" y="157163"/>
            <a:ext cx="5921803" cy="451302"/>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pPr>
            <a:r>
              <a:rPr lang="ru" sz="1333" kern="0" dirty="0">
                <a:solidFill>
                  <a:srgbClr val="505050"/>
                </a:solidFill>
                <a:latin typeface="Helvetica Neue"/>
                <a:ea typeface="Helvetica Neue"/>
                <a:cs typeface="Helvetica Neue"/>
                <a:sym typeface="Helvetica Neue"/>
              </a:rPr>
              <a:t>   </a:t>
            </a:r>
            <a:r>
              <a:rPr lang="ru-RU" sz="1333" kern="0" dirty="0">
                <a:solidFill>
                  <a:srgbClr val="505050"/>
                </a:solidFill>
                <a:latin typeface="Helvetica Neue"/>
                <a:ea typeface="Helvetica Neue"/>
                <a:cs typeface="Helvetica Neue"/>
                <a:sym typeface="Helvetica Neue"/>
              </a:rPr>
              <a:t>ОПРАВДАН ЛИ ВЫБОР ОБРАЗОВАТЕЛЬНОЙ ПРОГРАММЫ?</a:t>
            </a:r>
            <a:endParaRPr sz="1333" kern="0" dirty="0">
              <a:solidFill>
                <a:srgbClr val="505050"/>
              </a:solidFill>
              <a:latin typeface="Helvetica Neue"/>
              <a:ea typeface="Helvetica Neue"/>
              <a:cs typeface="Helvetica Neue"/>
              <a:sym typeface="Helvetica Neue"/>
            </a:endParaRPr>
          </a:p>
        </p:txBody>
      </p:sp>
      <p:sp>
        <p:nvSpPr>
          <p:cNvPr id="8" name="Google Shape;197;g137d1d21ee2_1_135">
            <a:extLst>
              <a:ext uri="{FF2B5EF4-FFF2-40B4-BE49-F238E27FC236}">
                <a16:creationId xmlns:a16="http://schemas.microsoft.com/office/drawing/2014/main" id="{26A5B3E8-C729-46DA-8E0B-D7C6C74635E6}"/>
              </a:ext>
            </a:extLst>
          </p:cNvPr>
          <p:cNvSpPr txBox="1"/>
          <p:nvPr/>
        </p:nvSpPr>
        <p:spPr>
          <a:xfrm>
            <a:off x="257175" y="181516"/>
            <a:ext cx="6130942" cy="46162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pPr>
            <a:r>
              <a:rPr lang="ru" sz="1400" kern="0" dirty="0">
                <a:latin typeface="Helvetica Neue"/>
                <a:ea typeface="Helvetica Neue"/>
                <a:cs typeface="Helvetica Neue"/>
                <a:sym typeface="Helvetica Neue"/>
              </a:rPr>
              <a:t>    </a:t>
            </a:r>
            <a:endParaRPr sz="1400" kern="0" dirty="0">
              <a:latin typeface="Helvetica Neue"/>
              <a:ea typeface="Helvetica Neue"/>
              <a:cs typeface="Helvetica Neue"/>
              <a:sym typeface="Helvetica Neue"/>
            </a:endParaRPr>
          </a:p>
        </p:txBody>
      </p:sp>
      <p:graphicFrame>
        <p:nvGraphicFramePr>
          <p:cNvPr id="10" name="Диаграмма 9">
            <a:extLst>
              <a:ext uri="{FF2B5EF4-FFF2-40B4-BE49-F238E27FC236}">
                <a16:creationId xmlns:a16="http://schemas.microsoft.com/office/drawing/2014/main" id="{51022FFD-BF9C-463B-B9AB-35B40CE6035C}"/>
              </a:ext>
            </a:extLst>
          </p:cNvPr>
          <p:cNvGraphicFramePr/>
          <p:nvPr>
            <p:extLst>
              <p:ext uri="{D42A27DB-BD31-4B8C-83A1-F6EECF244321}">
                <p14:modId xmlns:p14="http://schemas.microsoft.com/office/powerpoint/2010/main" val="1088462262"/>
              </p:ext>
            </p:extLst>
          </p:nvPr>
        </p:nvGraphicFramePr>
        <p:xfrm>
          <a:off x="842963" y="667493"/>
          <a:ext cx="4523953" cy="1347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a:extLst>
              <a:ext uri="{FF2B5EF4-FFF2-40B4-BE49-F238E27FC236}">
                <a16:creationId xmlns:a16="http://schemas.microsoft.com/office/drawing/2014/main" id="{20B7CFA7-8DAB-4EE5-802B-1FBB74071E33}"/>
              </a:ext>
            </a:extLst>
          </p:cNvPr>
          <p:cNvGraphicFramePr/>
          <p:nvPr>
            <p:extLst>
              <p:ext uri="{D42A27DB-BD31-4B8C-83A1-F6EECF244321}">
                <p14:modId xmlns:p14="http://schemas.microsoft.com/office/powerpoint/2010/main" val="2734197762"/>
              </p:ext>
            </p:extLst>
          </p:nvPr>
        </p:nvGraphicFramePr>
        <p:xfrm>
          <a:off x="246800" y="2402809"/>
          <a:ext cx="5370332" cy="41551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 name="Заголовок 2">
            <a:extLst>
              <a:ext uri="{FF2B5EF4-FFF2-40B4-BE49-F238E27FC236}">
                <a16:creationId xmlns:a16="http://schemas.microsoft.com/office/drawing/2014/main" id="{6E662D9C-B8EC-43E3-AD5B-6118B13A78CF}"/>
              </a:ext>
            </a:extLst>
          </p:cNvPr>
          <p:cNvSpPr>
            <a:spLocks noGrp="1"/>
          </p:cNvSpPr>
          <p:nvPr>
            <p:ph type="title"/>
          </p:nvPr>
        </p:nvSpPr>
        <p:spPr>
          <a:xfrm>
            <a:off x="531949" y="157163"/>
            <a:ext cx="5479127" cy="328612"/>
          </a:xfrm>
        </p:spPr>
        <p:txBody>
          <a:bodyPr/>
          <a:lstStyle/>
          <a:p>
            <a:r>
              <a:rPr lang="ru-RU" sz="1400" dirty="0">
                <a:solidFill>
                  <a:schemeClr val="tx1"/>
                </a:solidFill>
              </a:rPr>
              <a:t>ОПРАВДАН ЛИ ВЫБОР ОБРАЗОВАТЕЛЬНОЙ ПРОГРАММЫ? </a:t>
            </a:r>
          </a:p>
        </p:txBody>
      </p:sp>
      <p:sp>
        <p:nvSpPr>
          <p:cNvPr id="344" name="Google Shape;344;g137d1d21ee2_1_0"/>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highlight>
                  <a:srgbClr val="F3F3F3"/>
                </a:highlight>
              </a:rPr>
              <a:pPr defTabSz="1219170">
                <a:defRPr/>
              </a:pPr>
              <a:t>12</a:t>
            </a:fld>
            <a:endParaRPr sz="1400" kern="0" dirty="0">
              <a:solidFill>
                <a:srgbClr val="505050"/>
              </a:solidFill>
              <a:highlight>
                <a:srgbClr val="F3F3F3"/>
              </a:highlight>
            </a:endParaRPr>
          </a:p>
        </p:txBody>
      </p:sp>
      <p:sp>
        <p:nvSpPr>
          <p:cNvPr id="345" name="Google Shape;345;g137d1d21ee2_1_0"/>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defRPr/>
            </a:pPr>
            <a:endParaRPr sz="1467" b="1" kern="0">
              <a:solidFill>
                <a:srgbClr val="000000"/>
              </a:solidFill>
              <a:latin typeface="Helvetica Neue"/>
              <a:ea typeface="Helvetica Neue"/>
              <a:cs typeface="Helvetica Neue"/>
              <a:sym typeface="Helvetica Neue"/>
            </a:endParaRPr>
          </a:p>
        </p:txBody>
      </p:sp>
      <p:sp>
        <p:nvSpPr>
          <p:cNvPr id="346" name="Google Shape;346;g137d1d21ee2_1_0"/>
          <p:cNvSpPr txBox="1"/>
          <p:nvPr/>
        </p:nvSpPr>
        <p:spPr>
          <a:xfrm>
            <a:off x="5759468" y="636234"/>
            <a:ext cx="6228466" cy="5696901"/>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333" kern="0" dirty="0">
                <a:solidFill>
                  <a:srgbClr val="505050"/>
                </a:solidFill>
                <a:latin typeface="Helvetica Neue"/>
                <a:ea typeface="Helvetica Neue"/>
                <a:cs typeface="Helvetica Neue"/>
                <a:sym typeface="Helvetica Neue"/>
              </a:rPr>
              <a:t> </a:t>
            </a:r>
            <a:endParaRPr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r>
              <a:rPr lang="ru-RU" sz="1400" kern="0" dirty="0">
                <a:solidFill>
                  <a:srgbClr val="505050"/>
                </a:solidFill>
                <a:latin typeface="Helvetica Neue"/>
                <a:ea typeface="Helvetica Neue"/>
                <a:cs typeface="Helvetica Neue"/>
                <a:sym typeface="Helvetica Neue"/>
              </a:rPr>
              <a:t>    Более трех четвертей участников опроса, по данным самооценок, имеют представление о специфике своей будущей профессии. Превышение среднего показателя зафиксировано в группах студентов образовательных программ Юриспруденция (87,5%), ДОВ (85,7%), Иностранный язык: два иностранных языка (83,3%), ПМНО (82,4%).</a:t>
            </a: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r>
              <a:rPr lang="ru-RU" sz="1400" kern="0" dirty="0">
                <a:solidFill>
                  <a:srgbClr val="505050"/>
                </a:solidFill>
                <a:latin typeface="Helvetica Neue"/>
                <a:ea typeface="Helvetica Neue"/>
                <a:cs typeface="Helvetica Neue"/>
                <a:sym typeface="Helvetica Neue"/>
              </a:rPr>
              <a:t>    Немного представляют – в среднем пятая часть опрошенных. Их основной контингент -  студенты ПМНО (34,4%) и </a:t>
            </a:r>
            <a:r>
              <a:rPr lang="ru-RU" sz="1400" kern="0" dirty="0" err="1">
                <a:solidFill>
                  <a:srgbClr val="505050"/>
                </a:solidFill>
                <a:latin typeface="Helvetica Neue"/>
                <a:ea typeface="Helvetica Neue"/>
                <a:cs typeface="Helvetica Neue"/>
                <a:sym typeface="Helvetica Neue"/>
              </a:rPr>
              <a:t>ПиП</a:t>
            </a:r>
            <a:r>
              <a:rPr lang="ru-RU" sz="1400" kern="0" dirty="0">
                <a:solidFill>
                  <a:srgbClr val="505050"/>
                </a:solidFill>
                <a:latin typeface="Helvetica Neue"/>
                <a:ea typeface="Helvetica Neue"/>
                <a:cs typeface="Helvetica Neue"/>
                <a:sym typeface="Helvetica Neue"/>
              </a:rPr>
              <a:t> (21,9%).</a:t>
            </a:r>
          </a:p>
          <a:p>
            <a:pPr algn="just" defTabSz="1219170">
              <a:buClr>
                <a:srgbClr val="000000"/>
              </a:buClr>
              <a:buSzPts val="1200"/>
              <a:defRPr/>
            </a:pPr>
            <a:endParaRPr sz="1400" kern="0" dirty="0">
              <a:solidFill>
                <a:srgbClr val="505050"/>
              </a:solidFill>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r>
              <a:rPr kumimoji="0" lang="ru-RU" sz="1400"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rPr>
              <a:t>    Превалирующее большинство опрошенных первокурсников, по их собственному признанию, собираются работать по специальности.  В разрезе образовательных программ доли этой категории респондентов составляют: ПМНО (91,2%), Иностранный язык: два иностранных языка (83,3%), Юриспруденция (81,3%), ДОВ (78,6%), </a:t>
            </a:r>
            <a:r>
              <a:rPr kumimoji="0" lang="ru-RU" sz="1400" b="0" i="0" u="none" strike="noStrike" kern="0" cap="none" spc="0" normalizeH="0" baseline="0" noProof="0" dirty="0" err="1">
                <a:ln>
                  <a:noFill/>
                </a:ln>
                <a:solidFill>
                  <a:srgbClr val="505050"/>
                </a:solidFill>
                <a:effectLst/>
                <a:uLnTx/>
                <a:uFillTx/>
                <a:latin typeface="Helvetica Neue"/>
                <a:ea typeface="Helvetica Neue"/>
                <a:cs typeface="Helvetica Neue"/>
                <a:sym typeface="Helvetica Neue"/>
              </a:rPr>
              <a:t>ПиП</a:t>
            </a:r>
            <a:r>
              <a:rPr kumimoji="0" lang="ru-RU" sz="1400"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rPr>
              <a:t> (56,3%).</a:t>
            </a:r>
          </a:p>
          <a:p>
            <a:pPr marL="228594" marR="0" lvl="0" indent="-228594" algn="just" defTabSz="1219170" rtl="0" eaLnBrk="1" fontAlgn="auto" latinLnBrk="0" hangingPunct="1">
              <a:lnSpc>
                <a:spcPct val="100000"/>
              </a:lnSpc>
              <a:spcBef>
                <a:spcPts val="0"/>
              </a:spcBef>
              <a:spcAft>
                <a:spcPts val="0"/>
              </a:spcAft>
              <a:buClr>
                <a:srgbClr val="000000"/>
              </a:buClr>
              <a:buSzPts val="1200"/>
              <a:buFont typeface="Wingdings" panose="05000000000000000000" pitchFamily="2" charset="2"/>
              <a:buChar char="q"/>
              <a:tabLst/>
              <a:defRPr/>
            </a:pPr>
            <a:endParaRPr kumimoji="0" lang="ru-RU" sz="1400" b="1" i="1" u="none" strike="noStrike" kern="0" cap="none" spc="0" normalizeH="0" baseline="0" noProof="0" dirty="0">
              <a:ln>
                <a:noFill/>
              </a:ln>
              <a:solidFill>
                <a:srgbClr val="505050"/>
              </a:solidFill>
              <a:effectLst/>
              <a:uLnTx/>
              <a:uFillTx/>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r>
              <a:rPr kumimoji="0" lang="ru-RU" sz="1400"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rPr>
              <a:t>    Неуверенность в своих возможностях трудоустройства по специальности сквозит в ответах каждого шестого респондента. В разрезе образовательных программ чаще всего отмечают «как получится»  студенты </a:t>
            </a:r>
            <a:r>
              <a:rPr kumimoji="0" lang="ru-RU" sz="1400" b="0" i="0" u="none" strike="noStrike" kern="0" cap="none" spc="0" normalizeH="0" baseline="0" noProof="0" dirty="0" err="1">
                <a:ln>
                  <a:noFill/>
                </a:ln>
                <a:solidFill>
                  <a:srgbClr val="505050"/>
                </a:solidFill>
                <a:effectLst/>
                <a:uLnTx/>
                <a:uFillTx/>
                <a:latin typeface="Helvetica Neue"/>
                <a:ea typeface="Helvetica Neue"/>
                <a:cs typeface="Helvetica Neue"/>
                <a:sym typeface="Helvetica Neue"/>
              </a:rPr>
              <a:t>ПиП</a:t>
            </a:r>
            <a:r>
              <a:rPr kumimoji="0" lang="ru-RU" sz="1400"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rPr>
              <a:t> (43,7%). </a:t>
            </a: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endParaRPr lang="ru-RU" sz="1400" kern="0" dirty="0">
              <a:solidFill>
                <a:srgbClr val="505050"/>
              </a:solidFill>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endParaRPr kumimoji="0" lang="ru-RU" sz="1400"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r>
              <a:rPr lang="ru-RU" sz="1400" b="1" i="1" kern="0" dirty="0">
                <a:solidFill>
                  <a:srgbClr val="505050"/>
                </a:solidFill>
                <a:latin typeface="Helvetica Neue"/>
                <a:ea typeface="Helvetica Neue"/>
                <a:cs typeface="Helvetica Neue"/>
                <a:sym typeface="Helvetica Neue"/>
              </a:rPr>
              <a:t>Примечание: Здесь и в дальнейшем в</a:t>
            </a:r>
            <a:r>
              <a:rPr lang="ru-RU" sz="1400" kern="0" dirty="0">
                <a:solidFill>
                  <a:srgbClr val="505050"/>
                </a:solidFill>
                <a:latin typeface="Helvetica Neue"/>
                <a:ea typeface="Helvetica Neue"/>
                <a:cs typeface="Helvetica Neue"/>
                <a:sym typeface="Helvetica Neue"/>
              </a:rPr>
              <a:t> разрез анализа не включены студенты образовательных программ, численный состав которых  менее 10 человек.</a:t>
            </a:r>
            <a:endParaRPr lang="ru-RU" sz="1400" b="1" i="1" kern="0" dirty="0">
              <a:solidFill>
                <a:srgbClr val="505050"/>
              </a:solidFill>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r>
              <a:rPr kumimoji="0" lang="ru-RU" sz="1333" b="0" i="0" u="none" strike="noStrike" kern="0" cap="none" spc="0" normalizeH="0" baseline="0" noProof="0" dirty="0">
                <a:ln>
                  <a:noFill/>
                </a:ln>
                <a:solidFill>
                  <a:srgbClr val="505050"/>
                </a:solidFill>
                <a:effectLst/>
                <a:uLnTx/>
                <a:uFillTx/>
                <a:latin typeface="Helvetica Neue"/>
                <a:ea typeface="Helvetica Neue"/>
                <a:cs typeface="Helvetica Neue"/>
                <a:sym typeface="Helvetica Neue"/>
              </a:rPr>
              <a:t> </a:t>
            </a: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p:txBody>
      </p:sp>
      <p:graphicFrame>
        <p:nvGraphicFramePr>
          <p:cNvPr id="2" name="Диаграмма 1">
            <a:extLst>
              <a:ext uri="{FF2B5EF4-FFF2-40B4-BE49-F238E27FC236}">
                <a16:creationId xmlns:a16="http://schemas.microsoft.com/office/drawing/2014/main" id="{3D9E076A-3994-4AB4-F2ED-DA6493F26872}"/>
              </a:ext>
            </a:extLst>
          </p:cNvPr>
          <p:cNvGraphicFramePr/>
          <p:nvPr>
            <p:extLst>
              <p:ext uri="{D42A27DB-BD31-4B8C-83A1-F6EECF244321}">
                <p14:modId xmlns:p14="http://schemas.microsoft.com/office/powerpoint/2010/main" val="155696722"/>
              </p:ext>
            </p:extLst>
          </p:nvPr>
        </p:nvGraphicFramePr>
        <p:xfrm>
          <a:off x="304355" y="900113"/>
          <a:ext cx="4953445" cy="2528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a:extLst>
              <a:ext uri="{FF2B5EF4-FFF2-40B4-BE49-F238E27FC236}">
                <a16:creationId xmlns:a16="http://schemas.microsoft.com/office/drawing/2014/main" id="{4E93617C-359F-43B9-AF58-214887BA66C1}"/>
              </a:ext>
            </a:extLst>
          </p:cNvPr>
          <p:cNvGraphicFramePr/>
          <p:nvPr>
            <p:extLst>
              <p:ext uri="{D42A27DB-BD31-4B8C-83A1-F6EECF244321}">
                <p14:modId xmlns:p14="http://schemas.microsoft.com/office/powerpoint/2010/main" val="3070874266"/>
              </p:ext>
            </p:extLst>
          </p:nvPr>
        </p:nvGraphicFramePr>
        <p:xfrm>
          <a:off x="204067" y="3671888"/>
          <a:ext cx="5053733" cy="26612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171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37d1d21ee2_1_143"/>
          <p:cNvSpPr txBox="1">
            <a:spLocks noGrp="1"/>
          </p:cNvSpPr>
          <p:nvPr>
            <p:ph type="sldNum" idx="12"/>
          </p:nvPr>
        </p:nvSpPr>
        <p:spPr>
          <a:xfrm>
            <a:off x="11409045" y="6390285"/>
            <a:ext cx="731600" cy="524800"/>
          </a:xfrm>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highlight>
                  <a:srgbClr val="F3F3F3"/>
                </a:highlight>
              </a:rPr>
              <a:pPr defTabSz="1219170">
                <a:defRPr/>
              </a:pPr>
              <a:t>13</a:t>
            </a:fld>
            <a:endParaRPr sz="1400" kern="0" dirty="0">
              <a:solidFill>
                <a:srgbClr val="505050"/>
              </a:solidFill>
              <a:highlight>
                <a:srgbClr val="F3F3F3"/>
              </a:highlight>
            </a:endParaRPr>
          </a:p>
        </p:txBody>
      </p:sp>
      <p:sp>
        <p:nvSpPr>
          <p:cNvPr id="227" name="Google Shape;227;g137d1d21ee2_1_143"/>
          <p:cNvSpPr txBox="1"/>
          <p:nvPr/>
        </p:nvSpPr>
        <p:spPr>
          <a:xfrm>
            <a:off x="5680578" y="1353529"/>
            <a:ext cx="6132189" cy="4708289"/>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r>
              <a:rPr lang="ru-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За время обучения в вузе практически у двух третей опрошенных первокурсников отношение к выбранной специальности / направлению подготовки изменилось в лучшую сторону. В разрезе образовательных программ позитивный тренд наиболее выражен в группах студентов ДОВ (92,9%), Юриспруденция (68,8%), ПМНО (64,7%).</a:t>
            </a:r>
          </a:p>
          <a:p>
            <a:pPr algn="just" defTabSz="1219170">
              <a:buClr>
                <a:srgbClr val="000000"/>
              </a:buClr>
              <a:buSzPts val="1200"/>
              <a:defRPr/>
            </a:pPr>
            <a:endParaRPr lang="ru-RU" sz="1400"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Отсутствие изменений отмечает в среднем каждый четвертый участник опроса, среди которых наиболее активно представлены студенты ПМНО (39%) и Иностранный язык: два иностранных языка (26,8%). В разрезе образовательных программ по показателю стабильного отношения к выбранной специальности выделяются студенты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(43,8%), Иностранного языка (36,7%) и Юриспруденции (28,6%). </a:t>
            </a:r>
          </a:p>
          <a:p>
            <a:pPr algn="just" defTabSz="1219170">
              <a:buClr>
                <a:srgbClr val="000000"/>
              </a:buClr>
              <a:buSzPts val="1200"/>
              <a:defRPr/>
            </a:pPr>
            <a:endParaRPr lang="ru-RU" sz="1400"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Не определился в своем отношении к выбранной специальности – в среднем каждый восьмой опрошенный. В своем большинстве это студенты ПМНО (36,8%) и Иностранного языка (42%).</a:t>
            </a:r>
          </a:p>
          <a:p>
            <a:pPr algn="just" defTabSz="1219170">
              <a:buClr>
                <a:srgbClr val="000000"/>
              </a:buClr>
              <a:buSzPts val="1200"/>
              <a:defRPr/>
            </a:pPr>
            <a:endParaRPr lang="ru-RU" sz="1400" kern="0" dirty="0">
              <a:latin typeface="Helvetica Neue"/>
              <a:ea typeface="Helvetica Neue"/>
              <a:cs typeface="Helvetica Neue"/>
              <a:sym typeface="Helvetica Neue"/>
            </a:endParaRPr>
          </a:p>
          <a:p>
            <a:pPr marL="228594" indent="-228594" algn="just" defTabSz="1219170">
              <a:buClr>
                <a:srgbClr val="000000"/>
              </a:buClr>
              <a:buSzPts val="1200"/>
              <a:buFont typeface="Wingdings" panose="05000000000000000000" pitchFamily="2" charset="2"/>
              <a:buChar char="q"/>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p:txBody>
      </p:sp>
      <p:sp>
        <p:nvSpPr>
          <p:cNvPr id="6" name="Google Shape;228;g137d1d21ee2_1_143">
            <a:extLst>
              <a:ext uri="{FF2B5EF4-FFF2-40B4-BE49-F238E27FC236}">
                <a16:creationId xmlns:a16="http://schemas.microsoft.com/office/drawing/2014/main" id="{7E5DBB02-9638-466A-A582-272856A180CA}"/>
              </a:ext>
            </a:extLst>
          </p:cNvPr>
          <p:cNvSpPr txBox="1"/>
          <p:nvPr/>
        </p:nvSpPr>
        <p:spPr>
          <a:xfrm>
            <a:off x="379233" y="13543"/>
            <a:ext cx="5119600" cy="451302"/>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defRPr/>
            </a:pPr>
            <a:r>
              <a:rPr lang="ru" sz="1333" kern="0">
                <a:solidFill>
                  <a:srgbClr val="505050"/>
                </a:solidFill>
                <a:latin typeface="Helvetica Neue"/>
                <a:ea typeface="Helvetica Neue"/>
                <a:cs typeface="Helvetica Neue"/>
                <a:sym typeface="Helvetica Neue"/>
              </a:rPr>
              <a:t>    </a:t>
            </a:r>
            <a:endParaRPr sz="1333" kern="0">
              <a:solidFill>
                <a:srgbClr val="505050"/>
              </a:solidFill>
              <a:latin typeface="Helvetica Neue"/>
              <a:ea typeface="Helvetica Neue"/>
              <a:cs typeface="Helvetica Neue"/>
              <a:sym typeface="Helvetica Neue"/>
            </a:endParaRPr>
          </a:p>
        </p:txBody>
      </p:sp>
      <p:sp>
        <p:nvSpPr>
          <p:cNvPr id="7" name="Google Shape;228;g137d1d21ee2_1_143">
            <a:extLst>
              <a:ext uri="{FF2B5EF4-FFF2-40B4-BE49-F238E27FC236}">
                <a16:creationId xmlns:a16="http://schemas.microsoft.com/office/drawing/2014/main" id="{47ADB1B5-00B2-4C93-A860-C1DF2E7E3E92}"/>
              </a:ext>
            </a:extLst>
          </p:cNvPr>
          <p:cNvSpPr txBox="1"/>
          <p:nvPr/>
        </p:nvSpPr>
        <p:spPr>
          <a:xfrm>
            <a:off x="1" y="13544"/>
            <a:ext cx="6511420" cy="46162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defRPr/>
            </a:pPr>
            <a:r>
              <a:rPr lang="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ОПРАВДАН ЛИ ВЫБОР ОБРАЗОВАТЕЛЬНОЙ ПРОГРАММЫ? </a:t>
            </a:r>
            <a:endParaRPr sz="1400" kern="0" dirty="0">
              <a:latin typeface="Helvetica Neue"/>
              <a:ea typeface="Helvetica Neue"/>
              <a:cs typeface="Helvetica Neue"/>
              <a:sym typeface="Helvetica Neue"/>
            </a:endParaRPr>
          </a:p>
        </p:txBody>
      </p:sp>
      <p:graphicFrame>
        <p:nvGraphicFramePr>
          <p:cNvPr id="8" name="Диаграмма 7">
            <a:extLst>
              <a:ext uri="{FF2B5EF4-FFF2-40B4-BE49-F238E27FC236}">
                <a16:creationId xmlns:a16="http://schemas.microsoft.com/office/drawing/2014/main" id="{A8B7850F-C3E9-4B6D-AE52-5CDC756BFB05}"/>
              </a:ext>
            </a:extLst>
          </p:cNvPr>
          <p:cNvGraphicFramePr/>
          <p:nvPr>
            <p:extLst>
              <p:ext uri="{D42A27DB-BD31-4B8C-83A1-F6EECF244321}">
                <p14:modId xmlns:p14="http://schemas.microsoft.com/office/powerpoint/2010/main" val="1160576606"/>
              </p:ext>
            </p:extLst>
          </p:nvPr>
        </p:nvGraphicFramePr>
        <p:xfrm>
          <a:off x="291451" y="1057275"/>
          <a:ext cx="5302400" cy="470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49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3a709386da_1_22"/>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highlight>
                  <a:srgbClr val="F3F3F3"/>
                </a:highlight>
              </a:rPr>
              <a:pPr defTabSz="1219170">
                <a:defRPr/>
              </a:pPr>
              <a:t>14</a:t>
            </a:fld>
            <a:endParaRPr sz="1400" kern="0" dirty="0">
              <a:solidFill>
                <a:srgbClr val="505050"/>
              </a:solidFill>
              <a:highlight>
                <a:srgbClr val="F3F3F3"/>
              </a:highlight>
            </a:endParaRPr>
          </a:p>
        </p:txBody>
      </p:sp>
      <p:sp>
        <p:nvSpPr>
          <p:cNvPr id="238" name="Google Shape;238;g13a709386da_1_22"/>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defRPr/>
            </a:pPr>
            <a:endParaRPr sz="1467" b="1" kern="0">
              <a:solidFill>
                <a:srgbClr val="000000"/>
              </a:solidFill>
              <a:latin typeface="Helvetica Neue"/>
              <a:ea typeface="Helvetica Neue"/>
              <a:cs typeface="Helvetica Neue"/>
              <a:sym typeface="Helvetica Neue"/>
            </a:endParaRPr>
          </a:p>
        </p:txBody>
      </p:sp>
      <p:sp>
        <p:nvSpPr>
          <p:cNvPr id="239" name="Google Shape;239;g13a709386da_1_22"/>
          <p:cNvSpPr txBox="1"/>
          <p:nvPr/>
        </p:nvSpPr>
        <p:spPr>
          <a:xfrm>
            <a:off x="6127767" y="1087599"/>
            <a:ext cx="5558400" cy="5245536"/>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333" kern="0" dirty="0">
                <a:solidFill>
                  <a:srgbClr val="505050"/>
                </a:solidFill>
                <a:latin typeface="Helvetica Neue"/>
                <a:ea typeface="Helvetica Neue"/>
                <a:cs typeface="Helvetica Neue"/>
                <a:sym typeface="Helvetica Neue"/>
              </a:rPr>
              <a:t>    </a:t>
            </a:r>
            <a:r>
              <a:rPr lang="ru-RU" sz="1400" kern="0" dirty="0">
                <a:solidFill>
                  <a:srgbClr val="505050"/>
                </a:solidFill>
                <a:latin typeface="Helvetica Neue"/>
                <a:ea typeface="Helvetica Neue"/>
                <a:cs typeface="Helvetica Neue"/>
                <a:sym typeface="Helvetica Neue"/>
              </a:rPr>
              <a:t>В среднем более двух третей опрошенных первокурсников подтвердили приверженность выбранной образовательной программе. Из них почти половину составляют студенты ПМНО (46,2%). В разрезе образовательных программ превышение среднего показателя отмечается в группах студентов ДОВ (78,6%), ПМНО (72,1%), Иностранный язык: два иностранных языка (70,8%), Юриспруденция (68,8%).</a:t>
            </a: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r>
              <a:rPr lang="ru-RU" sz="1400" kern="0" dirty="0">
                <a:solidFill>
                  <a:srgbClr val="505050"/>
                </a:solidFill>
                <a:latin typeface="Helvetica Neue"/>
                <a:ea typeface="Helvetica Neue"/>
                <a:cs typeface="Helvetica Neue"/>
                <a:sym typeface="Helvetica Neue"/>
              </a:rPr>
              <a:t>    Неопределившихся в 3,4 раза меньше, чем убежденных в правильности своего выбора (в среднем каждый пятый опрошенный). Данная категория респондентов на 38,7% состоит из первокурсников ПМНО. Доли неопределившихся в разрезе образовательных программ: в группе студентов </a:t>
            </a:r>
            <a:r>
              <a:rPr lang="ru-RU" sz="1400" kern="0" dirty="0" err="1">
                <a:solidFill>
                  <a:srgbClr val="505050"/>
                </a:solidFill>
                <a:latin typeface="Helvetica Neue"/>
                <a:ea typeface="Helvetica Neue"/>
                <a:cs typeface="Helvetica Neue"/>
                <a:sym typeface="Helvetica Neue"/>
              </a:rPr>
              <a:t>ПиП</a:t>
            </a:r>
            <a:r>
              <a:rPr lang="ru-RU" sz="1400" kern="0" dirty="0">
                <a:solidFill>
                  <a:srgbClr val="505050"/>
                </a:solidFill>
                <a:latin typeface="Helvetica Neue"/>
                <a:ea typeface="Helvetica Neue"/>
                <a:cs typeface="Helvetica Neue"/>
                <a:sym typeface="Helvetica Neue"/>
              </a:rPr>
              <a:t> (31,3%), ПМНО (17,7%), Юриспруденции (18,8%), ДОВ (21,4%).</a:t>
            </a: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r>
              <a:rPr lang="ru-RU" sz="1400" kern="0" dirty="0">
                <a:solidFill>
                  <a:srgbClr val="505050"/>
                </a:solidFill>
                <a:latin typeface="Helvetica Neue"/>
                <a:ea typeface="Helvetica Neue"/>
                <a:cs typeface="Helvetica Neue"/>
                <a:sym typeface="Helvetica Neue"/>
              </a:rPr>
              <a:t>    Удельный вес тех, кто ошибся в выборе образовательной программы и при возможности предпочел бы другую, составляет восьмую часть опрошенных.  Они чаще, чем в среднем по массиву, встречаются среди студентов образовательной программы Иностранный язык: два иностранных языка (23,3%).</a:t>
            </a:r>
          </a:p>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p:txBody>
      </p:sp>
      <p:sp>
        <p:nvSpPr>
          <p:cNvPr id="240" name="Google Shape;240;g13a709386da_1_22"/>
          <p:cNvSpPr txBox="1"/>
          <p:nvPr/>
        </p:nvSpPr>
        <p:spPr>
          <a:xfrm>
            <a:off x="0" y="0"/>
            <a:ext cx="6315075" cy="46162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defRPr/>
            </a:pPr>
            <a:r>
              <a:rPr lang="ru-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ОПРАВДАН ЛИ ВЫБОР ОБРАЗОВАТЕЛЬНОЙ ПРОГРАММЫ?</a:t>
            </a:r>
            <a:endParaRPr sz="1400" kern="0" dirty="0">
              <a:latin typeface="Helvetica Neue"/>
              <a:ea typeface="Helvetica Neue"/>
              <a:cs typeface="Helvetica Neue"/>
              <a:sym typeface="Helvetica Neue"/>
            </a:endParaRPr>
          </a:p>
        </p:txBody>
      </p:sp>
      <p:graphicFrame>
        <p:nvGraphicFramePr>
          <p:cNvPr id="2" name="Диаграмма 1">
            <a:extLst>
              <a:ext uri="{FF2B5EF4-FFF2-40B4-BE49-F238E27FC236}">
                <a16:creationId xmlns:a16="http://schemas.microsoft.com/office/drawing/2014/main" id="{A50C3DB6-6EE4-290D-9ED4-D4DFA5D0422E}"/>
              </a:ext>
            </a:extLst>
          </p:cNvPr>
          <p:cNvGraphicFramePr/>
          <p:nvPr>
            <p:extLst>
              <p:ext uri="{D42A27DB-BD31-4B8C-83A1-F6EECF244321}">
                <p14:modId xmlns:p14="http://schemas.microsoft.com/office/powerpoint/2010/main" val="533915833"/>
              </p:ext>
            </p:extLst>
          </p:nvPr>
        </p:nvGraphicFramePr>
        <p:xfrm>
          <a:off x="379234" y="1424299"/>
          <a:ext cx="4930553" cy="3195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103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400"/>
              <a:defRPr/>
            </a:pPr>
            <a:endParaRPr sz="2667" kern="0">
              <a:solidFill>
                <a:srgbClr val="434343"/>
              </a:solidFill>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rPr>
              <a:pPr defTabSz="1219170">
                <a:defRPr/>
              </a:pPr>
              <a:t>15</a:t>
            </a:fld>
            <a:endParaRPr sz="1400" kern="0" dirty="0">
              <a:solidFill>
                <a:srgbClr val="505050"/>
              </a:solidFill>
            </a:endParaRPr>
          </a:p>
        </p:txBody>
      </p:sp>
      <p:sp>
        <p:nvSpPr>
          <p:cNvPr id="182" name="Google Shape;182;gd40a283929_1_1"/>
          <p:cNvSpPr txBox="1"/>
          <p:nvPr/>
        </p:nvSpPr>
        <p:spPr>
          <a:xfrm>
            <a:off x="1219200" y="2296423"/>
            <a:ext cx="9753600" cy="1132706"/>
          </a:xfrm>
          <a:prstGeom prst="rect">
            <a:avLst/>
          </a:prstGeom>
          <a:noFill/>
          <a:ln>
            <a:noFill/>
          </a:ln>
        </p:spPr>
        <p:txBody>
          <a:bodyPr spcFirstLastPara="1" wrap="square" lIns="121900" tIns="121900" rIns="121900" bIns="121900" anchor="t" anchorCtr="0">
            <a:spAutoFit/>
          </a:bodyPr>
          <a:lstStyle/>
          <a:p>
            <a:pPr algn="ctr" defTabSz="1219170">
              <a:lnSpc>
                <a:spcPct val="107916"/>
              </a:lnSpc>
              <a:buClr>
                <a:srgbClr val="000000"/>
              </a:buClr>
              <a:buSzPts val="2000"/>
              <a:defRPr/>
            </a:pPr>
            <a:r>
              <a:rPr lang="ru-RU" sz="2667" b="1" kern="0" dirty="0">
                <a:solidFill>
                  <a:srgbClr val="434343"/>
                </a:solidFill>
                <a:latin typeface="Helvetica Neue"/>
                <a:ea typeface="Helvetica Neue"/>
                <a:cs typeface="Helvetica Neue"/>
                <a:sym typeface="Helvetica Neue"/>
              </a:rPr>
              <a:t>АДАПТАЦИОННЫЙ ПОТЕНЦИАЛ</a:t>
            </a:r>
            <a:endParaRPr sz="2667" b="1" kern="0" dirty="0">
              <a:solidFill>
                <a:srgbClr val="434343"/>
              </a:solidFill>
              <a:latin typeface="Helvetica Neue"/>
              <a:ea typeface="Helvetica Neue"/>
              <a:cs typeface="Helvetica Neue"/>
              <a:sym typeface="Helvetica Neue"/>
            </a:endParaRPr>
          </a:p>
          <a:p>
            <a:pPr algn="ctr" defTabSz="1219170">
              <a:lnSpc>
                <a:spcPct val="107916"/>
              </a:lnSpc>
              <a:buClr>
                <a:srgbClr val="000000"/>
              </a:buClr>
              <a:buSzPts val="2000"/>
              <a:defRPr/>
            </a:pPr>
            <a:endParaRPr sz="2667" b="1" kern="0" dirty="0">
              <a:solidFill>
                <a:srgbClr val="98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73876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3a709386da_1_22"/>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highlight>
                  <a:srgbClr val="F3F3F3"/>
                </a:highlight>
              </a:rPr>
              <a:pPr defTabSz="1219170">
                <a:defRPr/>
              </a:pPr>
              <a:t>16</a:t>
            </a:fld>
            <a:endParaRPr sz="1400" kern="0" dirty="0">
              <a:solidFill>
                <a:srgbClr val="505050"/>
              </a:solidFill>
              <a:highlight>
                <a:srgbClr val="F3F3F3"/>
              </a:highlight>
            </a:endParaRPr>
          </a:p>
        </p:txBody>
      </p:sp>
      <p:sp>
        <p:nvSpPr>
          <p:cNvPr id="238" name="Google Shape;238;g13a709386da_1_22"/>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defRPr/>
            </a:pPr>
            <a:endParaRPr sz="1467" b="1" kern="0">
              <a:solidFill>
                <a:srgbClr val="000000"/>
              </a:solidFill>
              <a:latin typeface="Helvetica Neue"/>
              <a:ea typeface="Helvetica Neue"/>
              <a:cs typeface="Helvetica Neue"/>
              <a:sym typeface="Helvetica Neue"/>
            </a:endParaRPr>
          </a:p>
        </p:txBody>
      </p:sp>
      <p:sp>
        <p:nvSpPr>
          <p:cNvPr id="239" name="Google Shape;239;g13a709386da_1_22"/>
          <p:cNvSpPr txBox="1"/>
          <p:nvPr/>
        </p:nvSpPr>
        <p:spPr>
          <a:xfrm>
            <a:off x="5925084" y="575924"/>
            <a:ext cx="5761083" cy="6282011"/>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400"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В среднем практически каждый второй опрошенный первокурсник легко справляется с учебной нагрузкой. В разрезе образовательных программ превышение среднего показателя отмечается в группах студентов ДОВ (71,4%), Юриспруденции и Иностранного языка (по 50%), а также ПМНО (48,5%).</a:t>
            </a:r>
          </a:p>
          <a:p>
            <a:pPr algn="just" defTabSz="1219170">
              <a:buClr>
                <a:srgbClr val="000000"/>
              </a:buClr>
              <a:buSzPts val="1200"/>
              <a:defRPr/>
            </a:pPr>
            <a:endParaRPr lang="ru-RU" sz="1400"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    В общей сложности 49,1% признаются, что с трудом справляются с учебной нагрузкой по разным причинам:</a:t>
            </a:r>
          </a:p>
          <a:p>
            <a:pPr algn="just" defTabSz="1219170">
              <a:buClr>
                <a:srgbClr val="000000"/>
              </a:buClr>
              <a:buSzPts val="1200"/>
              <a:buFont typeface="Wingdings" panose="05000000000000000000" pitchFamily="2" charset="2"/>
              <a:buChar char="§"/>
              <a:defRPr/>
            </a:pPr>
            <a:r>
              <a:rPr lang="ru-RU" sz="1400" kern="0" dirty="0">
                <a:latin typeface="Helvetica Neue"/>
                <a:ea typeface="Helvetica Neue"/>
                <a:cs typeface="Helvetica Neue"/>
                <a:sym typeface="Helvetica Neue"/>
              </a:rPr>
              <a:t>  Из-за элементарной лени, по признанию в среднем пятой части опрошенных, половину которых составляют студенты ПМНО (47,1%).</a:t>
            </a:r>
          </a:p>
          <a:p>
            <a:pPr algn="just" defTabSz="1219170">
              <a:buClr>
                <a:srgbClr val="000000"/>
              </a:buClr>
              <a:buSzPts val="1200"/>
              <a:buFont typeface="Wingdings" panose="05000000000000000000" pitchFamily="2" charset="2"/>
              <a:buChar char="§"/>
              <a:defRPr/>
            </a:pPr>
            <a:r>
              <a:rPr lang="ru-RU" sz="1400" kern="0" dirty="0">
                <a:latin typeface="Helvetica Neue"/>
                <a:ea typeface="Helvetica Neue"/>
                <a:cs typeface="Helvetica Neue"/>
                <a:sym typeface="Helvetica Neue"/>
              </a:rPr>
              <a:t>  По признанию в среднем каждого седьмого участника опроса, не хватает школьных знаний, чтобы освоить содержание курсов без дополнительной подготовки. Основной вклад в такого рода признания принадлежат студентам образовательных программ ПМНО (34,8%), Юриспруденция и Иностранный язык (по 21,7%).</a:t>
            </a:r>
          </a:p>
          <a:p>
            <a:pPr algn="just" defTabSz="1219170">
              <a:buClr>
                <a:srgbClr val="000000"/>
              </a:buClr>
              <a:buSzPts val="1200"/>
              <a:buFont typeface="Wingdings" panose="05000000000000000000" pitchFamily="2" charset="2"/>
              <a:buChar char="§"/>
              <a:defRPr/>
            </a:pPr>
            <a:r>
              <a:rPr lang="ru-RU" sz="1400" kern="0" dirty="0">
                <a:latin typeface="Helvetica Neue"/>
                <a:ea typeface="Helvetica Neue"/>
                <a:cs typeface="Helvetica Neue"/>
                <a:sym typeface="Helvetica Neue"/>
              </a:rPr>
              <a:t>   В среднем каждый десятый респондент видит причину своих трудностей в неравномерно составленном расписании учебных занятий. Основной состав этой категории респондентов – студенты ПМНО (62,5%).</a:t>
            </a:r>
          </a:p>
          <a:p>
            <a:pPr algn="just" defTabSz="1219170">
              <a:buClr>
                <a:srgbClr val="000000"/>
              </a:buClr>
              <a:buSzPts val="1200"/>
              <a:buFont typeface="Wingdings" panose="05000000000000000000" pitchFamily="2" charset="2"/>
              <a:buChar char="§"/>
              <a:defRPr/>
            </a:pPr>
            <a:r>
              <a:rPr lang="ru-RU" sz="1400" kern="0" dirty="0">
                <a:latin typeface="Helvetica Neue"/>
                <a:ea typeface="Helvetica Neue"/>
                <a:cs typeface="Helvetica Neue"/>
                <a:sym typeface="Helvetica Neue"/>
              </a:rPr>
              <a:t>   В среднем лишь 2,5% указали на большой объем учебной нагрузки как на первопричину своих трудностей. Из них 75% составляют студенты образовательной программы Иностранный язык: два иностранных языка. </a:t>
            </a:r>
          </a:p>
          <a:p>
            <a:pPr algn="just" defTabSz="1219170">
              <a:buClr>
                <a:srgbClr val="000000"/>
              </a:buClr>
              <a:buSzPts val="1200"/>
              <a:buFont typeface="Wingdings" panose="05000000000000000000" pitchFamily="2" charset="2"/>
              <a:buChar char="§"/>
              <a:defRPr/>
            </a:pPr>
            <a:endParaRPr lang="ru-RU" sz="1400"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    Не справляются с учебной нагрузкой в среднем 3,8%. Из них более двух третей (66,7%) – студенты программы Иностранный язык: два иностранных языка.</a:t>
            </a: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400"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242424"/>
              </a:solidFill>
              <a:latin typeface="Helvetica Neue"/>
              <a:ea typeface="Helvetica Neue"/>
              <a:cs typeface="Helvetica Neue"/>
              <a:sym typeface="Helvetica Neue"/>
            </a:endParaRPr>
          </a:p>
        </p:txBody>
      </p:sp>
      <p:sp>
        <p:nvSpPr>
          <p:cNvPr id="240" name="Google Shape;240;g13a709386da_1_22"/>
          <p:cNvSpPr txBox="1"/>
          <p:nvPr/>
        </p:nvSpPr>
        <p:spPr>
          <a:xfrm>
            <a:off x="0" y="114300"/>
            <a:ext cx="5498833" cy="46162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defRPr/>
            </a:pPr>
            <a:r>
              <a:rPr lang="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АДАПТАЦИОННЫЙ ПОТЕНЦИАЛ</a:t>
            </a:r>
            <a:endParaRPr sz="1400" kern="0" dirty="0">
              <a:latin typeface="Helvetica Neue"/>
              <a:ea typeface="Helvetica Neue"/>
              <a:cs typeface="Helvetica Neue"/>
              <a:sym typeface="Helvetica Neue"/>
            </a:endParaRPr>
          </a:p>
        </p:txBody>
      </p:sp>
      <p:graphicFrame>
        <p:nvGraphicFramePr>
          <p:cNvPr id="7" name="Диаграмма 6">
            <a:extLst>
              <a:ext uri="{FF2B5EF4-FFF2-40B4-BE49-F238E27FC236}">
                <a16:creationId xmlns:a16="http://schemas.microsoft.com/office/drawing/2014/main" id="{5EFEDA7D-6EFF-402C-A2EF-B2419062DE2D}"/>
              </a:ext>
            </a:extLst>
          </p:cNvPr>
          <p:cNvGraphicFramePr/>
          <p:nvPr>
            <p:extLst>
              <p:ext uri="{D42A27DB-BD31-4B8C-83A1-F6EECF244321}">
                <p14:modId xmlns:p14="http://schemas.microsoft.com/office/powerpoint/2010/main" val="3398437263"/>
              </p:ext>
            </p:extLst>
          </p:nvPr>
        </p:nvGraphicFramePr>
        <p:xfrm>
          <a:off x="376725" y="801366"/>
          <a:ext cx="5302399" cy="56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474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10" name="Заголовок 9">
            <a:extLst>
              <a:ext uri="{FF2B5EF4-FFF2-40B4-BE49-F238E27FC236}">
                <a16:creationId xmlns:a16="http://schemas.microsoft.com/office/drawing/2014/main" id="{FB9B1E71-6914-4305-A058-94BD16AE318A}"/>
              </a:ext>
            </a:extLst>
          </p:cNvPr>
          <p:cNvSpPr>
            <a:spLocks noGrp="1"/>
          </p:cNvSpPr>
          <p:nvPr>
            <p:ph type="title"/>
          </p:nvPr>
        </p:nvSpPr>
        <p:spPr>
          <a:xfrm>
            <a:off x="192967" y="100013"/>
            <a:ext cx="4844700" cy="357187"/>
          </a:xfrm>
        </p:spPr>
        <p:txBody>
          <a:bodyPr/>
          <a:lstStyle/>
          <a:p>
            <a:r>
              <a:rPr lang="ru-RU" dirty="0"/>
              <a:t>    </a:t>
            </a:r>
            <a:r>
              <a:rPr lang="ru-RU" sz="1400" dirty="0">
                <a:solidFill>
                  <a:schemeClr val="tx1"/>
                </a:solidFill>
              </a:rPr>
              <a:t>АДАПТАЦИОННЫЙ ПОТЕНЦИАЛ</a:t>
            </a:r>
          </a:p>
        </p:txBody>
      </p:sp>
      <p:sp>
        <p:nvSpPr>
          <p:cNvPr id="354" name="Google Shape;354;g137d1d21ee2_1_8"/>
          <p:cNvSpPr txBox="1">
            <a:spLocks noGrp="1"/>
          </p:cNvSpPr>
          <p:nvPr>
            <p:ph type="sldNum" idx="12"/>
          </p:nvPr>
        </p:nvSpPr>
        <p:spPr/>
        <p:txBody>
          <a:bodyPr/>
          <a:lstStyle/>
          <a:p>
            <a:pPr defTabSz="1219170"/>
            <a:fld id="{00000000-1234-1234-1234-123412341234}" type="slidenum">
              <a:rPr lang="ru" sz="1400" kern="0">
                <a:solidFill>
                  <a:srgbClr val="505050"/>
                </a:solidFill>
              </a:rPr>
              <a:pPr defTabSz="1219170"/>
              <a:t>17</a:t>
            </a:fld>
            <a:endParaRPr lang="ru" sz="1400" kern="0" dirty="0">
              <a:solidFill>
                <a:srgbClr val="505050"/>
              </a:solidFill>
            </a:endParaRPr>
          </a:p>
        </p:txBody>
      </p:sp>
      <p:graphicFrame>
        <p:nvGraphicFramePr>
          <p:cNvPr id="2" name="Диаграмма 1">
            <a:extLst>
              <a:ext uri="{FF2B5EF4-FFF2-40B4-BE49-F238E27FC236}">
                <a16:creationId xmlns:a16="http://schemas.microsoft.com/office/drawing/2014/main" id="{C65F7108-5EE9-5942-2325-2F04014B1411}"/>
              </a:ext>
            </a:extLst>
          </p:cNvPr>
          <p:cNvGraphicFramePr/>
          <p:nvPr>
            <p:extLst>
              <p:ext uri="{D42A27DB-BD31-4B8C-83A1-F6EECF244321}">
                <p14:modId xmlns:p14="http://schemas.microsoft.com/office/powerpoint/2010/main" val="906346377"/>
              </p:ext>
            </p:extLst>
          </p:nvPr>
        </p:nvGraphicFramePr>
        <p:xfrm>
          <a:off x="722359" y="1021965"/>
          <a:ext cx="5457916" cy="438055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2FDED5C3-0677-458B-BCAD-3905A402E44E}"/>
              </a:ext>
            </a:extLst>
          </p:cNvPr>
          <p:cNvSpPr txBox="1"/>
          <p:nvPr/>
        </p:nvSpPr>
        <p:spPr>
          <a:xfrm>
            <a:off x="6615113" y="1412906"/>
            <a:ext cx="5155296" cy="416511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ru-RU" sz="1400" b="0" i="0" u="none" strike="noStrike" kern="0" cap="none" spc="0" normalizeH="0" baseline="0" noProof="0" dirty="0">
                <a:ln>
                  <a:noFill/>
                </a:ln>
                <a:effectLst/>
                <a:uLnTx/>
                <a:uFillTx/>
                <a:latin typeface="Helvetica" panose="020B0604020202020204" pitchFamily="34" charset="0"/>
                <a:ea typeface="+mn-ea"/>
                <a:cs typeface="Helvetica" panose="020B0604020202020204" pitchFamily="34" charset="0"/>
                <a:sym typeface="Arial"/>
              </a:rPr>
              <a:t>Не испытывают никаких трудностей адаптации </a:t>
            </a:r>
            <a:r>
              <a:rPr kumimoji="0" lang="ru-RU" sz="1400" b="1" i="1" u="none" strike="noStrike" kern="0" cap="none" spc="0" normalizeH="0" baseline="0" noProof="0" dirty="0">
                <a:ln>
                  <a:noFill/>
                </a:ln>
                <a:effectLst/>
                <a:uLnTx/>
                <a:uFillTx/>
                <a:latin typeface="Helvetica" panose="020B0604020202020204" pitchFamily="34" charset="0"/>
                <a:ea typeface="+mn-ea"/>
                <a:cs typeface="Helvetica" panose="020B0604020202020204" pitchFamily="34" charset="0"/>
                <a:sym typeface="Arial"/>
              </a:rPr>
              <a:t>- </a:t>
            </a:r>
            <a:r>
              <a:rPr kumimoji="0" lang="ru-RU" sz="1400" b="0" i="0" u="none" strike="noStrike" kern="0" cap="none" spc="0" normalizeH="0" baseline="0" noProof="0" dirty="0">
                <a:ln>
                  <a:noFill/>
                </a:ln>
                <a:effectLst/>
                <a:uLnTx/>
                <a:uFillTx/>
                <a:latin typeface="Helvetica" panose="020B0604020202020204" pitchFamily="34" charset="0"/>
                <a:ea typeface="+mn-ea"/>
                <a:cs typeface="Helvetica" panose="020B0604020202020204" pitchFamily="34" charset="0"/>
                <a:sym typeface="Arial"/>
              </a:rPr>
              <a:t> в среднем 56,7% (более половины). В разрезе образовательных программ превышение среднего показателя – в группах студентов ПМНО (64,7%) и Иностранный язык: два иностранных языка (63%).</a:t>
            </a:r>
            <a:endParaRPr lang="ru-RU" sz="1400" kern="0" dirty="0">
              <a:latin typeface="Helvetica" panose="020B0604020202020204" pitchFamily="34" charset="0"/>
              <a:cs typeface="Helvetica" panose="020B0604020202020204" pitchFamily="34" charset="0"/>
              <a:sym typeface="Arial"/>
            </a:endParaRPr>
          </a:p>
          <a:p>
            <a:pPr algn="just" defTabSz="1219170">
              <a:buClr>
                <a:srgbClr val="000000"/>
              </a:buClr>
            </a:pPr>
            <a:endParaRPr lang="ru-RU" sz="1400" kern="0" dirty="0">
              <a:latin typeface="Helvetica" panose="020B0604020202020204" pitchFamily="34" charset="0"/>
              <a:cs typeface="Helvetica" panose="020B0604020202020204" pitchFamily="34" charset="0"/>
              <a:sym typeface="Arial"/>
            </a:endParaRPr>
          </a:p>
          <a:p>
            <a:pPr algn="just" defTabSz="1219170">
              <a:buClr>
                <a:srgbClr val="000000"/>
              </a:buClr>
            </a:pPr>
            <a:r>
              <a:rPr lang="ru-RU" sz="1400" kern="0" dirty="0">
                <a:latin typeface="Helvetica" panose="020B0604020202020204" pitchFamily="34" charset="0"/>
                <a:cs typeface="Helvetica" panose="020B0604020202020204" pitchFamily="34" charset="0"/>
                <a:sym typeface="Arial"/>
              </a:rPr>
              <a:t>Испытывали некоторые трудности адаптации в начале обучения </a:t>
            </a:r>
            <a:r>
              <a:rPr lang="ru-RU" sz="1400" b="1" i="1" kern="0" dirty="0">
                <a:latin typeface="Helvetica" panose="020B0604020202020204" pitchFamily="34" charset="0"/>
                <a:cs typeface="Helvetica" panose="020B0604020202020204" pitchFamily="34" charset="0"/>
                <a:sym typeface="Arial"/>
              </a:rPr>
              <a:t>–</a:t>
            </a:r>
            <a:r>
              <a:rPr lang="ru-RU" sz="1400" kern="0" dirty="0">
                <a:latin typeface="Helvetica" panose="020B0604020202020204" pitchFamily="34" charset="0"/>
                <a:cs typeface="Helvetica" panose="020B0604020202020204" pitchFamily="34" charset="0"/>
                <a:sym typeface="Arial"/>
              </a:rPr>
              <a:t> в среднем около четверти опрошенных первокурсников. Чаще, чем в среднем по массиву, об этом сообщают студенты образовательных программ Юриспруденция (37,5%), Иностранный язык (36%), ДОВ (28,6%).</a:t>
            </a:r>
          </a:p>
          <a:p>
            <a:pPr algn="just" defTabSz="1219170">
              <a:buClr>
                <a:srgbClr val="000000"/>
              </a:buClr>
            </a:pPr>
            <a:endParaRPr lang="ru-RU" sz="1400" kern="0" dirty="0">
              <a:latin typeface="Helvetica" panose="020B0604020202020204" pitchFamily="34" charset="0"/>
              <a:cs typeface="Helvetica" panose="020B0604020202020204" pitchFamily="34" charset="0"/>
              <a:sym typeface="Arial"/>
            </a:endParaRPr>
          </a:p>
          <a:p>
            <a:pPr algn="just" defTabSz="1219170">
              <a:buClr>
                <a:srgbClr val="000000"/>
              </a:buClr>
            </a:pPr>
            <a:r>
              <a:rPr lang="ru-RU" sz="1400" kern="0" dirty="0">
                <a:latin typeface="Helvetica" panose="020B0604020202020204" pitchFamily="34" charset="0"/>
                <a:cs typeface="Helvetica" panose="020B0604020202020204" pitchFamily="34" charset="0"/>
                <a:sym typeface="Arial"/>
              </a:rPr>
              <a:t>До сих пор испытывают трудности адаптации к студенческой жизни </a:t>
            </a:r>
            <a:r>
              <a:rPr lang="ru-RU" sz="1400" b="1" i="1" kern="0" dirty="0">
                <a:latin typeface="Helvetica" panose="020B0604020202020204" pitchFamily="34" charset="0"/>
                <a:cs typeface="Helvetica" panose="020B0604020202020204" pitchFamily="34" charset="0"/>
                <a:sym typeface="Arial"/>
              </a:rPr>
              <a:t>– </a:t>
            </a:r>
            <a:r>
              <a:rPr lang="ru-RU" sz="1400" kern="0" dirty="0">
                <a:latin typeface="Helvetica" panose="020B0604020202020204" pitchFamily="34" charset="0"/>
                <a:cs typeface="Helvetica" panose="020B0604020202020204" pitchFamily="34" charset="0"/>
                <a:sym typeface="Arial"/>
              </a:rPr>
              <a:t>в среднем каждые шестой – седьмой опрошенные, главным образом студенты ДОВ (28,6%), </a:t>
            </a:r>
            <a:r>
              <a:rPr lang="ru-RU" sz="1400" kern="0" dirty="0" err="1">
                <a:latin typeface="Helvetica" panose="020B0604020202020204" pitchFamily="34" charset="0"/>
                <a:cs typeface="Helvetica" panose="020B0604020202020204" pitchFamily="34" charset="0"/>
                <a:sym typeface="Arial"/>
              </a:rPr>
              <a:t>ПиП</a:t>
            </a:r>
            <a:r>
              <a:rPr lang="ru-RU" sz="1400" kern="0" dirty="0">
                <a:latin typeface="Helvetica" panose="020B0604020202020204" pitchFamily="34" charset="0"/>
                <a:cs typeface="Helvetica" panose="020B0604020202020204" pitchFamily="34" charset="0"/>
                <a:sym typeface="Arial"/>
              </a:rPr>
              <a:t> (25%) и Юриспруденции (18,8%).</a:t>
            </a:r>
          </a:p>
          <a:p>
            <a:pPr algn="just" defTabSz="1219170">
              <a:buClr>
                <a:srgbClr val="000000"/>
              </a:buClr>
            </a:pPr>
            <a:endParaRPr lang="ru-RU" sz="1333" kern="0" dirty="0">
              <a:solidFill>
                <a:srgbClr val="000000"/>
              </a:solidFill>
              <a:latin typeface="Arial"/>
              <a:cs typeface="Arial"/>
              <a:sym typeface="Arial"/>
            </a:endParaRPr>
          </a:p>
          <a:p>
            <a:pPr algn="just" defTabSz="1219170">
              <a:buClr>
                <a:srgbClr val="000000"/>
              </a:buClr>
            </a:pPr>
            <a:endParaRPr lang="ru-RU" sz="1333" kern="0" dirty="0">
              <a:solidFill>
                <a:srgbClr val="000000"/>
              </a:solidFill>
              <a:latin typeface="Arial"/>
              <a:cs typeface="Arial"/>
              <a:sym typeface="Arial"/>
            </a:endParaRPr>
          </a:p>
        </p:txBody>
      </p:sp>
    </p:spTree>
    <p:extLst>
      <p:ext uri="{BB962C8B-B14F-4D97-AF65-F5344CB8AC3E}">
        <p14:creationId xmlns:p14="http://schemas.microsoft.com/office/powerpoint/2010/main" val="380245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 name="Заголовок 2">
            <a:extLst>
              <a:ext uri="{FF2B5EF4-FFF2-40B4-BE49-F238E27FC236}">
                <a16:creationId xmlns:a16="http://schemas.microsoft.com/office/drawing/2014/main" id="{507FE927-3931-4893-839E-82C26B454C92}"/>
              </a:ext>
            </a:extLst>
          </p:cNvPr>
          <p:cNvSpPr>
            <a:spLocks noGrp="1"/>
          </p:cNvSpPr>
          <p:nvPr>
            <p:ph type="title"/>
          </p:nvPr>
        </p:nvSpPr>
        <p:spPr>
          <a:xfrm>
            <a:off x="505834" y="142876"/>
            <a:ext cx="4131684" cy="285749"/>
          </a:xfrm>
        </p:spPr>
        <p:txBody>
          <a:bodyPr/>
          <a:lstStyle/>
          <a:p>
            <a:r>
              <a:rPr lang="ru-RU" sz="1333" dirty="0"/>
              <a:t>АДАПТАЦИОННЫЙ ПОТЕНЦИАЛ</a:t>
            </a:r>
          </a:p>
        </p:txBody>
      </p:sp>
      <p:sp>
        <p:nvSpPr>
          <p:cNvPr id="364" name="Google Shape;364;g137d1d21ee2_1_1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highlight>
                  <a:srgbClr val="F3F3F3"/>
                </a:highlight>
              </a:rPr>
              <a:pPr defTabSz="1219170">
                <a:defRPr/>
              </a:pPr>
              <a:t>18</a:t>
            </a:fld>
            <a:endParaRPr sz="1400" kern="0" dirty="0">
              <a:solidFill>
                <a:srgbClr val="505050"/>
              </a:solidFill>
              <a:highlight>
                <a:srgbClr val="F3F3F3"/>
              </a:highlight>
            </a:endParaRPr>
          </a:p>
        </p:txBody>
      </p:sp>
      <p:sp>
        <p:nvSpPr>
          <p:cNvPr id="365" name="Google Shape;365;g137d1d21ee2_1_16"/>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defRPr/>
            </a:pPr>
            <a:endParaRPr sz="1467" b="1" kern="0">
              <a:solidFill>
                <a:srgbClr val="000000"/>
              </a:solidFill>
              <a:latin typeface="Helvetica Neue"/>
              <a:ea typeface="Helvetica Neue"/>
              <a:cs typeface="Helvetica Neue"/>
              <a:sym typeface="Helvetica Neue"/>
            </a:endParaRPr>
          </a:p>
        </p:txBody>
      </p:sp>
      <p:sp>
        <p:nvSpPr>
          <p:cNvPr id="366" name="Google Shape;366;g137d1d21ee2_1_16"/>
          <p:cNvSpPr txBox="1"/>
          <p:nvPr/>
        </p:nvSpPr>
        <p:spPr>
          <a:xfrm>
            <a:off x="6229350" y="1287001"/>
            <a:ext cx="5911295" cy="5150832"/>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400" kern="0" dirty="0">
                <a:latin typeface="Helvetica Neue"/>
                <a:ea typeface="Helvetica Neue"/>
                <a:cs typeface="Helvetica Neue"/>
                <a:sym typeface="Helvetica Neue"/>
              </a:rPr>
              <a:t>В рейтинговом ряду по показателю частоты упоминаний в первую пятерку входят следующие ответы на поставленный вопрос:</a:t>
            </a:r>
          </a:p>
          <a:p>
            <a:pPr algn="just" defTabSz="1219170">
              <a:buClr>
                <a:srgbClr val="000000"/>
              </a:buClr>
              <a:buSzPts val="1200"/>
              <a:defRPr/>
            </a:pPr>
            <a:endParaRPr lang="ru-RU" sz="1400" b="1" i="1"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Желание учиться </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в среднем 51,6%.</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Показатели выше среднего значения зафиксированы среди студентов образовательных программ ДОВ (78,6%), Иностранный язык (62,5%), Юриспруденция (56,3%).</a:t>
            </a:r>
          </a:p>
          <a:p>
            <a:pPr algn="just" defTabSz="1219170">
              <a:buClr>
                <a:srgbClr val="000000"/>
              </a:buClr>
              <a:buSzPts val="1200"/>
              <a:defRPr/>
            </a:pPr>
            <a:endParaRPr lang="ru-RU" sz="1400" kern="0" dirty="0">
              <a:latin typeface="Helvetica Neue"/>
              <a:ea typeface="Helvetica Neue"/>
              <a:cs typeface="Helvetica Neue"/>
              <a:sym typeface="Helvetica Neue"/>
            </a:endParaRPr>
          </a:p>
          <a:p>
            <a:pPr marL="0" marR="0" lvl="0" indent="0" algn="just" defTabSz="1219170" rtl="0" eaLnBrk="1" fontAlgn="auto" latinLnBrk="0" hangingPunct="1">
              <a:lnSpc>
                <a:spcPct val="100000"/>
              </a:lnSpc>
              <a:spcBef>
                <a:spcPts val="0"/>
              </a:spcBef>
              <a:spcAft>
                <a:spcPts val="0"/>
              </a:spcAft>
              <a:buClr>
                <a:srgbClr val="000000"/>
              </a:buClr>
              <a:buSzPts val="1200"/>
              <a:buFontTx/>
              <a:buNone/>
              <a:tabLst/>
              <a:defRPr/>
            </a:pPr>
            <a:r>
              <a:rPr kumimoji="0" lang="ru-RU" sz="1400" u="none" strike="noStrike" kern="0" cap="none" spc="0" normalizeH="0" baseline="0" noProof="0" dirty="0">
                <a:ln>
                  <a:noFill/>
                </a:ln>
                <a:effectLst/>
                <a:uLnTx/>
                <a:uFillTx/>
                <a:latin typeface="Helvetica Neue"/>
                <a:ea typeface="Helvetica Neue"/>
                <a:cs typeface="Helvetica Neue"/>
                <a:sym typeface="Helvetica Neue"/>
              </a:rPr>
              <a:t>Доброжелательное взаимодействие с преподавателями </a:t>
            </a:r>
            <a:r>
              <a:rPr kumimoji="0" lang="ru-RU" sz="1400" b="1" i="1" u="none" strike="noStrike" kern="0" cap="none" spc="0" normalizeH="0" baseline="0" noProof="0" dirty="0">
                <a:ln>
                  <a:noFill/>
                </a:ln>
                <a:effectLst/>
                <a:uLnTx/>
                <a:uFillTx/>
                <a:latin typeface="Helvetica Neue"/>
                <a:ea typeface="Helvetica Neue"/>
                <a:cs typeface="Helvetica Neue"/>
                <a:sym typeface="Helvetica Neue"/>
              </a:rPr>
              <a:t>– </a:t>
            </a: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в среднем 26,1%.</a:t>
            </a:r>
            <a:r>
              <a:rPr kumimoji="0" lang="ru-RU" sz="1400" b="1" i="1" u="none" strike="noStrike" kern="0" cap="none" spc="0" normalizeH="0" baseline="0" noProof="0" dirty="0">
                <a:ln>
                  <a:noFill/>
                </a:ln>
                <a:effectLst/>
                <a:uLnTx/>
                <a:uFillTx/>
                <a:latin typeface="Helvetica Neue"/>
                <a:ea typeface="Helvetica Neue"/>
                <a:cs typeface="Helvetica Neue"/>
                <a:sym typeface="Helvetica Neue"/>
              </a:rPr>
              <a:t> </a:t>
            </a: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Частота упоминания выше среднего показателя - в группах студентов </a:t>
            </a:r>
            <a:r>
              <a:rPr kumimoji="0" lang="ru-RU" sz="1400" b="0" i="0" u="none" strike="noStrike" kern="0" cap="none" spc="0" normalizeH="0" baseline="0" noProof="0" dirty="0" err="1">
                <a:ln>
                  <a:noFill/>
                </a:ln>
                <a:effectLst/>
                <a:uLnTx/>
                <a:uFillTx/>
                <a:latin typeface="Helvetica Neue"/>
                <a:ea typeface="Helvetica Neue"/>
                <a:cs typeface="Helvetica Neue"/>
                <a:sym typeface="Helvetica Neue"/>
              </a:rPr>
              <a:t>ПиП</a:t>
            </a: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 (31,3%) и ПМНО (27,9%) </a:t>
            </a:r>
          </a:p>
          <a:p>
            <a:pPr algn="just" defTabSz="1219170">
              <a:buClr>
                <a:srgbClr val="000000"/>
              </a:buClr>
              <a:buSzPts val="1200"/>
              <a:defRPr/>
            </a:pPr>
            <a:endParaRPr lang="ru-RU" sz="1400" kern="0" dirty="0">
              <a:latin typeface="Helvetica Neue"/>
              <a:ea typeface="Helvetica Neue"/>
              <a:cs typeface="Helvetica Neue"/>
              <a:sym typeface="Helvetica Neue"/>
            </a:endParaRPr>
          </a:p>
          <a:p>
            <a:pPr algn="just" defTabSz="1219170">
              <a:buClr>
                <a:srgbClr val="000000"/>
              </a:buClr>
              <a:buSzPts val="1200"/>
              <a:defRPr/>
            </a:pP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Советы и помощь куратора группы </a:t>
            </a:r>
            <a:r>
              <a:rPr lang="ru-RU" sz="1400" b="1" i="1" kern="0" dirty="0">
                <a:latin typeface="Helvetica Neue"/>
                <a:ea typeface="Helvetica Neue"/>
                <a:cs typeface="Helvetica Neue"/>
                <a:sym typeface="Helvetica Neue"/>
              </a:rPr>
              <a:t>–</a:t>
            </a:r>
            <a:r>
              <a:rPr lang="ru-RU" sz="1400" kern="0" dirty="0">
                <a:latin typeface="Helvetica Neue"/>
                <a:ea typeface="Helvetica Neue"/>
                <a:cs typeface="Helvetica Neue"/>
                <a:sym typeface="Helvetica Neue"/>
              </a:rPr>
              <a:t> в среднем 25,5%.</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Об этом чаще всего сообщают студенты образовательной программы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(37,5%).</a:t>
            </a:r>
          </a:p>
          <a:p>
            <a:pPr algn="just" defTabSz="1219170">
              <a:buClr>
                <a:srgbClr val="000000"/>
              </a:buClr>
              <a:buSzPts val="1200"/>
              <a:defRPr/>
            </a:pPr>
            <a:endParaRPr lang="ru-RU" sz="1400" b="1" i="1"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Сотрудничество в группе </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в среднем 23,6%. На «чувство локтя» наиболее активно указывают студенты образовательных программ Юриспруденция (43,8%) и Иностранный язык (33,3%).</a:t>
            </a:r>
          </a:p>
        </p:txBody>
      </p:sp>
      <p:graphicFrame>
        <p:nvGraphicFramePr>
          <p:cNvPr id="2" name="Диаграмма 1">
            <a:extLst>
              <a:ext uri="{FF2B5EF4-FFF2-40B4-BE49-F238E27FC236}">
                <a16:creationId xmlns:a16="http://schemas.microsoft.com/office/drawing/2014/main" id="{8DCC4AF2-95F7-DD53-10C6-F43879DE485C}"/>
              </a:ext>
            </a:extLst>
          </p:cNvPr>
          <p:cNvGraphicFramePr/>
          <p:nvPr>
            <p:extLst>
              <p:ext uri="{D42A27DB-BD31-4B8C-83A1-F6EECF244321}">
                <p14:modId xmlns:p14="http://schemas.microsoft.com/office/powerpoint/2010/main" val="826188311"/>
              </p:ext>
            </p:extLst>
          </p:nvPr>
        </p:nvGraphicFramePr>
        <p:xfrm>
          <a:off x="328545" y="968841"/>
          <a:ext cx="5634106" cy="4920317"/>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a:extLst>
              <a:ext uri="{FF2B5EF4-FFF2-40B4-BE49-F238E27FC236}">
                <a16:creationId xmlns:a16="http://schemas.microsoft.com/office/drawing/2014/main" id="{3E6C64A3-B822-4B04-8081-A7DDECB55303}"/>
              </a:ext>
            </a:extLst>
          </p:cNvPr>
          <p:cNvSpPr/>
          <p:nvPr/>
        </p:nvSpPr>
        <p:spPr>
          <a:xfrm>
            <a:off x="200024" y="5992025"/>
            <a:ext cx="5559443" cy="523220"/>
          </a:xfrm>
          <a:prstGeom prst="rect">
            <a:avLst/>
          </a:prstGeom>
        </p:spPr>
        <p:txBody>
          <a:bodyPr wrap="square">
            <a:spAutoFit/>
          </a:bodyPr>
          <a:lstStyle/>
          <a:p>
            <a:pPr defTabSz="1219170">
              <a:buClr>
                <a:srgbClr val="000000"/>
              </a:buClr>
              <a:defRPr/>
            </a:pPr>
            <a:r>
              <a:rPr lang="ru-RU" sz="1400" b="1" i="1" kern="0" dirty="0">
                <a:latin typeface="Helvetica Neue" panose="020B0604020202020204" charset="0"/>
                <a:cs typeface="Arial"/>
                <a:sym typeface="Arial"/>
              </a:rPr>
              <a:t>Примечание:</a:t>
            </a:r>
            <a:r>
              <a:rPr lang="ru-RU" sz="1400" i="1" kern="0" dirty="0">
                <a:latin typeface="Helvetica Neue" panose="020B0604020202020204" charset="0"/>
                <a:cs typeface="Arial"/>
                <a:sym typeface="Arial"/>
              </a:rPr>
              <a:t> Множественный выбор. Количество ответов – не более трех, сумма ответов превышает 100%</a:t>
            </a:r>
            <a:endParaRPr lang="ru-RU" sz="1400" kern="0" dirty="0">
              <a:latin typeface="Arial"/>
              <a:cs typeface="Arial"/>
              <a:sym typeface="Arial"/>
            </a:endParaRPr>
          </a:p>
        </p:txBody>
      </p:sp>
    </p:spTree>
    <p:extLst>
      <p:ext uri="{BB962C8B-B14F-4D97-AF65-F5344CB8AC3E}">
        <p14:creationId xmlns:p14="http://schemas.microsoft.com/office/powerpoint/2010/main" val="292824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400"/>
              <a:defRPr/>
            </a:pPr>
            <a:endParaRPr sz="2667" kern="0">
              <a:solidFill>
                <a:srgbClr val="434343"/>
              </a:solidFill>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rPr>
              <a:pPr defTabSz="1219170">
                <a:defRPr/>
              </a:pPr>
              <a:t>19</a:t>
            </a:fld>
            <a:endParaRPr sz="1400" kern="0" dirty="0">
              <a:solidFill>
                <a:srgbClr val="505050"/>
              </a:solidFill>
            </a:endParaRPr>
          </a:p>
        </p:txBody>
      </p:sp>
      <p:sp>
        <p:nvSpPr>
          <p:cNvPr id="182" name="Google Shape;182;gd40a283929_1_1"/>
          <p:cNvSpPr txBox="1"/>
          <p:nvPr/>
        </p:nvSpPr>
        <p:spPr>
          <a:xfrm>
            <a:off x="1219200" y="2296423"/>
            <a:ext cx="9753600" cy="1132706"/>
          </a:xfrm>
          <a:prstGeom prst="rect">
            <a:avLst/>
          </a:prstGeom>
          <a:noFill/>
          <a:ln>
            <a:noFill/>
          </a:ln>
        </p:spPr>
        <p:txBody>
          <a:bodyPr spcFirstLastPara="1" wrap="square" lIns="121900" tIns="121900" rIns="121900" bIns="121900" anchor="t" anchorCtr="0">
            <a:spAutoFit/>
          </a:bodyPr>
          <a:lstStyle/>
          <a:p>
            <a:pPr algn="ctr" defTabSz="1219170">
              <a:lnSpc>
                <a:spcPct val="107916"/>
              </a:lnSpc>
              <a:buClr>
                <a:srgbClr val="000000"/>
              </a:buClr>
              <a:buSzPts val="2000"/>
              <a:defRPr/>
            </a:pPr>
            <a:r>
              <a:rPr lang="ru-RU" sz="2667" b="1" kern="0" dirty="0">
                <a:solidFill>
                  <a:srgbClr val="434343"/>
                </a:solidFill>
                <a:latin typeface="Helvetica Neue"/>
                <a:ea typeface="Helvetica Neue"/>
                <a:cs typeface="Helvetica Neue"/>
                <a:sym typeface="Helvetica Neue"/>
              </a:rPr>
              <a:t>ОРГАНИЗАЦИЯ УЧЕБНОГО ПРОЦЕССА</a:t>
            </a:r>
            <a:endParaRPr sz="2667" b="1" kern="0" dirty="0">
              <a:solidFill>
                <a:srgbClr val="434343"/>
              </a:solidFill>
              <a:latin typeface="Helvetica Neue"/>
              <a:ea typeface="Helvetica Neue"/>
              <a:cs typeface="Helvetica Neue"/>
              <a:sym typeface="Helvetica Neue"/>
            </a:endParaRPr>
          </a:p>
          <a:p>
            <a:pPr algn="ctr" defTabSz="1219170">
              <a:lnSpc>
                <a:spcPct val="107916"/>
              </a:lnSpc>
              <a:buClr>
                <a:srgbClr val="000000"/>
              </a:buClr>
              <a:buSzPts val="2000"/>
              <a:defRPr/>
            </a:pPr>
            <a:endParaRPr sz="2667" b="1" kern="0" dirty="0">
              <a:solidFill>
                <a:srgbClr val="98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828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0" y="100013"/>
            <a:ext cx="7913633" cy="424820"/>
          </a:xfrm>
          <a:prstGeom prst="rect">
            <a:avLst/>
          </a:prstGeom>
          <a:noFill/>
          <a:ln>
            <a:noFill/>
          </a:ln>
        </p:spPr>
        <p:txBody>
          <a:bodyPr spcFirstLastPara="1" wrap="square" lIns="121900" tIns="121900" rIns="121900" bIns="121900" anchor="t" anchorCtr="0">
            <a:noAutofit/>
          </a:bodyPr>
          <a:lstStyle/>
          <a:p>
            <a:pPr>
              <a:lnSpc>
                <a:spcPct val="107916"/>
              </a:lnSpc>
              <a:spcAft>
                <a:spcPts val="1067"/>
              </a:spcAft>
            </a:pPr>
            <a:r>
              <a:rPr lang="ru" sz="1400" b="1" dirty="0">
                <a:solidFill>
                  <a:schemeClr val="tx1"/>
                </a:solidFill>
              </a:rPr>
              <a:t>        СОДЕРЖАНИЕ</a:t>
            </a:r>
            <a:endParaRPr sz="1400" dirty="0">
              <a:solidFill>
                <a:schemeClr val="tx1"/>
              </a:solidFill>
            </a:endParaRPr>
          </a:p>
        </p:txBody>
      </p:sp>
      <p:sp>
        <p:nvSpPr>
          <p:cNvPr id="91" name="Google Shape;91;p2"/>
          <p:cNvSpPr txBox="1">
            <a:spLocks noGrp="1"/>
          </p:cNvSpPr>
          <p:nvPr>
            <p:ph type="title" idx="4294967295"/>
          </p:nvPr>
        </p:nvSpPr>
        <p:spPr>
          <a:xfrm>
            <a:off x="504833" y="1172367"/>
            <a:ext cx="11245600" cy="5160800"/>
          </a:xfrm>
          <a:prstGeom prst="rect">
            <a:avLst/>
          </a:prstGeom>
          <a:noFill/>
          <a:ln>
            <a:noFill/>
          </a:ln>
        </p:spPr>
        <p:txBody>
          <a:bodyPr spcFirstLastPara="1" wrap="square" lIns="121900" tIns="121900" rIns="121900" bIns="121900" anchor="t" anchorCtr="0">
            <a:noAutofit/>
          </a:bodyPr>
          <a:lstStyle/>
          <a:p>
            <a:pPr>
              <a:lnSpc>
                <a:spcPct val="107916"/>
              </a:lnSpc>
              <a:spcBef>
                <a:spcPts val="1067"/>
              </a:spcBef>
            </a:pPr>
            <a:r>
              <a:rPr lang="ru" sz="1400" b="1" dirty="0">
                <a:solidFill>
                  <a:schemeClr val="tx1"/>
                </a:solidFill>
              </a:rPr>
              <a:t>Об исследовании ………………………………………………………………….……………………….…………………………...........3</a:t>
            </a:r>
            <a:endParaRPr sz="1400" b="1" dirty="0">
              <a:solidFill>
                <a:schemeClr val="tx1"/>
              </a:solidFill>
            </a:endParaRPr>
          </a:p>
          <a:p>
            <a:pPr>
              <a:lnSpc>
                <a:spcPct val="107916"/>
              </a:lnSpc>
            </a:pPr>
            <a:r>
              <a:rPr lang="ru" sz="1400" b="1" dirty="0">
                <a:solidFill>
                  <a:schemeClr val="tx1"/>
                </a:solidFill>
              </a:rPr>
              <a:t>Введение …………………………………………………………………………….……………………….………………………….........  4</a:t>
            </a:r>
            <a:br>
              <a:rPr lang="ru" sz="1400" b="1" dirty="0">
                <a:solidFill>
                  <a:schemeClr val="tx1"/>
                </a:solidFill>
              </a:rPr>
            </a:br>
            <a:r>
              <a:rPr lang="ru" sz="1400" b="1" dirty="0">
                <a:solidFill>
                  <a:schemeClr val="tx1"/>
                </a:solidFill>
              </a:rPr>
              <a:t>Резюме (выводы и обобщения).. ...................................................................……………………….…………………………....... 6</a:t>
            </a:r>
            <a:br>
              <a:rPr lang="ru" sz="1400" b="1" dirty="0">
                <a:solidFill>
                  <a:schemeClr val="tx1"/>
                </a:solidFill>
              </a:rPr>
            </a:br>
            <a:r>
              <a:rPr lang="ru-RU" sz="1400" b="1" dirty="0">
                <a:solidFill>
                  <a:schemeClr val="tx1"/>
                </a:solidFill>
              </a:rPr>
              <a:t>Демография…………………………………………………….</a:t>
            </a:r>
            <a:r>
              <a:rPr lang="ru" sz="1400" b="1" dirty="0">
                <a:solidFill>
                  <a:schemeClr val="tx1"/>
                </a:solidFill>
              </a:rPr>
              <a:t>…………………...……………………................................................... 7</a:t>
            </a:r>
            <a:br>
              <a:rPr lang="ru" sz="1400" b="1" dirty="0">
                <a:solidFill>
                  <a:schemeClr val="tx1"/>
                </a:solidFill>
              </a:rPr>
            </a:br>
            <a:r>
              <a:rPr lang="ru-RU" sz="1400" b="1" dirty="0">
                <a:solidFill>
                  <a:schemeClr val="tx1"/>
                </a:solidFill>
              </a:rPr>
              <a:t>Оправдан ли выбор образовательной программы?.....................……………….</a:t>
            </a:r>
            <a:r>
              <a:rPr lang="ru" sz="1400" b="1" dirty="0">
                <a:solidFill>
                  <a:schemeClr val="tx1"/>
                </a:solidFill>
              </a:rPr>
              <a:t>………………………………………………………………….……………………................. 9</a:t>
            </a:r>
            <a:br>
              <a:rPr lang="ru" sz="1400" b="1" dirty="0">
                <a:solidFill>
                  <a:schemeClr val="tx1"/>
                </a:solidFill>
              </a:rPr>
            </a:br>
            <a:r>
              <a:rPr lang="ru-RU" sz="1400" b="1" dirty="0">
                <a:solidFill>
                  <a:schemeClr val="tx1"/>
                </a:solidFill>
              </a:rPr>
              <a:t>Адаптационный потенциал……………………………………………..</a:t>
            </a:r>
            <a:r>
              <a:rPr lang="ru" sz="1400" dirty="0">
                <a:solidFill>
                  <a:schemeClr val="tx1"/>
                </a:solidFill>
              </a:rPr>
              <a:t>.</a:t>
            </a:r>
            <a:r>
              <a:rPr lang="ru" sz="1400" b="1" dirty="0">
                <a:solidFill>
                  <a:schemeClr val="tx1"/>
                </a:solidFill>
              </a:rPr>
              <a:t>…………………………………………………………….......15</a:t>
            </a:r>
            <a:br>
              <a:rPr lang="ru" sz="1400" b="1" dirty="0">
                <a:solidFill>
                  <a:schemeClr val="tx1"/>
                </a:solidFill>
              </a:rPr>
            </a:br>
            <a:r>
              <a:rPr lang="ru-RU" sz="1400" b="1" dirty="0">
                <a:solidFill>
                  <a:schemeClr val="tx1"/>
                </a:solidFill>
              </a:rPr>
              <a:t>Организация учебного процесса………………………………..</a:t>
            </a:r>
            <a:r>
              <a:rPr lang="ru" sz="1400" b="1" dirty="0">
                <a:solidFill>
                  <a:schemeClr val="tx1"/>
                </a:solidFill>
              </a:rPr>
              <a:t>….……………………………...………………………………………………………………........19</a:t>
            </a:r>
            <a:br>
              <a:rPr lang="ru" sz="1400" b="1" dirty="0">
                <a:solidFill>
                  <a:schemeClr val="tx1"/>
                </a:solidFill>
              </a:rPr>
            </a:br>
            <a:endParaRPr sz="1400" b="1" dirty="0">
              <a:solidFill>
                <a:schemeClr val="tx1"/>
              </a:solidFill>
            </a:endParaRPr>
          </a:p>
          <a:p>
            <a:pPr marL="211661">
              <a:buClr>
                <a:schemeClr val="dk2"/>
              </a:buClr>
              <a:buSzPts val="1100"/>
            </a:pPr>
            <a:endParaRPr sz="1467" dirty="0">
              <a:solidFill>
                <a:schemeClr val="dk2"/>
              </a:solidFill>
            </a:endParaRPr>
          </a:p>
          <a:p>
            <a:pPr marL="609585">
              <a:spcBef>
                <a:spcPts val="1067"/>
              </a:spcBef>
            </a:pPr>
            <a:endParaRPr sz="1467" dirty="0">
              <a:solidFill>
                <a:schemeClr val="dk2"/>
              </a:solidFill>
            </a:endParaRPr>
          </a:p>
          <a:p>
            <a:endParaRPr sz="1600" dirty="0">
              <a:solidFill>
                <a:schemeClr val="dk2"/>
              </a:solidFill>
            </a:endParaRPr>
          </a:p>
          <a:p>
            <a:endParaRPr sz="1467" dirty="0">
              <a:solidFill>
                <a:schemeClr val="dk2"/>
              </a:solidFill>
            </a:endParaRPr>
          </a:p>
          <a:p>
            <a:endParaRPr sz="1467" dirty="0">
              <a:solidFill>
                <a:schemeClr val="dk2"/>
              </a:solidFill>
            </a:endParaRPr>
          </a:p>
          <a:p>
            <a:pPr marL="609585">
              <a:spcBef>
                <a:spcPts val="1067"/>
              </a:spcBef>
            </a:pPr>
            <a:endParaRPr sz="1467" dirty="0">
              <a:solidFill>
                <a:schemeClr val="dk2"/>
              </a:solidFill>
            </a:endParaRPr>
          </a:p>
        </p:txBody>
      </p:sp>
      <p:sp>
        <p:nvSpPr>
          <p:cNvPr id="92" name="Google Shape;92;p2"/>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chemeClr val="tx1"/>
                </a:solidFill>
              </a:rPr>
              <a:pPr defTabSz="1219170"/>
              <a:t>2</a:t>
            </a:fld>
            <a:endParaRPr sz="1400" kern="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3" name="Заголовок 2">
            <a:extLst>
              <a:ext uri="{FF2B5EF4-FFF2-40B4-BE49-F238E27FC236}">
                <a16:creationId xmlns:a16="http://schemas.microsoft.com/office/drawing/2014/main" id="{D232F6DA-419E-4327-95AF-AA455D96AD5D}"/>
              </a:ext>
            </a:extLst>
          </p:cNvPr>
          <p:cNvSpPr>
            <a:spLocks noGrp="1"/>
          </p:cNvSpPr>
          <p:nvPr>
            <p:ph type="title"/>
          </p:nvPr>
        </p:nvSpPr>
        <p:spPr>
          <a:xfrm>
            <a:off x="478564" y="142875"/>
            <a:ext cx="4379186" cy="249039"/>
          </a:xfrm>
        </p:spPr>
        <p:txBody>
          <a:bodyPr/>
          <a:lstStyle/>
          <a:p>
            <a:r>
              <a:rPr lang="ru-RU" sz="1400" dirty="0">
                <a:solidFill>
                  <a:schemeClr val="tx1"/>
                </a:solidFill>
              </a:rPr>
              <a:t>ОРГАНИЗАЦИЯ УЧЕБНОГО ПРОЦЕССА</a:t>
            </a:r>
          </a:p>
        </p:txBody>
      </p:sp>
      <p:sp>
        <p:nvSpPr>
          <p:cNvPr id="266" name="Google Shape;266;g1376dbea4d5_0_0"/>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highlight>
                  <a:srgbClr val="F3F3F3"/>
                </a:highlight>
              </a:rPr>
              <a:pPr defTabSz="1219170"/>
              <a:t>20</a:t>
            </a:fld>
            <a:endParaRPr sz="1400" kern="0" dirty="0">
              <a:solidFill>
                <a:srgbClr val="505050"/>
              </a:solidFill>
              <a:highlight>
                <a:srgbClr val="F3F3F3"/>
              </a:highlight>
            </a:endParaRPr>
          </a:p>
        </p:txBody>
      </p:sp>
      <p:sp>
        <p:nvSpPr>
          <p:cNvPr id="268" name="Google Shape;268;g1376dbea4d5_0_0"/>
          <p:cNvSpPr txBox="1"/>
          <p:nvPr/>
        </p:nvSpPr>
        <p:spPr>
          <a:xfrm>
            <a:off x="6629399" y="1300162"/>
            <a:ext cx="5235167" cy="5194641"/>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pPr>
            <a:r>
              <a:rPr lang="ru-RU" sz="1400" kern="0" dirty="0">
                <a:latin typeface="Helvetica Neue"/>
                <a:ea typeface="Helvetica Neue"/>
                <a:cs typeface="Helvetica Neue"/>
                <a:sym typeface="Helvetica Neue"/>
              </a:rPr>
              <a:t>    По частоте упоминаний основными факторами, отрицательно влияющими на качество учебного процесса, являются:</a:t>
            </a: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buFont typeface="Wingdings" panose="05000000000000000000" pitchFamily="2" charset="2"/>
              <a:buChar char="§"/>
            </a:pPr>
            <a:r>
              <a:rPr lang="ru-RU" sz="1400" kern="0" dirty="0">
                <a:latin typeface="Helvetica Neue"/>
                <a:ea typeface="Helvetica Neue"/>
                <a:cs typeface="Helvetica Neue"/>
                <a:sym typeface="Helvetica Neue"/>
              </a:rPr>
              <a:t>   Большой объем учебной нагрузки – мнение в среднем более трети опрошенных. Чаще всего этот фактор отмечают студенты образовательных программ Иностранный язык (45,8%),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(43,8%), ПМНО (38,2%).</a:t>
            </a:r>
            <a:endParaRPr lang="ru-RU" sz="1400" b="1" i="1" kern="0" dirty="0">
              <a:latin typeface="Helvetica Neue"/>
              <a:ea typeface="Helvetica Neue"/>
              <a:cs typeface="Helvetica Neue"/>
              <a:sym typeface="Helvetica Neue"/>
            </a:endParaRP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buFont typeface="Wingdings" panose="05000000000000000000" pitchFamily="2" charset="2"/>
              <a:buChar char="§"/>
            </a:pPr>
            <a:r>
              <a:rPr lang="ru-RU" sz="1400" kern="0" dirty="0">
                <a:latin typeface="Helvetica Neue"/>
                <a:ea typeface="Helvetica Neue"/>
                <a:cs typeface="Helvetica Neue"/>
                <a:sym typeface="Helvetica Neue"/>
              </a:rPr>
              <a:t>   Ничего из перечисленного – мнение в среднем трети опрошенных. На данный фактор чаще указывают</a:t>
            </a:r>
            <a:r>
              <a:rPr lang="ru-RU" sz="1400" b="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студенты групп ДОВ (42,9%) и Иностранный язык (36,7%). </a:t>
            </a: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buFont typeface="Wingdings" panose="05000000000000000000" pitchFamily="2" charset="2"/>
              <a:buChar char="§"/>
            </a:pPr>
            <a:r>
              <a:rPr lang="ru-RU" sz="1400" kern="0" dirty="0">
                <a:latin typeface="Helvetica Neue"/>
                <a:ea typeface="Helvetica Neue"/>
                <a:cs typeface="Helvetica Neue"/>
                <a:sym typeface="Helvetica Neue"/>
              </a:rPr>
              <a:t>   Низкий уровень мотивации студентов. – мнение в среднем четверти опрошенных. Отрицательное влияние указанного фактора активнее отмечают студенты образовательных программ Юриспруденция (50%), Иностранный язык (46,7%) и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(37,5%).</a:t>
            </a:r>
            <a:endParaRPr sz="1400" kern="0" dirty="0">
              <a:latin typeface="Helvetica Neue"/>
              <a:ea typeface="Helvetica Neue"/>
              <a:cs typeface="Helvetica Neue"/>
              <a:sym typeface="Helvetica Neue"/>
            </a:endParaRPr>
          </a:p>
        </p:txBody>
      </p:sp>
      <p:sp>
        <p:nvSpPr>
          <p:cNvPr id="4" name="Прямоугольник 3">
            <a:extLst>
              <a:ext uri="{FF2B5EF4-FFF2-40B4-BE49-F238E27FC236}">
                <a16:creationId xmlns:a16="http://schemas.microsoft.com/office/drawing/2014/main" id="{CB357465-BA70-4AA8-BC7A-26EA25A577D7}"/>
              </a:ext>
            </a:extLst>
          </p:cNvPr>
          <p:cNvSpPr/>
          <p:nvPr/>
        </p:nvSpPr>
        <p:spPr>
          <a:xfrm>
            <a:off x="327433" y="6004421"/>
            <a:ext cx="5438130" cy="707886"/>
          </a:xfrm>
          <a:prstGeom prst="rect">
            <a:avLst/>
          </a:prstGeom>
        </p:spPr>
        <p:txBody>
          <a:bodyPr wrap="square">
            <a:spAutoFit/>
          </a:bodyPr>
          <a:lstStyle/>
          <a:p>
            <a:pPr defTabSz="1219170">
              <a:buClr>
                <a:srgbClr val="000000"/>
              </a:buClr>
              <a:defRPr/>
            </a:pPr>
            <a:endParaRPr lang="ru-RU" sz="1200" b="1" i="1" kern="0" dirty="0">
              <a:solidFill>
                <a:srgbClr val="000000"/>
              </a:solidFill>
              <a:latin typeface="Helvetica Neue" panose="020B0604020202020204" charset="0"/>
              <a:cs typeface="Arial"/>
              <a:sym typeface="Arial"/>
            </a:endParaRPr>
          </a:p>
          <a:p>
            <a:pPr defTabSz="1219170">
              <a:buClr>
                <a:srgbClr val="000000"/>
              </a:buClr>
              <a:defRPr/>
            </a:pPr>
            <a:r>
              <a:rPr lang="ru-RU" sz="1400" b="1" i="1" kern="0" dirty="0">
                <a:latin typeface="Helvetica Neue" panose="020B0604020202020204" charset="0"/>
                <a:cs typeface="Arial"/>
                <a:sym typeface="Arial"/>
              </a:rPr>
              <a:t>Примечание:</a:t>
            </a:r>
            <a:r>
              <a:rPr lang="ru-RU" sz="1400" i="1" kern="0" dirty="0">
                <a:latin typeface="Helvetica Neue" panose="020B0604020202020204" charset="0"/>
                <a:cs typeface="Arial"/>
                <a:sym typeface="Arial"/>
              </a:rPr>
              <a:t> Множественный выбор. Количество ответов – не более трех, сумма ответов превышает 100%</a:t>
            </a:r>
            <a:endParaRPr lang="ru-RU" sz="1400" kern="0" dirty="0">
              <a:latin typeface="Arial"/>
              <a:cs typeface="Arial"/>
              <a:sym typeface="Arial"/>
            </a:endParaRPr>
          </a:p>
        </p:txBody>
      </p:sp>
      <p:graphicFrame>
        <p:nvGraphicFramePr>
          <p:cNvPr id="7" name="Диаграмма 6">
            <a:extLst>
              <a:ext uri="{FF2B5EF4-FFF2-40B4-BE49-F238E27FC236}">
                <a16:creationId xmlns:a16="http://schemas.microsoft.com/office/drawing/2014/main" id="{F8CDF790-B427-450D-9EBB-F5DB96E316EC}"/>
              </a:ext>
            </a:extLst>
          </p:cNvPr>
          <p:cNvGraphicFramePr/>
          <p:nvPr>
            <p:extLst>
              <p:ext uri="{D42A27DB-BD31-4B8C-83A1-F6EECF244321}">
                <p14:modId xmlns:p14="http://schemas.microsoft.com/office/powerpoint/2010/main" val="2174827097"/>
              </p:ext>
            </p:extLst>
          </p:nvPr>
        </p:nvGraphicFramePr>
        <p:xfrm>
          <a:off x="200025" y="1190607"/>
          <a:ext cx="6429375" cy="481381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7985DA6-4AC2-4A3F-A3D6-AF9544B79B60}"/>
              </a:ext>
            </a:extLst>
          </p:cNvPr>
          <p:cNvSpPr txBox="1"/>
          <p:nvPr/>
        </p:nvSpPr>
        <p:spPr>
          <a:xfrm>
            <a:off x="478564" y="468095"/>
            <a:ext cx="6036535" cy="646331"/>
          </a:xfrm>
          <a:prstGeom prst="rect">
            <a:avLst/>
          </a:prstGeom>
          <a:noFill/>
        </p:spPr>
        <p:txBody>
          <a:bodyPr wrap="square" rtlCol="0">
            <a:spAutoFit/>
          </a:bodyPr>
          <a:lstStyle/>
          <a:p>
            <a:pPr algn="ctr"/>
            <a:endParaRPr lang="ru-RU" sz="1200" b="1" dirty="0">
              <a:latin typeface="Helvetica" panose="020B0604020202020204" pitchFamily="34" charset="0"/>
              <a:cs typeface="Helvetica" panose="020B0604020202020204" pitchFamily="34" charset="0"/>
            </a:endParaRPr>
          </a:p>
          <a:p>
            <a:pPr algn="ctr"/>
            <a:r>
              <a:rPr lang="ru-RU" sz="1200" b="1" dirty="0">
                <a:latin typeface="Helvetica" panose="020B0604020202020204" pitchFamily="34" charset="0"/>
                <a:cs typeface="Helvetica" panose="020B0604020202020204" pitchFamily="34" charset="0"/>
              </a:rPr>
              <a:t>Какие факторы, на Ваш взгляд, отрицательно влияют на качество обучения? (% от числа опрошенных)</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368F33-6200-4204-BFCA-DE14E3EDE608}"/>
              </a:ext>
            </a:extLst>
          </p:cNvPr>
          <p:cNvSpPr>
            <a:spLocks noGrp="1"/>
          </p:cNvSpPr>
          <p:nvPr>
            <p:ph type="title"/>
          </p:nvPr>
        </p:nvSpPr>
        <p:spPr>
          <a:xfrm>
            <a:off x="531813" y="100013"/>
            <a:ext cx="5394325" cy="357187"/>
          </a:xfrm>
        </p:spPr>
        <p:txBody>
          <a:bodyPr/>
          <a:lstStyle/>
          <a:p>
            <a:r>
              <a:rPr lang="ru-RU" sz="1400" dirty="0"/>
              <a:t>ОРГАНИЗАЦИЯ УЧЕБНОГО ПРОЦЕССА</a:t>
            </a:r>
          </a:p>
        </p:txBody>
      </p:sp>
      <p:sp>
        <p:nvSpPr>
          <p:cNvPr id="266" name="Google Shape;266;g1376dbea4d5_0_0"/>
          <p:cNvSpPr txBox="1">
            <a:spLocks noGrp="1"/>
          </p:cNvSpPr>
          <p:nvPr>
            <p:ph type="sldNum" idx="12"/>
          </p:nvPr>
        </p:nvSpPr>
        <p:spPr>
          <a:xfrm>
            <a:off x="11409045" y="6333135"/>
            <a:ext cx="731600" cy="524800"/>
          </a:xfrm>
          <a:noFill/>
          <a:ln>
            <a:noFill/>
          </a:ln>
        </p:spPr>
        <p:txBody>
          <a:bodyPr spcFirstLastPara="1" wrap="square" lIns="121900" tIns="121900" rIns="121900" bIns="121900" anchor="t" anchorCtr="0">
            <a:noAutofit/>
          </a:bodyPr>
          <a:lstStyle/>
          <a:p>
            <a:fld id="{00000000-1234-1234-1234-123412341234}" type="slidenum">
              <a:rPr lang="ru"/>
              <a:pPr/>
              <a:t>21</a:t>
            </a:fld>
            <a:endParaRPr lang="ru" dirty="0"/>
          </a:p>
        </p:txBody>
      </p:sp>
      <p:sp>
        <p:nvSpPr>
          <p:cNvPr id="268" name="Google Shape;268;g1376dbea4d5_0_0"/>
          <p:cNvSpPr txBox="1"/>
          <p:nvPr/>
        </p:nvSpPr>
        <p:spPr>
          <a:xfrm>
            <a:off x="6300788" y="1139440"/>
            <a:ext cx="5563780" cy="3805728"/>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pPr>
            <a:r>
              <a:rPr lang="ru-RU" sz="1400" kern="0" dirty="0">
                <a:latin typeface="Helvetica Neue"/>
                <a:ea typeface="Helvetica Neue"/>
                <a:cs typeface="Helvetica Neue"/>
                <a:sym typeface="Helvetica Neue"/>
              </a:rPr>
              <a:t>В среднем около половины опрошенных студентов характеризуют организацию учебного процесса на высоком уровне. Распределение показателей высокой оценки в разрезе образовательных программ: Иностранный язык (16,7%),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(37,5%), Юриспруденция (43,8%), ДОВ (57,1%), ПМНО (57,4%).</a:t>
            </a: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pPr>
            <a:r>
              <a:rPr lang="ru-RU" sz="1400" kern="0" dirty="0">
                <a:latin typeface="Helvetica Neue"/>
                <a:ea typeface="Helvetica Neue"/>
                <a:cs typeface="Helvetica Neue"/>
                <a:sym typeface="Helvetica Neue"/>
              </a:rPr>
              <a:t>По оценкам в среднем более трети участников опроса, организация учебного процесса находится на удовлетворительном уровне. К такой оценке в большей степени склоняются студенты образовательной программы Иностранный язык: два иностранных языка (54,2%), в меньшей степени – студенты ПМНО (29,4%).</a:t>
            </a: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pPr>
            <a:r>
              <a:rPr lang="ru-RU" sz="1400" kern="0" dirty="0">
                <a:latin typeface="Helvetica Neue"/>
                <a:ea typeface="Helvetica Neue"/>
                <a:cs typeface="Helvetica Neue"/>
                <a:sym typeface="Helvetica Neue"/>
              </a:rPr>
              <a:t>Показатели других оценок  статистически малозначимы.</a:t>
            </a:r>
          </a:p>
          <a:p>
            <a:pPr algn="just" defTabSz="1219170">
              <a:buClr>
                <a:srgbClr val="000000"/>
              </a:buClr>
              <a:buSzPts val="1200"/>
            </a:pPr>
            <a:endParaRPr lang="ru-RU" sz="1333" kern="0" dirty="0">
              <a:solidFill>
                <a:srgbClr val="505050"/>
              </a:solidFill>
              <a:latin typeface="Helvetica Neue"/>
              <a:ea typeface="Helvetica Neue"/>
              <a:cs typeface="Helvetica Neue"/>
              <a:sym typeface="Helvetica Neue"/>
            </a:endParaRPr>
          </a:p>
        </p:txBody>
      </p:sp>
      <p:graphicFrame>
        <p:nvGraphicFramePr>
          <p:cNvPr id="6" name="Диаграмма 5">
            <a:extLst>
              <a:ext uri="{FF2B5EF4-FFF2-40B4-BE49-F238E27FC236}">
                <a16:creationId xmlns:a16="http://schemas.microsoft.com/office/drawing/2014/main" id="{6C875AE4-56B7-42F5-A373-846785E3664D}"/>
              </a:ext>
            </a:extLst>
          </p:cNvPr>
          <p:cNvGraphicFramePr/>
          <p:nvPr>
            <p:extLst>
              <p:ext uri="{D42A27DB-BD31-4B8C-83A1-F6EECF244321}">
                <p14:modId xmlns:p14="http://schemas.microsoft.com/office/powerpoint/2010/main" val="905560209"/>
              </p:ext>
            </p:extLst>
          </p:nvPr>
        </p:nvGraphicFramePr>
        <p:xfrm>
          <a:off x="327432" y="900113"/>
          <a:ext cx="5278610" cy="4700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18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 name="Заголовок 2">
            <a:extLst>
              <a:ext uri="{FF2B5EF4-FFF2-40B4-BE49-F238E27FC236}">
                <a16:creationId xmlns:a16="http://schemas.microsoft.com/office/drawing/2014/main" id="{DFAE125D-A503-49E6-95E1-28B6ACE5D3E2}"/>
              </a:ext>
            </a:extLst>
          </p:cNvPr>
          <p:cNvSpPr>
            <a:spLocks noGrp="1"/>
          </p:cNvSpPr>
          <p:nvPr>
            <p:ph type="title"/>
          </p:nvPr>
        </p:nvSpPr>
        <p:spPr>
          <a:xfrm>
            <a:off x="531949" y="114300"/>
            <a:ext cx="5393600" cy="328613"/>
          </a:xfrm>
        </p:spPr>
        <p:txBody>
          <a:bodyPr/>
          <a:lstStyle/>
          <a:p>
            <a:r>
              <a:rPr lang="ru-RU" sz="1400" dirty="0">
                <a:solidFill>
                  <a:schemeClr val="tx1"/>
                </a:solidFill>
              </a:rPr>
              <a:t>ОРГАНИЗАЦИЯ УЧЕБНОГО ПРОЦЕССА</a:t>
            </a:r>
            <a:br>
              <a:rPr lang="ru-RU" sz="1333" dirty="0"/>
            </a:br>
            <a:br>
              <a:rPr lang="ru-RU" sz="1333" dirty="0"/>
            </a:br>
            <a:endParaRPr lang="ru-RU" sz="1333" b="1" dirty="0">
              <a:solidFill>
                <a:srgbClr val="C00000"/>
              </a:solidFill>
            </a:endParaRPr>
          </a:p>
        </p:txBody>
      </p:sp>
      <p:sp>
        <p:nvSpPr>
          <p:cNvPr id="373" name="Google Shape;373;g13a709386da_1_49"/>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highlight>
                  <a:srgbClr val="F3F3F3"/>
                </a:highlight>
              </a:rPr>
              <a:pPr defTabSz="1219170">
                <a:defRPr/>
              </a:pPr>
              <a:t>22</a:t>
            </a:fld>
            <a:endParaRPr sz="1400" kern="0" dirty="0">
              <a:solidFill>
                <a:srgbClr val="505050"/>
              </a:solidFill>
              <a:highlight>
                <a:srgbClr val="F3F3F3"/>
              </a:highlight>
            </a:endParaRPr>
          </a:p>
        </p:txBody>
      </p:sp>
      <p:sp>
        <p:nvSpPr>
          <p:cNvPr id="374" name="Google Shape;374;g13a709386da_1_49"/>
          <p:cNvSpPr txBox="1"/>
          <p:nvPr/>
        </p:nvSpPr>
        <p:spPr>
          <a:xfrm>
            <a:off x="0" y="580844"/>
            <a:ext cx="5731759" cy="1113587"/>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defRPr/>
            </a:pPr>
            <a:endParaRPr sz="1467" b="1" kern="0">
              <a:solidFill>
                <a:srgbClr val="000000"/>
              </a:solidFill>
              <a:latin typeface="Helvetica Neue"/>
              <a:ea typeface="Helvetica Neue"/>
              <a:cs typeface="Helvetica Neue"/>
              <a:sym typeface="Helvetica Neue"/>
            </a:endParaRPr>
          </a:p>
        </p:txBody>
      </p:sp>
      <p:sp>
        <p:nvSpPr>
          <p:cNvPr id="375" name="Google Shape;375;g13a709386da_1_49"/>
          <p:cNvSpPr txBox="1"/>
          <p:nvPr/>
        </p:nvSpPr>
        <p:spPr>
          <a:xfrm>
            <a:off x="228601" y="3543300"/>
            <a:ext cx="5503158" cy="2733855"/>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333" kern="0" dirty="0">
                <a:solidFill>
                  <a:srgbClr val="242424"/>
                </a:solidFill>
                <a:latin typeface="Helvetica Neue"/>
                <a:ea typeface="Helvetica Neue"/>
                <a:cs typeface="Helvetica Neue"/>
                <a:sym typeface="Helvetica Neue"/>
              </a:rPr>
              <a:t>    </a:t>
            </a:r>
            <a:r>
              <a:rPr lang="ru-RU" sz="1400" kern="0" dirty="0">
                <a:solidFill>
                  <a:srgbClr val="242424"/>
                </a:solidFill>
                <a:latin typeface="Helvetica Neue"/>
                <a:ea typeface="Helvetica Neue"/>
                <a:cs typeface="Helvetica Neue"/>
                <a:sym typeface="Helvetica Neue"/>
              </a:rPr>
              <a:t>В среднем более половины опрошенных первокурсников характеризуют отношения «преподаватель – студент» как теплые,</a:t>
            </a:r>
            <a:r>
              <a:rPr lang="ru-RU" sz="1400" b="1" i="1" kern="0" dirty="0">
                <a:solidFill>
                  <a:srgbClr val="242424"/>
                </a:solidFill>
                <a:latin typeface="Helvetica Neue"/>
                <a:ea typeface="Helvetica Neue"/>
                <a:cs typeface="Helvetica Neue"/>
                <a:sym typeface="Helvetica Neue"/>
              </a:rPr>
              <a:t> </a:t>
            </a:r>
            <a:r>
              <a:rPr lang="ru-RU" sz="1400" kern="0" dirty="0">
                <a:solidFill>
                  <a:srgbClr val="242424"/>
                </a:solidFill>
                <a:latin typeface="Helvetica Neue"/>
                <a:ea typeface="Helvetica Neue"/>
                <a:cs typeface="Helvetica Neue"/>
                <a:sym typeface="Helvetica Neue"/>
              </a:rPr>
              <a:t>доброжелательные.</a:t>
            </a:r>
            <a:r>
              <a:rPr lang="ru-RU" sz="1400" b="1" i="1" kern="0" dirty="0">
                <a:solidFill>
                  <a:srgbClr val="242424"/>
                </a:solidFill>
                <a:latin typeface="Helvetica Neue"/>
                <a:ea typeface="Helvetica Neue"/>
                <a:cs typeface="Helvetica Neue"/>
                <a:sym typeface="Helvetica Neue"/>
              </a:rPr>
              <a:t> </a:t>
            </a:r>
            <a:r>
              <a:rPr lang="ru-RU" sz="1400" kern="0" dirty="0">
                <a:solidFill>
                  <a:srgbClr val="242424"/>
                </a:solidFill>
                <a:latin typeface="Helvetica Neue"/>
                <a:ea typeface="Helvetica Neue"/>
                <a:cs typeface="Helvetica Neue"/>
                <a:sym typeface="Helvetica Neue"/>
              </a:rPr>
              <a:t>В разрезе образовательных программ показатели выше среднего значения – в группах студентов Иностранного языка (59,3%), ПМНО (57,4%), </a:t>
            </a:r>
            <a:r>
              <a:rPr lang="ru-RU" sz="1400" kern="0" dirty="0" err="1">
                <a:solidFill>
                  <a:srgbClr val="242424"/>
                </a:solidFill>
                <a:latin typeface="Helvetica Neue"/>
                <a:ea typeface="Helvetica Neue"/>
                <a:cs typeface="Helvetica Neue"/>
                <a:sym typeface="Helvetica Neue"/>
              </a:rPr>
              <a:t>ПиП</a:t>
            </a:r>
            <a:r>
              <a:rPr lang="ru-RU" sz="1400" kern="0" dirty="0">
                <a:solidFill>
                  <a:srgbClr val="242424"/>
                </a:solidFill>
                <a:latin typeface="Helvetica Neue"/>
                <a:ea typeface="Helvetica Neue"/>
                <a:cs typeface="Helvetica Neue"/>
                <a:sym typeface="Helvetica Neue"/>
              </a:rPr>
              <a:t> (56,3%).</a:t>
            </a:r>
          </a:p>
          <a:p>
            <a:pPr algn="just" defTabSz="1219170">
              <a:buClr>
                <a:srgbClr val="000000"/>
              </a:buClr>
              <a:buSzPts val="1200"/>
              <a:defRPr/>
            </a:pPr>
            <a:r>
              <a:rPr lang="ru-RU" sz="1400" kern="0" dirty="0">
                <a:solidFill>
                  <a:srgbClr val="242424"/>
                </a:solidFill>
                <a:latin typeface="Helvetica Neue"/>
                <a:ea typeface="Helvetica Neue"/>
                <a:cs typeface="Helvetica Neue"/>
                <a:sym typeface="Helvetica Neue"/>
              </a:rPr>
              <a:t>    </a:t>
            </a:r>
          </a:p>
          <a:p>
            <a:pPr algn="just" defTabSz="1219170">
              <a:buClr>
                <a:srgbClr val="000000"/>
              </a:buClr>
              <a:buSzPts val="1200"/>
              <a:defRPr/>
            </a:pPr>
            <a:r>
              <a:rPr lang="ru-RU" sz="1400" kern="0" dirty="0">
                <a:solidFill>
                  <a:srgbClr val="242424"/>
                </a:solidFill>
                <a:latin typeface="Helvetica Neue"/>
                <a:ea typeface="Helvetica Neue"/>
                <a:cs typeface="Helvetica Neue"/>
                <a:sym typeface="Helvetica Neue"/>
              </a:rPr>
              <a:t>    По оценкам более трети опрошенных, отношения «преподаватель – студент» - нормальные. Такова оценка в основном студентов образовательных программ ДОВ (50%), Юриспруденция (43,8%), Иностранный язык (40,7%).</a:t>
            </a:r>
          </a:p>
          <a:p>
            <a:pPr algn="just" defTabSz="1219170">
              <a:buClr>
                <a:srgbClr val="000000"/>
              </a:buClr>
              <a:buSzPts val="1200"/>
              <a:defRPr/>
            </a:pPr>
            <a:r>
              <a:rPr lang="ru-RU" sz="1333" kern="0" dirty="0">
                <a:solidFill>
                  <a:srgbClr val="242424"/>
                </a:solidFill>
                <a:latin typeface="Helvetica Neue"/>
                <a:ea typeface="Helvetica Neue"/>
                <a:cs typeface="Helvetica Neue"/>
                <a:sym typeface="Helvetica Neue"/>
              </a:rPr>
              <a:t> </a:t>
            </a:r>
          </a:p>
          <a:p>
            <a:pPr marL="228594" indent="-228594" algn="just" defTabSz="1219170">
              <a:buClr>
                <a:srgbClr val="000000"/>
              </a:buClr>
              <a:buSzPts val="1200"/>
              <a:buFont typeface="Wingdings" panose="05000000000000000000" pitchFamily="2" charset="2"/>
              <a:buChar char="q"/>
              <a:defRPr/>
            </a:pPr>
            <a:endParaRPr lang="ru-RU" sz="1333" kern="0" dirty="0">
              <a:solidFill>
                <a:srgbClr val="242424"/>
              </a:solidFill>
              <a:latin typeface="Helvetica Neue"/>
              <a:ea typeface="Helvetica Neue"/>
              <a:cs typeface="Helvetica Neue"/>
              <a:sym typeface="Helvetica Neue"/>
            </a:endParaRPr>
          </a:p>
        </p:txBody>
      </p:sp>
      <p:graphicFrame>
        <p:nvGraphicFramePr>
          <p:cNvPr id="7" name="Диаграмма 6">
            <a:extLst>
              <a:ext uri="{FF2B5EF4-FFF2-40B4-BE49-F238E27FC236}">
                <a16:creationId xmlns:a16="http://schemas.microsoft.com/office/drawing/2014/main" id="{B518FFE3-E319-4F01-9A5A-E5ED18738E61}"/>
              </a:ext>
            </a:extLst>
          </p:cNvPr>
          <p:cNvGraphicFramePr/>
          <p:nvPr>
            <p:extLst>
              <p:ext uri="{D42A27DB-BD31-4B8C-83A1-F6EECF244321}">
                <p14:modId xmlns:p14="http://schemas.microsoft.com/office/powerpoint/2010/main" val="3727501574"/>
              </p:ext>
            </p:extLst>
          </p:nvPr>
        </p:nvGraphicFramePr>
        <p:xfrm>
          <a:off x="1" y="771525"/>
          <a:ext cx="5175504" cy="29146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ED58776-BC38-47BD-B835-C807D6573EED}"/>
              </a:ext>
            </a:extLst>
          </p:cNvPr>
          <p:cNvSpPr txBox="1"/>
          <p:nvPr/>
        </p:nvSpPr>
        <p:spPr>
          <a:xfrm>
            <a:off x="228602" y="771525"/>
            <a:ext cx="4786312" cy="461665"/>
          </a:xfrm>
          <a:prstGeom prst="rect">
            <a:avLst/>
          </a:prstGeom>
          <a:noFill/>
        </p:spPr>
        <p:txBody>
          <a:bodyPr wrap="square" rtlCol="0">
            <a:spAutoFit/>
          </a:bodyPr>
          <a:lstStyle/>
          <a:p>
            <a:pPr algn="ctr"/>
            <a:r>
              <a:rPr lang="ru-RU" sz="1200" b="1" dirty="0">
                <a:latin typeface="Helvetica" panose="020B0604020202020204" pitchFamily="34" charset="0"/>
                <a:cs typeface="Helvetica" panose="020B0604020202020204" pitchFamily="34" charset="0"/>
              </a:rPr>
              <a:t>Отношения «преподаватель – студент» в учебном процессе:  (% от числа опрошенных)</a:t>
            </a:r>
          </a:p>
        </p:txBody>
      </p:sp>
      <p:sp>
        <p:nvSpPr>
          <p:cNvPr id="11" name="TextBox 10">
            <a:extLst>
              <a:ext uri="{FF2B5EF4-FFF2-40B4-BE49-F238E27FC236}">
                <a16:creationId xmlns:a16="http://schemas.microsoft.com/office/drawing/2014/main" id="{B6D1287F-3BEF-487C-98DC-95022DD95A10}"/>
              </a:ext>
            </a:extLst>
          </p:cNvPr>
          <p:cNvSpPr txBox="1"/>
          <p:nvPr/>
        </p:nvSpPr>
        <p:spPr>
          <a:xfrm>
            <a:off x="6686549" y="771525"/>
            <a:ext cx="5086351" cy="461665"/>
          </a:xfrm>
          <a:prstGeom prst="rect">
            <a:avLst/>
          </a:prstGeom>
          <a:noFill/>
        </p:spPr>
        <p:txBody>
          <a:bodyPr wrap="square" rtlCol="0">
            <a:spAutoFit/>
          </a:bodyPr>
          <a:lstStyle/>
          <a:p>
            <a:pPr algn="ctr"/>
            <a:r>
              <a:rPr lang="ru-RU" sz="1200" b="1" dirty="0">
                <a:latin typeface="Helvetica" panose="020B0604020202020204" pitchFamily="34" charset="0"/>
                <a:cs typeface="Helvetica" panose="020B0604020202020204" pitchFamily="34" charset="0"/>
              </a:rPr>
              <a:t>Отношения между студентами:  </a:t>
            </a:r>
          </a:p>
          <a:p>
            <a:pPr algn="ctr"/>
            <a:r>
              <a:rPr lang="ru-RU" sz="1200" b="1" dirty="0">
                <a:latin typeface="Helvetica" panose="020B0604020202020204" pitchFamily="34" charset="0"/>
                <a:cs typeface="Helvetica" panose="020B0604020202020204" pitchFamily="34" charset="0"/>
              </a:rPr>
              <a:t>(% от числа опрошенных)</a:t>
            </a:r>
          </a:p>
        </p:txBody>
      </p:sp>
      <p:graphicFrame>
        <p:nvGraphicFramePr>
          <p:cNvPr id="12" name="Диаграмма 11">
            <a:extLst>
              <a:ext uri="{FF2B5EF4-FFF2-40B4-BE49-F238E27FC236}">
                <a16:creationId xmlns:a16="http://schemas.microsoft.com/office/drawing/2014/main" id="{431844F3-1426-458D-8836-027E086462C2}"/>
              </a:ext>
            </a:extLst>
          </p:cNvPr>
          <p:cNvGraphicFramePr/>
          <p:nvPr>
            <p:extLst>
              <p:ext uri="{D42A27DB-BD31-4B8C-83A1-F6EECF244321}">
                <p14:modId xmlns:p14="http://schemas.microsoft.com/office/powerpoint/2010/main" val="2663730576"/>
              </p:ext>
            </p:extLst>
          </p:nvPr>
        </p:nvGraphicFramePr>
        <p:xfrm>
          <a:off x="6269741" y="1346037"/>
          <a:ext cx="5503158" cy="2197263"/>
        </p:xfrm>
        <a:graphic>
          <a:graphicData uri="http://schemas.openxmlformats.org/drawingml/2006/chart">
            <c:chart xmlns:c="http://schemas.openxmlformats.org/drawingml/2006/chart" xmlns:r="http://schemas.openxmlformats.org/officeDocument/2006/relationships" r:id="rId4"/>
          </a:graphicData>
        </a:graphic>
      </p:graphicFrame>
      <p:sp>
        <p:nvSpPr>
          <p:cNvPr id="13" name="Google Shape;289;g137d1d21ee2_1_168">
            <a:extLst>
              <a:ext uri="{FF2B5EF4-FFF2-40B4-BE49-F238E27FC236}">
                <a16:creationId xmlns:a16="http://schemas.microsoft.com/office/drawing/2014/main" id="{C0CB5B6D-58B1-4C7C-8862-2D0126624B7B}"/>
              </a:ext>
            </a:extLst>
          </p:cNvPr>
          <p:cNvSpPr txBox="1"/>
          <p:nvPr/>
        </p:nvSpPr>
        <p:spPr>
          <a:xfrm>
            <a:off x="6115050" y="3686175"/>
            <a:ext cx="5712018" cy="2646959"/>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Свыше половины первокурсников характеризуют отношения между студентами как доброжелательные. Показатели этой оценки выше, чем в среднем по массиву, в группах студентов ПМНО (63,2%) и Юриспруденции (56,3%).</a:t>
            </a:r>
            <a:endParaRPr sz="1400" kern="0" dirty="0">
              <a:latin typeface="Helvetica Neue"/>
              <a:ea typeface="Helvetica Neue"/>
              <a:cs typeface="Helvetica Neue"/>
              <a:sym typeface="Helvetica Neue"/>
            </a:endParaRPr>
          </a:p>
          <a:p>
            <a:pPr algn="just" defTabSz="1219170">
              <a:buClr>
                <a:srgbClr val="000000"/>
              </a:buClr>
              <a:buSzPts val="1200"/>
              <a:defRPr/>
            </a:pPr>
            <a:endParaRPr lang="ru-RU" sz="1400" kern="0" dirty="0">
              <a:latin typeface="Helvetica Neue"/>
              <a:ea typeface="Helvetica Neue"/>
              <a:cs typeface="Helvetica Neue"/>
              <a:sym typeface="Helvetica Neue"/>
            </a:endParaRPr>
          </a:p>
          <a:p>
            <a:pPr algn="just" defTabSz="1219170">
              <a:buClr>
                <a:srgbClr val="000000"/>
              </a:buClr>
              <a:buSzPts val="1200"/>
              <a:defRPr/>
            </a:pPr>
            <a:r>
              <a:rPr lang="ru-RU" sz="1400" kern="0" dirty="0">
                <a:latin typeface="Helvetica Neue"/>
                <a:ea typeface="Helvetica Neue"/>
                <a:cs typeface="Helvetica Neue"/>
                <a:sym typeface="Helvetica Neue"/>
              </a:rPr>
              <a:t>    В среднем более трети опрошенных – как нормальные. Чаще всего студенты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(43,8%), ДОВ (50%) и Иностранного языка (51,9%).</a:t>
            </a:r>
          </a:p>
          <a:p>
            <a:pPr marL="228594" indent="-228594" algn="just" defTabSz="1219170">
              <a:buClr>
                <a:srgbClr val="000000"/>
              </a:buClr>
              <a:buSzPts val="1200"/>
              <a:buFont typeface="Wingdings" panose="05000000000000000000" pitchFamily="2" charset="2"/>
              <a:buChar char="q"/>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39704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37d1d21ee2_1_157"/>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chemeClr val="tx1"/>
                </a:solidFill>
                <a:highlight>
                  <a:srgbClr val="F3F3F3"/>
                </a:highlight>
              </a:rPr>
              <a:pPr defTabSz="1219170"/>
              <a:t>23</a:t>
            </a:fld>
            <a:endParaRPr sz="1400" kern="0" dirty="0">
              <a:solidFill>
                <a:schemeClr val="tx1"/>
              </a:solidFill>
              <a:highlight>
                <a:srgbClr val="F3F3F3"/>
              </a:highlight>
            </a:endParaRPr>
          </a:p>
        </p:txBody>
      </p:sp>
      <p:sp>
        <p:nvSpPr>
          <p:cNvPr id="279" name="Google Shape;279;g137d1d21ee2_1_157"/>
          <p:cNvSpPr txBox="1"/>
          <p:nvPr/>
        </p:nvSpPr>
        <p:spPr>
          <a:xfrm>
            <a:off x="218587" y="3428999"/>
            <a:ext cx="5353538" cy="2904135"/>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pPr>
            <a:r>
              <a:rPr lang="ru-RU" sz="1400" kern="0" dirty="0">
                <a:latin typeface="Helvetica Neue"/>
                <a:ea typeface="Helvetica Neue"/>
                <a:cs typeface="Helvetica Neue"/>
                <a:sym typeface="Helvetica Neue"/>
              </a:rPr>
              <a:t>В пределах немногим более половины опрошенных первокурсников признается </a:t>
            </a:r>
            <a:r>
              <a:rPr lang="ru-RU" sz="1400" b="1" i="1" kern="0" dirty="0">
                <a:latin typeface="Helvetica Neue"/>
                <a:ea typeface="Helvetica Neue"/>
                <a:cs typeface="Helvetica Neue"/>
                <a:sym typeface="Helvetica Neue"/>
              </a:rPr>
              <a:t>доброжелательный характер</a:t>
            </a:r>
            <a:r>
              <a:rPr lang="ru-RU" sz="1400" kern="0" dirty="0">
                <a:latin typeface="Helvetica Neue"/>
                <a:ea typeface="Helvetica Neue"/>
                <a:cs typeface="Helvetica Neue"/>
                <a:sym typeface="Helvetica Neue"/>
              </a:rPr>
              <a:t> отношений «студент – администрация вуза». Данное мнение наиболее распространено среди: юношей (60%) , 18 летних (63,6%) , студентов </a:t>
            </a:r>
            <a:r>
              <a:rPr lang="ru-RU" sz="1400" kern="0" dirty="0" err="1">
                <a:latin typeface="Helvetica Neue"/>
                <a:ea typeface="Helvetica Neue"/>
                <a:cs typeface="Helvetica Neue"/>
                <a:sym typeface="Helvetica Neue"/>
              </a:rPr>
              <a:t>казахоязычных</a:t>
            </a:r>
            <a:r>
              <a:rPr lang="ru-RU" sz="1400" kern="0" dirty="0">
                <a:latin typeface="Helvetica Neue"/>
                <a:ea typeface="Helvetica Neue"/>
                <a:cs typeface="Helvetica Neue"/>
                <a:sym typeface="Helvetica Neue"/>
              </a:rPr>
              <a:t> групп обучения (52%).</a:t>
            </a:r>
          </a:p>
          <a:p>
            <a:pPr algn="just" defTabSz="1219170">
              <a:buClr>
                <a:srgbClr val="000000"/>
              </a:buClr>
              <a:buSzPts val="1200"/>
            </a:pPr>
            <a:r>
              <a:rPr lang="ru-RU" sz="1400" kern="0" dirty="0">
                <a:latin typeface="Helvetica Neue"/>
                <a:ea typeface="Helvetica Neue"/>
                <a:cs typeface="Helvetica Neue"/>
                <a:sym typeface="Helvetica Neue"/>
              </a:rPr>
              <a:t>В пределах трети отмечается </a:t>
            </a:r>
            <a:r>
              <a:rPr lang="ru-RU" sz="1400" b="1" i="1" kern="0" dirty="0">
                <a:latin typeface="Helvetica Neue"/>
                <a:ea typeface="Helvetica Neue"/>
                <a:cs typeface="Helvetica Neue"/>
                <a:sym typeface="Helvetica Neue"/>
              </a:rPr>
              <a:t>нормальный характер</a:t>
            </a:r>
            <a:r>
              <a:rPr lang="ru-RU" sz="1400" kern="0" dirty="0">
                <a:latin typeface="Helvetica Neue"/>
                <a:ea typeface="Helvetica Neue"/>
                <a:cs typeface="Helvetica Neue"/>
                <a:sym typeface="Helvetica Neue"/>
              </a:rPr>
              <a:t> указанных отношений.</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Показатели данного мнения выше, чем в среднем по массиву, в группах: девушек (33,3%),  от 20 лет и старше (50%), </a:t>
            </a:r>
            <a:r>
              <a:rPr lang="ru-RU" sz="1400" kern="0" dirty="0" err="1">
                <a:latin typeface="Helvetica Neue"/>
                <a:ea typeface="Helvetica Neue"/>
                <a:cs typeface="Helvetica Neue"/>
                <a:sym typeface="Helvetica Neue"/>
              </a:rPr>
              <a:t>казахоязычных</a:t>
            </a:r>
            <a:r>
              <a:rPr lang="ru-RU" sz="1400" kern="0" dirty="0">
                <a:latin typeface="Helvetica Neue"/>
                <a:ea typeface="Helvetica Neue"/>
                <a:cs typeface="Helvetica Neue"/>
                <a:sym typeface="Helvetica Neue"/>
              </a:rPr>
              <a:t> студентов (32%).</a:t>
            </a:r>
          </a:p>
          <a:p>
            <a:pPr algn="just" defTabSz="1219170">
              <a:buClr>
                <a:srgbClr val="000000"/>
              </a:buClr>
              <a:buSzPts val="1200"/>
            </a:pPr>
            <a:r>
              <a:rPr lang="ru-RU" sz="1400" kern="0" dirty="0">
                <a:latin typeface="Helvetica Neue"/>
                <a:ea typeface="Helvetica Neue"/>
                <a:cs typeface="Helvetica Neue"/>
                <a:sym typeface="Helvetica Neue"/>
              </a:rPr>
              <a:t>По мнению шестой части опрошенных (17,1%), отношения «студент – администрация вуза» носят </a:t>
            </a:r>
            <a:r>
              <a:rPr lang="ru-RU" sz="1400" b="1" i="1" kern="0" dirty="0">
                <a:latin typeface="Helvetica Neue"/>
                <a:ea typeface="Helvetica Neue"/>
                <a:cs typeface="Helvetica Neue"/>
                <a:sym typeface="Helvetica Neue"/>
              </a:rPr>
              <a:t>официальный характер. </a:t>
            </a:r>
            <a:r>
              <a:rPr lang="ru-RU" sz="1400" kern="0" dirty="0">
                <a:latin typeface="Helvetica Neue"/>
                <a:ea typeface="Helvetica Neue"/>
                <a:cs typeface="Helvetica Neue"/>
                <a:sym typeface="Helvetica Neue"/>
              </a:rPr>
              <a:t>Среди них преобладают: юноши (20%), 17 летние (22,2%), русскоязычные студенты (20%).</a:t>
            </a:r>
          </a:p>
          <a:p>
            <a:pPr marL="228594" indent="-228594" algn="just" defTabSz="1219170">
              <a:buClr>
                <a:srgbClr val="000000"/>
              </a:buClr>
              <a:buSzPts val="1200"/>
              <a:buFont typeface="Wingdings" panose="05000000000000000000" pitchFamily="2" charset="2"/>
              <a:buChar char="q"/>
            </a:pPr>
            <a:endParaRPr lang="ru-RU" sz="1333" kern="0" dirty="0">
              <a:solidFill>
                <a:srgbClr val="505050"/>
              </a:solidFill>
              <a:latin typeface="Helvetica Neue"/>
              <a:ea typeface="Helvetica Neue"/>
              <a:cs typeface="Helvetica Neue"/>
              <a:sym typeface="Helvetica Neue"/>
            </a:endParaRPr>
          </a:p>
        </p:txBody>
      </p:sp>
      <p:sp>
        <p:nvSpPr>
          <p:cNvPr id="281" name="Google Shape;281;g137d1d21ee2_1_157"/>
          <p:cNvSpPr txBox="1"/>
          <p:nvPr/>
        </p:nvSpPr>
        <p:spPr>
          <a:xfrm>
            <a:off x="39705" y="0"/>
            <a:ext cx="5805620" cy="46162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pPr>
            <a:r>
              <a:rPr lang="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ОРГАНИЗАЦИЯ УЧЕБНОГО ПРОЦЕССА</a:t>
            </a:r>
            <a:endParaRPr sz="1400" kern="0" dirty="0">
              <a:latin typeface="Helvetica Neue"/>
              <a:ea typeface="Helvetica Neue"/>
              <a:cs typeface="Helvetica Neue"/>
              <a:sym typeface="Helvetica Neue"/>
            </a:endParaRPr>
          </a:p>
        </p:txBody>
      </p:sp>
      <p:sp>
        <p:nvSpPr>
          <p:cNvPr id="6" name="Google Shape;288;g137d1d21ee2_1_168">
            <a:extLst>
              <a:ext uri="{FF2B5EF4-FFF2-40B4-BE49-F238E27FC236}">
                <a16:creationId xmlns:a16="http://schemas.microsoft.com/office/drawing/2014/main" id="{26C57999-65D8-4316-B42A-DA53E8901C4A}"/>
              </a:ext>
            </a:extLst>
          </p:cNvPr>
          <p:cNvSpPr txBox="1"/>
          <p:nvPr/>
        </p:nvSpPr>
        <p:spPr>
          <a:xfrm>
            <a:off x="268941" y="494852"/>
            <a:ext cx="4788834"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ru-RU" sz="1200" b="1" dirty="0">
                <a:solidFill>
                  <a:srgbClr val="212121"/>
                </a:solidFill>
                <a:latin typeface="Helvetica Neue" panose="020B0604020202020204" charset="0"/>
              </a:rPr>
              <a:t>Отношения «студент – администрация вуза»:</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ru-RU" sz="1200" b="1" i="0" u="none" strike="noStrike" kern="0" cap="none" spc="0" normalizeH="0" baseline="0" noProof="0" dirty="0">
                <a:ln>
                  <a:noFill/>
                </a:ln>
                <a:solidFill>
                  <a:srgbClr val="212121"/>
                </a:solidFill>
                <a:effectLst/>
                <a:uLnTx/>
                <a:uFillTx/>
                <a:latin typeface="Helvetica Neue" panose="020B0604020202020204" charset="0"/>
                <a:sym typeface="Arial"/>
              </a:rPr>
              <a:t>(% от числа опрошенных)</a:t>
            </a:r>
            <a:endParaRPr kumimoji="0" sz="1200" b="1" i="0" u="none" strike="noStrike" kern="0" cap="none" spc="0" normalizeH="0" baseline="0" noProof="0" dirty="0">
              <a:ln>
                <a:noFill/>
              </a:ln>
              <a:solidFill>
                <a:srgbClr val="000000"/>
              </a:solidFill>
              <a:effectLst/>
              <a:uLnTx/>
              <a:uFillTx/>
              <a:latin typeface="Helvetica Neue" panose="020B0604020202020204" charset="0"/>
              <a:ea typeface="Helvetica Neue"/>
              <a:cs typeface="Helvetica Neue"/>
              <a:sym typeface="Helvetica Neue"/>
            </a:endParaRPr>
          </a:p>
        </p:txBody>
      </p:sp>
      <p:graphicFrame>
        <p:nvGraphicFramePr>
          <p:cNvPr id="7" name="Диаграмма 6">
            <a:extLst>
              <a:ext uri="{FF2B5EF4-FFF2-40B4-BE49-F238E27FC236}">
                <a16:creationId xmlns:a16="http://schemas.microsoft.com/office/drawing/2014/main" id="{DD3E53DA-2FD6-4535-B973-D07F1057F6D7}"/>
              </a:ext>
            </a:extLst>
          </p:cNvPr>
          <p:cNvGraphicFramePr/>
          <p:nvPr>
            <p:extLst>
              <p:ext uri="{D42A27DB-BD31-4B8C-83A1-F6EECF244321}">
                <p14:modId xmlns:p14="http://schemas.microsoft.com/office/powerpoint/2010/main" val="1048417806"/>
              </p:ext>
            </p:extLst>
          </p:nvPr>
        </p:nvGraphicFramePr>
        <p:xfrm>
          <a:off x="218587" y="1213030"/>
          <a:ext cx="4839188" cy="1915934"/>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288;g137d1d21ee2_1_168">
            <a:extLst>
              <a:ext uri="{FF2B5EF4-FFF2-40B4-BE49-F238E27FC236}">
                <a16:creationId xmlns:a16="http://schemas.microsoft.com/office/drawing/2014/main" id="{F6B71BC6-2C21-4FC3-917B-5239AE512279}"/>
              </a:ext>
            </a:extLst>
          </p:cNvPr>
          <p:cNvSpPr txBox="1"/>
          <p:nvPr/>
        </p:nvSpPr>
        <p:spPr>
          <a:xfrm>
            <a:off x="7315200" y="494852"/>
            <a:ext cx="4400550" cy="55396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ru-RU" sz="1200" b="1" dirty="0">
                <a:solidFill>
                  <a:srgbClr val="212121"/>
                </a:solidFill>
                <a:latin typeface="Helvetica Neue" panose="020B0604020202020204" charset="0"/>
              </a:rPr>
              <a:t>Отношения «студент – сотрудники учебного и др. подразделений вуза» </a:t>
            </a:r>
            <a:r>
              <a:rPr kumimoji="0" lang="ru-RU" sz="1200" b="1" i="0" u="none" strike="noStrike" kern="0" cap="none" spc="0" normalizeH="0" baseline="0" noProof="0" dirty="0">
                <a:ln>
                  <a:noFill/>
                </a:ln>
                <a:solidFill>
                  <a:srgbClr val="212121"/>
                </a:solidFill>
                <a:effectLst/>
                <a:uLnTx/>
                <a:uFillTx/>
                <a:latin typeface="Helvetica Neue" panose="020B0604020202020204" charset="0"/>
                <a:sym typeface="Arial"/>
              </a:rPr>
              <a:t>(% от числа опрошенных)</a:t>
            </a:r>
            <a:endParaRPr kumimoji="0" sz="1200" b="1" i="0" u="none" strike="noStrike" kern="0" cap="none" spc="0" normalizeH="0" baseline="0" noProof="0" dirty="0">
              <a:ln>
                <a:noFill/>
              </a:ln>
              <a:solidFill>
                <a:srgbClr val="000000"/>
              </a:solidFill>
              <a:effectLst/>
              <a:uLnTx/>
              <a:uFillTx/>
              <a:latin typeface="Helvetica Neue" panose="020B0604020202020204" charset="0"/>
              <a:ea typeface="Helvetica Neue"/>
              <a:cs typeface="Helvetica Neue"/>
              <a:sym typeface="Helvetica Neue"/>
            </a:endParaRPr>
          </a:p>
        </p:txBody>
      </p:sp>
      <p:graphicFrame>
        <p:nvGraphicFramePr>
          <p:cNvPr id="9" name="Диаграмма 8">
            <a:extLst>
              <a:ext uri="{FF2B5EF4-FFF2-40B4-BE49-F238E27FC236}">
                <a16:creationId xmlns:a16="http://schemas.microsoft.com/office/drawing/2014/main" id="{9E617C6D-A175-4B6F-9EC8-5F125D1C6053}"/>
              </a:ext>
            </a:extLst>
          </p:cNvPr>
          <p:cNvGraphicFramePr/>
          <p:nvPr>
            <p:extLst>
              <p:ext uri="{D42A27DB-BD31-4B8C-83A1-F6EECF244321}">
                <p14:modId xmlns:p14="http://schemas.microsoft.com/office/powerpoint/2010/main" val="2443351418"/>
              </p:ext>
            </p:extLst>
          </p:nvPr>
        </p:nvGraphicFramePr>
        <p:xfrm>
          <a:off x="7468085" y="1213029"/>
          <a:ext cx="4400551" cy="1915934"/>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384;g13a709386da_1_57">
            <a:extLst>
              <a:ext uri="{FF2B5EF4-FFF2-40B4-BE49-F238E27FC236}">
                <a16:creationId xmlns:a16="http://schemas.microsoft.com/office/drawing/2014/main" id="{A546C617-9441-4AC9-AE31-3318448CFF88}"/>
              </a:ext>
            </a:extLst>
          </p:cNvPr>
          <p:cNvSpPr txBox="1"/>
          <p:nvPr/>
        </p:nvSpPr>
        <p:spPr>
          <a:xfrm>
            <a:off x="5871739" y="3582389"/>
            <a:ext cx="5941029" cy="2904135"/>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defRPr/>
            </a:pPr>
            <a:r>
              <a:rPr lang="ru-RU" sz="1400" kern="0" dirty="0">
                <a:latin typeface="Helvetica Neue"/>
                <a:ea typeface="Helvetica Neue"/>
                <a:cs typeface="Helvetica Neue"/>
                <a:sym typeface="Helvetica Neue"/>
              </a:rPr>
              <a:t>По мнению </a:t>
            </a:r>
            <a:r>
              <a:rPr lang="ru-RU" sz="1400" kern="0" dirty="0" err="1">
                <a:latin typeface="Helvetica Neue"/>
                <a:ea typeface="Helvetica Neue"/>
                <a:cs typeface="Helvetica Neue"/>
                <a:sym typeface="Helvetica Neue"/>
              </a:rPr>
              <a:t>недоминантного</a:t>
            </a:r>
            <a:r>
              <a:rPr lang="ru-RU" sz="1400" kern="0" dirty="0">
                <a:latin typeface="Helvetica Neue"/>
                <a:ea typeface="Helvetica Neue"/>
                <a:cs typeface="Helvetica Neue"/>
                <a:sym typeface="Helvetica Neue"/>
              </a:rPr>
              <a:t> большинства (48,6%), отношения «студент – сотрудники учебного и др. подразделений вуза» имеют </a:t>
            </a:r>
            <a:r>
              <a:rPr lang="ru-RU" sz="1400" b="1" i="1" kern="0" dirty="0">
                <a:latin typeface="Helvetica Neue"/>
                <a:ea typeface="Helvetica Neue"/>
                <a:cs typeface="Helvetica Neue"/>
                <a:sym typeface="Helvetica Neue"/>
              </a:rPr>
              <a:t>доброжелательный характер. </a:t>
            </a:r>
            <a:r>
              <a:rPr lang="ru-RU" sz="1400" kern="0" dirty="0">
                <a:latin typeface="Helvetica Neue"/>
                <a:ea typeface="Helvetica Neue"/>
                <a:cs typeface="Helvetica Neue"/>
                <a:sym typeface="Helvetica Neue"/>
              </a:rPr>
              <a:t>Сторонники этого мнения чаще представлены среди: девушек (50%), 18 летних (54,5%), студентов русскоязычных групп обучения (50%).</a:t>
            </a:r>
          </a:p>
          <a:p>
            <a:pPr algn="just" defTabSz="1219170">
              <a:buClr>
                <a:srgbClr val="000000"/>
              </a:buClr>
              <a:buSzPts val="1200"/>
              <a:defRPr/>
            </a:pPr>
            <a:r>
              <a:rPr lang="ru-RU" sz="1400" kern="0" dirty="0">
                <a:latin typeface="Helvetica Neue"/>
                <a:ea typeface="Helvetica Neue"/>
                <a:cs typeface="Helvetica Neue"/>
                <a:sym typeface="Helvetica Neue"/>
              </a:rPr>
              <a:t>В среднем немногим более трети первокурсников характеризуют отношения «студент - сотрудники учебного и др. подразделений вуза» как </a:t>
            </a:r>
            <a:r>
              <a:rPr lang="ru-RU" sz="1400" b="1" i="1" kern="0" dirty="0">
                <a:latin typeface="Helvetica Neue"/>
                <a:ea typeface="Helvetica Neue"/>
                <a:cs typeface="Helvetica Neue"/>
                <a:sym typeface="Helvetica Neue"/>
              </a:rPr>
              <a:t>нормальные</a:t>
            </a:r>
            <a:r>
              <a:rPr lang="ru-RU" sz="1400" kern="0" dirty="0">
                <a:latin typeface="Helvetica Neue"/>
                <a:ea typeface="Helvetica Neue"/>
                <a:cs typeface="Helvetica Neue"/>
                <a:sym typeface="Helvetica Neue"/>
              </a:rPr>
              <a:t>. Это мнение в основном: юношей (40%), От 20 лет и старше (80%), студентов русскоязычных групп обучения (40%).</a:t>
            </a:r>
          </a:p>
          <a:p>
            <a:pPr algn="just" defTabSz="1219170">
              <a:buClr>
                <a:srgbClr val="000000"/>
              </a:buClr>
              <a:buSzPts val="1200"/>
              <a:defRPr/>
            </a:pPr>
            <a:r>
              <a:rPr lang="ru-RU" sz="1400" kern="0" dirty="0">
                <a:latin typeface="Helvetica Neue"/>
                <a:ea typeface="Helvetica Neue"/>
                <a:cs typeface="Helvetica Neue"/>
                <a:sym typeface="Helvetica Neue"/>
              </a:rPr>
              <a:t>Считающих указанные отношения </a:t>
            </a:r>
            <a:r>
              <a:rPr lang="ru-RU" sz="1400" b="1" i="1" kern="0" dirty="0">
                <a:latin typeface="Helvetica Neue"/>
                <a:ea typeface="Helvetica Neue"/>
                <a:cs typeface="Helvetica Neue"/>
                <a:sym typeface="Helvetica Neue"/>
              </a:rPr>
              <a:t>официальными</a:t>
            </a:r>
            <a:r>
              <a:rPr lang="ru-RU" sz="1400" kern="0" dirty="0">
                <a:latin typeface="Helvetica Neue"/>
                <a:ea typeface="Helvetica Neue"/>
                <a:cs typeface="Helvetica Neue"/>
                <a:sym typeface="Helvetica Neue"/>
              </a:rPr>
              <a:t> – в среднем 17,1%. В их составе чаще встречаются: юноши (20%), 17 летние (22,2%), </a:t>
            </a:r>
            <a:r>
              <a:rPr lang="ru-RU" sz="1400" kern="0" dirty="0" err="1">
                <a:latin typeface="Helvetica Neue"/>
                <a:ea typeface="Helvetica Neue"/>
                <a:cs typeface="Helvetica Neue"/>
                <a:sym typeface="Helvetica Neue"/>
              </a:rPr>
              <a:t>казахоязычные</a:t>
            </a:r>
            <a:r>
              <a:rPr lang="ru-RU" sz="1400" kern="0" dirty="0">
                <a:latin typeface="Helvetica Neue"/>
                <a:ea typeface="Helvetica Neue"/>
                <a:cs typeface="Helvetica Neue"/>
                <a:sym typeface="Helvetica Neue"/>
              </a:rPr>
              <a:t> (20%).</a:t>
            </a:r>
          </a:p>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lang="ru-RU" sz="1333" kern="0" dirty="0">
              <a:solidFill>
                <a:srgbClr val="505050"/>
              </a:solidFill>
              <a:latin typeface="Helvetica Neue"/>
              <a:ea typeface="Helvetica Neue"/>
              <a:cs typeface="Helvetica Neue"/>
              <a:sym typeface="Helvetica Neue"/>
            </a:endParaRPr>
          </a:p>
          <a:p>
            <a:pPr algn="just" defTabSz="1219170">
              <a:buClr>
                <a:srgbClr val="000000"/>
              </a:buClr>
              <a:buSzPts val="1200"/>
              <a:defRPr/>
            </a:pPr>
            <a:endParaRPr sz="1333" kern="0" dirty="0">
              <a:solidFill>
                <a:srgbClr val="505050"/>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37d1d21ee2_1_157"/>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chemeClr val="tx1"/>
                </a:solidFill>
                <a:highlight>
                  <a:srgbClr val="F3F3F3"/>
                </a:highlight>
              </a:rPr>
              <a:pPr defTabSz="1219170"/>
              <a:t>24</a:t>
            </a:fld>
            <a:endParaRPr sz="1400" kern="0" dirty="0">
              <a:solidFill>
                <a:schemeClr val="tx1"/>
              </a:solidFill>
              <a:highlight>
                <a:srgbClr val="F3F3F3"/>
              </a:highlight>
            </a:endParaRPr>
          </a:p>
        </p:txBody>
      </p:sp>
      <p:sp>
        <p:nvSpPr>
          <p:cNvPr id="278" name="Google Shape;278;g137d1d21ee2_1_157"/>
          <p:cNvSpPr txBox="1"/>
          <p:nvPr/>
        </p:nvSpPr>
        <p:spPr>
          <a:xfrm>
            <a:off x="457067" y="1287001"/>
            <a:ext cx="5302400" cy="471948"/>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pPr>
            <a:endParaRPr sz="1467" b="1" kern="0" dirty="0">
              <a:solidFill>
                <a:srgbClr val="000000"/>
              </a:solidFill>
              <a:latin typeface="Helvetica Neue"/>
              <a:ea typeface="Helvetica Neue"/>
              <a:cs typeface="Helvetica Neue"/>
              <a:sym typeface="Helvetica Neue"/>
            </a:endParaRPr>
          </a:p>
        </p:txBody>
      </p:sp>
      <p:sp>
        <p:nvSpPr>
          <p:cNvPr id="279" name="Google Shape;279;g137d1d21ee2_1_157"/>
          <p:cNvSpPr txBox="1"/>
          <p:nvPr/>
        </p:nvSpPr>
        <p:spPr>
          <a:xfrm>
            <a:off x="7015163" y="700089"/>
            <a:ext cx="4797603" cy="5488344"/>
          </a:xfrm>
          <a:prstGeom prst="rect">
            <a:avLst/>
          </a:prstGeom>
          <a:noFill/>
          <a:ln>
            <a:noFill/>
          </a:ln>
        </p:spPr>
        <p:txBody>
          <a:bodyPr spcFirstLastPara="1" wrap="square" lIns="121900" tIns="121900" rIns="121900" bIns="121900" anchor="t" anchorCtr="0">
            <a:noAutofit/>
          </a:bodyPr>
          <a:lstStyle/>
          <a:p>
            <a:pPr algn="just" defTabSz="1219170">
              <a:buClr>
                <a:srgbClr val="000000"/>
              </a:buClr>
              <a:buSzPts val="1200"/>
            </a:pPr>
            <a:r>
              <a:rPr lang="ru-RU" sz="1400"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К числу относительно более беспокоящих первокурсников проблем относится качество организации учебного процесса – мнение в среднем более трети опрошенных. Величина этого показателя отклоняется в сторону увеличения в группах студентов ПМНО (36,8%), Юриспруденции (37,5%), Иностранного языка (40,7%), ДОВ (42,9%),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(43,8%).</a:t>
            </a: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pPr>
            <a:r>
              <a:rPr lang="ru-RU" sz="1400" kern="0" dirty="0">
                <a:latin typeface="Helvetica Neue"/>
                <a:ea typeface="Helvetica Neue"/>
                <a:cs typeface="Helvetica Neue"/>
                <a:sym typeface="Helvetica Neue"/>
              </a:rPr>
              <a:t>Другие проблемы не дотягивают до минимально необходимого уровня (25%), отражающего устойчивость группового мнения. Из них несколько чаще отмечаются:</a:t>
            </a:r>
          </a:p>
          <a:p>
            <a:pPr algn="just" defTabSz="1219170">
              <a:buClr>
                <a:srgbClr val="000000"/>
              </a:buClr>
              <a:buSzPts val="1200"/>
              <a:buFont typeface="Wingdings" panose="05000000000000000000" pitchFamily="2" charset="2"/>
              <a:buChar char="§"/>
            </a:pPr>
            <a:r>
              <a:rPr lang="ru-RU" sz="1400" kern="0" dirty="0">
                <a:latin typeface="Helvetica Neue"/>
                <a:ea typeface="Helvetica Neue"/>
                <a:cs typeface="Helvetica Neue"/>
                <a:sym typeface="Helvetica Neue"/>
              </a:rPr>
              <a:t>  Послевузовское трудоустройство по специальности </a:t>
            </a:r>
            <a:r>
              <a:rPr lang="ru-RU" sz="1400" b="1" i="1" kern="0" dirty="0">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мнение в среднем каждого седьмого участника опроса. Показатели этого мнения выше, чем в среднем по массиву, в группах студентов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(18,8%), ПМНО (14,7%) и ДОВ (14,3%).</a:t>
            </a:r>
          </a:p>
          <a:p>
            <a:pPr algn="just" defTabSz="1219170">
              <a:buClr>
                <a:srgbClr val="000000"/>
              </a:buClr>
              <a:buSzPts val="1200"/>
              <a:buFont typeface="Wingdings" panose="05000000000000000000" pitchFamily="2" charset="2"/>
              <a:buChar char="§"/>
            </a:pPr>
            <a:r>
              <a:rPr lang="ru-RU" sz="1400" kern="0" dirty="0">
                <a:latin typeface="Helvetica Neue"/>
                <a:ea typeface="Helvetica Neue"/>
                <a:cs typeface="Helvetica Neue"/>
                <a:sym typeface="Helvetica Neue"/>
              </a:rPr>
              <a:t>  Работа подразделений – мнение в среднем каждого восьмого опрошенного, чаще всего образовательных программ ПМНО (16,2%) и Иностранный язык (14,8%).</a:t>
            </a:r>
          </a:p>
          <a:p>
            <a:pPr algn="just" defTabSz="1219170">
              <a:buClr>
                <a:srgbClr val="000000"/>
              </a:buClr>
              <a:buSzPts val="1200"/>
              <a:buFont typeface="Wingdings" panose="05000000000000000000" pitchFamily="2" charset="2"/>
              <a:buChar char="§"/>
            </a:pPr>
            <a:r>
              <a:rPr lang="ru-RU" sz="1400" kern="0" dirty="0">
                <a:latin typeface="Helvetica Neue"/>
                <a:ea typeface="Helvetica Neue"/>
                <a:cs typeface="Helvetica Neue"/>
                <a:sym typeface="Helvetica Neue"/>
              </a:rPr>
              <a:t>  Качество преподавания – мнение в среднем каждого девятого опрошенного, в основном студентов </a:t>
            </a:r>
            <a:r>
              <a:rPr lang="ru-RU" sz="1400" kern="0" dirty="0" err="1">
                <a:latin typeface="Helvetica Neue"/>
                <a:ea typeface="Helvetica Neue"/>
                <a:cs typeface="Helvetica Neue"/>
                <a:sym typeface="Helvetica Neue"/>
              </a:rPr>
              <a:t>ПиП</a:t>
            </a:r>
            <a:r>
              <a:rPr lang="ru-RU" sz="1400" kern="0" dirty="0">
                <a:latin typeface="Helvetica Neue"/>
                <a:ea typeface="Helvetica Neue"/>
                <a:cs typeface="Helvetica Neue"/>
                <a:sym typeface="Helvetica Neue"/>
              </a:rPr>
              <a:t> (25%) и ДОВ (14,3%). </a:t>
            </a:r>
          </a:p>
          <a:p>
            <a:pPr marL="228594" indent="-228594" algn="just" defTabSz="1219170">
              <a:buClr>
                <a:srgbClr val="000000"/>
              </a:buClr>
              <a:buSzPts val="1200"/>
              <a:buFont typeface="Wingdings" panose="05000000000000000000" pitchFamily="2" charset="2"/>
              <a:buChar char="q"/>
            </a:pPr>
            <a:endParaRPr lang="ru-RU" sz="1400" kern="0" dirty="0">
              <a:latin typeface="Helvetica Neue"/>
              <a:ea typeface="Helvetica Neue"/>
              <a:cs typeface="Helvetica Neue"/>
              <a:sym typeface="Helvetica Neue"/>
            </a:endParaRPr>
          </a:p>
          <a:p>
            <a:pPr marL="228594" indent="-228594" algn="just" defTabSz="1219170">
              <a:buClr>
                <a:srgbClr val="000000"/>
              </a:buClr>
              <a:buSzPts val="1200"/>
              <a:buFont typeface="Wingdings" panose="05000000000000000000" pitchFamily="2" charset="2"/>
              <a:buChar char="q"/>
            </a:pPr>
            <a:endParaRPr lang="ru-RU" sz="1400" kern="0" dirty="0">
              <a:latin typeface="Helvetica Neue"/>
              <a:ea typeface="Helvetica Neue"/>
              <a:cs typeface="Helvetica Neue"/>
              <a:sym typeface="Helvetica Neue"/>
            </a:endParaRPr>
          </a:p>
          <a:p>
            <a:pPr algn="just" defTabSz="1219170">
              <a:buClr>
                <a:srgbClr val="000000"/>
              </a:buClr>
              <a:buSzPts val="1200"/>
            </a:pPr>
            <a:endParaRPr lang="ru-RU" sz="1400" kern="0" dirty="0">
              <a:latin typeface="Helvetica Neue"/>
              <a:ea typeface="Helvetica Neue"/>
              <a:cs typeface="Helvetica Neue"/>
              <a:sym typeface="Helvetica Neue"/>
            </a:endParaRPr>
          </a:p>
          <a:p>
            <a:pPr algn="just" defTabSz="1219170">
              <a:buClr>
                <a:srgbClr val="000000"/>
              </a:buClr>
              <a:buSzPts val="1200"/>
            </a:pPr>
            <a:endParaRPr lang="ru-RU" sz="1400" kern="0" dirty="0">
              <a:latin typeface="Helvetica Neue"/>
              <a:ea typeface="Helvetica Neue"/>
              <a:cs typeface="Helvetica Neue"/>
              <a:sym typeface="Helvetica Neue"/>
            </a:endParaRPr>
          </a:p>
          <a:p>
            <a:pPr marL="228594" indent="-228594" algn="just" defTabSz="1219170">
              <a:buClr>
                <a:srgbClr val="000000"/>
              </a:buClr>
              <a:buSzPts val="1200"/>
              <a:buFont typeface="Wingdings" panose="05000000000000000000" pitchFamily="2" charset="2"/>
              <a:buChar char="q"/>
            </a:pPr>
            <a:endParaRPr lang="ru-RU" sz="1333" kern="0" dirty="0">
              <a:solidFill>
                <a:srgbClr val="505050"/>
              </a:solidFill>
              <a:latin typeface="Helvetica Neue"/>
              <a:ea typeface="Helvetica Neue"/>
              <a:cs typeface="Helvetica Neue"/>
              <a:sym typeface="Helvetica Neue"/>
            </a:endParaRPr>
          </a:p>
        </p:txBody>
      </p:sp>
      <p:sp>
        <p:nvSpPr>
          <p:cNvPr id="281" name="Google Shape;281;g137d1d21ee2_1_157"/>
          <p:cNvSpPr txBox="1"/>
          <p:nvPr/>
        </p:nvSpPr>
        <p:spPr>
          <a:xfrm>
            <a:off x="0" y="0"/>
            <a:ext cx="5498833" cy="46162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000"/>
            </a:pPr>
            <a:r>
              <a:rPr lang="ru" sz="1333" kern="0" dirty="0">
                <a:solidFill>
                  <a:srgbClr val="505050"/>
                </a:solidFill>
                <a:latin typeface="Helvetica Neue"/>
                <a:ea typeface="Helvetica Neue"/>
                <a:cs typeface="Helvetica Neue"/>
                <a:sym typeface="Helvetica Neue"/>
              </a:rPr>
              <a:t>      </a:t>
            </a:r>
            <a:r>
              <a:rPr lang="ru-RU" sz="1400" kern="0" dirty="0">
                <a:latin typeface="Helvetica Neue"/>
                <a:ea typeface="Helvetica Neue"/>
                <a:cs typeface="Helvetica Neue"/>
                <a:sym typeface="Helvetica Neue"/>
              </a:rPr>
              <a:t>ОРГАНИЗАЦИЯ УЧЕБНОГО ПРОЦЕССА</a:t>
            </a:r>
            <a:endParaRPr sz="1400" kern="0" dirty="0">
              <a:latin typeface="Helvetica Neue"/>
              <a:ea typeface="Helvetica Neue"/>
              <a:cs typeface="Helvetica Neue"/>
              <a:sym typeface="Helvetica Neue"/>
            </a:endParaRPr>
          </a:p>
        </p:txBody>
      </p:sp>
      <p:graphicFrame>
        <p:nvGraphicFramePr>
          <p:cNvPr id="3" name="Диаграмма 2">
            <a:extLst>
              <a:ext uri="{FF2B5EF4-FFF2-40B4-BE49-F238E27FC236}">
                <a16:creationId xmlns:a16="http://schemas.microsoft.com/office/drawing/2014/main" id="{0F74175B-981D-DCCE-750F-87DCF8429F38}"/>
              </a:ext>
            </a:extLst>
          </p:cNvPr>
          <p:cNvGraphicFramePr/>
          <p:nvPr>
            <p:extLst>
              <p:ext uri="{D42A27DB-BD31-4B8C-83A1-F6EECF244321}">
                <p14:modId xmlns:p14="http://schemas.microsoft.com/office/powerpoint/2010/main" val="3702626452"/>
              </p:ext>
            </p:extLst>
          </p:nvPr>
        </p:nvGraphicFramePr>
        <p:xfrm>
          <a:off x="257175" y="700089"/>
          <a:ext cx="6186487" cy="511492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190D3F6-3E20-44A8-8B20-5B288C20A46D}"/>
              </a:ext>
            </a:extLst>
          </p:cNvPr>
          <p:cNvSpPr txBox="1"/>
          <p:nvPr/>
        </p:nvSpPr>
        <p:spPr>
          <a:xfrm>
            <a:off x="51355" y="6053478"/>
            <a:ext cx="6592333" cy="523220"/>
          </a:xfrm>
          <a:prstGeom prst="rect">
            <a:avLst/>
          </a:prstGeom>
          <a:noFill/>
        </p:spPr>
        <p:txBody>
          <a:bodyPr wrap="square" rtlCol="0">
            <a:spAutoFit/>
          </a:bodyPr>
          <a:lstStyle/>
          <a:p>
            <a:r>
              <a:rPr lang="ru-RU" sz="1400" b="1" i="1" dirty="0">
                <a:latin typeface="Helvetica" panose="020B0604020202020204" pitchFamily="34" charset="0"/>
                <a:cs typeface="Helvetica" panose="020B0604020202020204" pitchFamily="34" charset="0"/>
              </a:rPr>
              <a:t>Примечание: </a:t>
            </a:r>
            <a:r>
              <a:rPr lang="ru-RU" sz="1400" dirty="0">
                <a:latin typeface="Helvetica" panose="020B0604020202020204" pitchFamily="34" charset="0"/>
                <a:cs typeface="Helvetica" panose="020B0604020202020204" pitchFamily="34" charset="0"/>
              </a:rPr>
              <a:t>Множественный выбор. Количество ответов – не более трех. Сумма ответов превышает 100%. </a:t>
            </a:r>
            <a:endParaRPr lang="ru-RU" sz="1400" b="1"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1069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1ada35a6fc_0_0"/>
          <p:cNvSpPr txBox="1">
            <a:spLocks noGrp="1"/>
          </p:cNvSpPr>
          <p:nvPr>
            <p:ph type="title"/>
          </p:nvPr>
        </p:nvSpPr>
        <p:spPr>
          <a:xfrm>
            <a:off x="379233" y="128589"/>
            <a:ext cx="5860800" cy="387810"/>
          </a:xfrm>
          <a:prstGeom prst="rect">
            <a:avLst/>
          </a:prstGeom>
          <a:noFill/>
          <a:ln>
            <a:noFill/>
          </a:ln>
        </p:spPr>
        <p:txBody>
          <a:bodyPr spcFirstLastPara="1" wrap="square" lIns="121900" tIns="121900" rIns="121900" bIns="121900" anchor="t" anchorCtr="0">
            <a:noAutofit/>
          </a:bodyPr>
          <a:lstStyle/>
          <a:p>
            <a:r>
              <a:rPr lang="ru" sz="1400" dirty="0">
                <a:solidFill>
                  <a:schemeClr val="tx1"/>
                </a:solidFill>
              </a:rPr>
              <a:t> ОБ ИССЛЕДОВАНИИ</a:t>
            </a:r>
            <a:endParaRPr sz="1400" dirty="0">
              <a:solidFill>
                <a:schemeClr val="tx1"/>
              </a:solidFill>
            </a:endParaRPr>
          </a:p>
          <a:p>
            <a:endParaRPr dirty="0"/>
          </a:p>
          <a:p>
            <a:endParaRPr dirty="0"/>
          </a:p>
        </p:txBody>
      </p:sp>
      <p:sp>
        <p:nvSpPr>
          <p:cNvPr id="98" name="Google Shape;98;g11ada35a6fc_0_0"/>
          <p:cNvSpPr txBox="1">
            <a:spLocks noGrp="1"/>
          </p:cNvSpPr>
          <p:nvPr>
            <p:ph type="title" idx="3"/>
          </p:nvPr>
        </p:nvSpPr>
        <p:spPr>
          <a:xfrm>
            <a:off x="480633" y="863167"/>
            <a:ext cx="5658000" cy="5469968"/>
          </a:xfrm>
          <a:prstGeom prst="rect">
            <a:avLst/>
          </a:prstGeom>
          <a:noFill/>
          <a:ln>
            <a:noFill/>
          </a:ln>
        </p:spPr>
        <p:txBody>
          <a:bodyPr spcFirstLastPara="1" wrap="square" lIns="121900" tIns="121900" rIns="121900" bIns="121900" anchor="t" anchorCtr="0">
            <a:noAutofit/>
          </a:bodyPr>
          <a:lstStyle/>
          <a:p>
            <a:pPr algn="just"/>
            <a:r>
              <a:rPr lang="ru" sz="1400" b="1" dirty="0">
                <a:solidFill>
                  <a:schemeClr val="tx1"/>
                </a:solidFill>
                <a:latin typeface="Helvetica" panose="020B0604020202020204" pitchFamily="34" charset="0"/>
                <a:cs typeface="Helvetica" panose="020B0604020202020204" pitchFamily="34" charset="0"/>
              </a:rPr>
              <a:t>ВЫБОРКА И ГЕОЛОКАЦИЯ</a:t>
            </a:r>
            <a:endParaRPr sz="1400" b="1" dirty="0">
              <a:solidFill>
                <a:schemeClr val="tx1"/>
              </a:solidFill>
              <a:latin typeface="Helvetica" panose="020B0604020202020204" pitchFamily="34" charset="0"/>
              <a:cs typeface="Helvetica" panose="020B0604020202020204" pitchFamily="34" charset="0"/>
            </a:endParaRPr>
          </a:p>
          <a:p>
            <a:pPr algn="just"/>
            <a:endParaRPr sz="1400" b="1" dirty="0">
              <a:solidFill>
                <a:schemeClr val="tx1"/>
              </a:solidFill>
              <a:latin typeface="Helvetica" panose="020B0604020202020204" pitchFamily="34" charset="0"/>
              <a:cs typeface="Helvetica" panose="020B0604020202020204" pitchFamily="34" charset="0"/>
            </a:endParaRPr>
          </a:p>
          <a:p>
            <a:pPr algn="just"/>
            <a:r>
              <a:rPr lang="ru" sz="1400" b="1" dirty="0">
                <a:solidFill>
                  <a:schemeClr val="tx1"/>
                </a:solidFill>
                <a:latin typeface="Helvetica" panose="020B0604020202020204" pitchFamily="34" charset="0"/>
                <a:cs typeface="Helvetica" panose="020B0604020202020204" pitchFamily="34" charset="0"/>
              </a:rPr>
              <a:t>Сроки исследования:</a:t>
            </a:r>
            <a:r>
              <a:rPr lang="ru" sz="1400" dirty="0">
                <a:solidFill>
                  <a:schemeClr val="tx1"/>
                </a:solidFill>
                <a:latin typeface="Helvetica" panose="020B0604020202020204" pitchFamily="34" charset="0"/>
                <a:cs typeface="Helvetica" panose="020B0604020202020204" pitchFamily="34" charset="0"/>
              </a:rPr>
              <a:t> </a:t>
            </a:r>
            <a:r>
              <a:rPr lang="ru-RU" sz="1400" dirty="0">
                <a:solidFill>
                  <a:schemeClr val="tx1"/>
                </a:solidFill>
                <a:latin typeface="Helvetica" panose="020B0604020202020204" pitchFamily="34" charset="0"/>
                <a:cs typeface="Helvetica" panose="020B0604020202020204" pitchFamily="34" charset="0"/>
              </a:rPr>
              <a:t>октябрь 2024 г.</a:t>
            </a:r>
            <a:endParaRPr sz="1400" b="1" dirty="0">
              <a:solidFill>
                <a:schemeClr val="tx1"/>
              </a:solidFill>
              <a:latin typeface="Helvetica" panose="020B0604020202020204" pitchFamily="34" charset="0"/>
              <a:cs typeface="Helvetica" panose="020B0604020202020204" pitchFamily="34" charset="0"/>
            </a:endParaRPr>
          </a:p>
          <a:p>
            <a:pPr algn="just"/>
            <a:endParaRPr sz="1400" b="1" dirty="0">
              <a:solidFill>
                <a:schemeClr val="tx1"/>
              </a:solidFill>
              <a:latin typeface="Helvetica" panose="020B0604020202020204" pitchFamily="34" charset="0"/>
              <a:cs typeface="Helvetica" panose="020B0604020202020204" pitchFamily="34" charset="0"/>
            </a:endParaRPr>
          </a:p>
          <a:p>
            <a:pPr algn="just"/>
            <a:r>
              <a:rPr lang="ru" sz="1400" b="1" dirty="0">
                <a:solidFill>
                  <a:schemeClr val="tx1"/>
                </a:solidFill>
                <a:latin typeface="Helvetica" panose="020B0604020202020204" pitchFamily="34" charset="0"/>
                <a:cs typeface="Helvetica" panose="020B0604020202020204" pitchFamily="34" charset="0"/>
              </a:rPr>
              <a:t>Объем выборочной совокупности -   </a:t>
            </a:r>
            <a:r>
              <a:rPr lang="ru-RU" sz="1400" b="1" dirty="0">
                <a:solidFill>
                  <a:schemeClr val="tx1"/>
                </a:solidFill>
                <a:latin typeface="Helvetica" panose="020B0604020202020204" pitchFamily="34" charset="0"/>
                <a:cs typeface="Helvetica" panose="020B0604020202020204" pitchFamily="34" charset="0"/>
              </a:rPr>
              <a:t>157</a:t>
            </a:r>
            <a:r>
              <a:rPr lang="ru" sz="1400" b="1" dirty="0">
                <a:solidFill>
                  <a:schemeClr val="tx1"/>
                </a:solidFill>
                <a:latin typeface="Helvetica" panose="020B0604020202020204" pitchFamily="34" charset="0"/>
                <a:cs typeface="Helvetica" panose="020B0604020202020204" pitchFamily="34" charset="0"/>
              </a:rPr>
              <a:t> респондентов</a:t>
            </a:r>
            <a:endParaRPr sz="1400" b="1" dirty="0">
              <a:solidFill>
                <a:schemeClr val="tx1"/>
              </a:solidFill>
              <a:latin typeface="Helvetica" panose="020B0604020202020204" pitchFamily="34" charset="0"/>
              <a:cs typeface="Helvetica" panose="020B0604020202020204" pitchFamily="34" charset="0"/>
            </a:endParaRPr>
          </a:p>
          <a:p>
            <a:br>
              <a:rPr lang="ru" sz="1400" b="1" dirty="0">
                <a:solidFill>
                  <a:schemeClr val="tx1"/>
                </a:solidFill>
                <a:latin typeface="Helvetica" panose="020B0604020202020204" pitchFamily="34" charset="0"/>
                <a:cs typeface="Helvetica" panose="020B0604020202020204" pitchFamily="34" charset="0"/>
              </a:rPr>
            </a:br>
            <a:r>
              <a:rPr lang="ru" sz="1400" b="1" dirty="0">
                <a:solidFill>
                  <a:schemeClr val="tx1"/>
                </a:solidFill>
                <a:latin typeface="Helvetica" panose="020B0604020202020204" pitchFamily="34" charset="0"/>
                <a:cs typeface="Helvetica" panose="020B0604020202020204" pitchFamily="34" charset="0"/>
              </a:rPr>
              <a:t>Геолокация: </a:t>
            </a:r>
            <a:r>
              <a:rPr lang="ru" sz="1400" dirty="0">
                <a:solidFill>
                  <a:schemeClr val="tx1"/>
                </a:solidFill>
                <a:latin typeface="Helvetica" panose="020B0604020202020204" pitchFamily="34" charset="0"/>
                <a:cs typeface="Helvetica" panose="020B0604020202020204" pitchFamily="34" charset="0"/>
              </a:rPr>
              <a:t>Республика Казахстан - г. </a:t>
            </a:r>
            <a:r>
              <a:rPr lang="ru-RU" sz="1400" dirty="0">
                <a:solidFill>
                  <a:schemeClr val="tx1"/>
                </a:solidFill>
                <a:latin typeface="Helvetica" panose="020B0604020202020204" pitchFamily="34" charset="0"/>
                <a:cs typeface="Helvetica" panose="020B0604020202020204" pitchFamily="34" charset="0"/>
              </a:rPr>
              <a:t>Караганда,</a:t>
            </a:r>
            <a:br>
              <a:rPr lang="ru-RU" sz="1400"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ЧУ «Академия «</a:t>
            </a:r>
            <a:r>
              <a:rPr lang="en-US" sz="1400" dirty="0">
                <a:solidFill>
                  <a:schemeClr val="tx1"/>
                </a:solidFill>
                <a:latin typeface="Helvetica" panose="020B0604020202020204" pitchFamily="34" charset="0"/>
                <a:cs typeface="Helvetica" panose="020B0604020202020204" pitchFamily="34" charset="0"/>
              </a:rPr>
              <a:t>BOLASHAQ</a:t>
            </a:r>
            <a:r>
              <a:rPr lang="ru-RU" sz="1400" dirty="0">
                <a:solidFill>
                  <a:schemeClr val="tx1"/>
                </a:solidFill>
                <a:latin typeface="Helvetica" panose="020B0604020202020204" pitchFamily="34" charset="0"/>
                <a:cs typeface="Helvetica" panose="020B0604020202020204" pitchFamily="34" charset="0"/>
              </a:rPr>
              <a:t>»</a:t>
            </a:r>
            <a:endParaRPr sz="1400" dirty="0">
              <a:solidFill>
                <a:schemeClr val="tx1"/>
              </a:solidFill>
              <a:latin typeface="Helvetica" panose="020B0604020202020204" pitchFamily="34" charset="0"/>
              <a:cs typeface="Helvetica" panose="020B0604020202020204" pitchFamily="34" charset="0"/>
            </a:endParaRPr>
          </a:p>
          <a:p>
            <a:pPr>
              <a:buClr>
                <a:srgbClr val="000000"/>
              </a:buClr>
            </a:pPr>
            <a:br>
              <a:rPr lang="en-US" sz="1400" b="1" dirty="0">
                <a:solidFill>
                  <a:schemeClr val="tx1"/>
                </a:solidFill>
                <a:latin typeface="Helvetica" panose="020B0604020202020204" pitchFamily="34" charset="0"/>
                <a:cs typeface="Helvetica" panose="020B0604020202020204" pitchFamily="34" charset="0"/>
              </a:rPr>
            </a:br>
            <a:r>
              <a:rPr lang="ru-RU" sz="1400" dirty="0">
                <a:solidFill>
                  <a:schemeClr val="tx1"/>
                </a:solidFill>
                <a:latin typeface="Helvetica" panose="020B0604020202020204" pitchFamily="34" charset="0"/>
                <a:cs typeface="Helvetica" panose="020B0604020202020204" pitchFamily="34" charset="0"/>
              </a:rPr>
              <a:t>Выборочная совокупность репрезентирует половозрастную и языковую структуру генеральной совокупности.</a:t>
            </a:r>
            <a:br>
              <a:rPr lang="ru" sz="1400" dirty="0">
                <a:solidFill>
                  <a:schemeClr val="tx1"/>
                </a:solidFill>
                <a:latin typeface="Helvetica" panose="020B0604020202020204" pitchFamily="34" charset="0"/>
                <a:cs typeface="Helvetica" panose="020B0604020202020204" pitchFamily="34" charset="0"/>
              </a:rPr>
            </a:br>
            <a:endParaRPr sz="1400" b="1" dirty="0">
              <a:solidFill>
                <a:schemeClr val="tx1"/>
              </a:solidFill>
              <a:latin typeface="Helvetica" panose="020B0604020202020204" pitchFamily="34" charset="0"/>
              <a:cs typeface="Helvetica" panose="020B0604020202020204" pitchFamily="34" charset="0"/>
            </a:endParaRPr>
          </a:p>
          <a:p>
            <a:pPr>
              <a:spcBef>
                <a:spcPts val="1067"/>
              </a:spcBef>
              <a:buClr>
                <a:srgbClr val="505050"/>
              </a:buClr>
            </a:pPr>
            <a:r>
              <a:rPr lang="ru-RU" sz="1400" b="1" dirty="0">
                <a:solidFill>
                  <a:schemeClr val="tx1"/>
                </a:solidFill>
                <a:latin typeface="Helvetica" panose="020B0604020202020204" pitchFamily="34" charset="0"/>
                <a:cs typeface="Helvetica" panose="020B0604020202020204" pitchFamily="34" charset="0"/>
              </a:rPr>
              <a:t>ЦЕЛЬ И ЗАДАЧИ ИССЛЕДОВАНИЯ</a:t>
            </a:r>
            <a:br>
              <a:rPr lang="ru-RU" sz="1400" b="1" dirty="0">
                <a:solidFill>
                  <a:schemeClr val="tx1"/>
                </a:solidFill>
                <a:latin typeface="Helvetica" panose="020B0604020202020204" pitchFamily="34" charset="0"/>
                <a:cs typeface="Helvetica" panose="020B0604020202020204" pitchFamily="34" charset="0"/>
              </a:rPr>
            </a:br>
            <a:br>
              <a:rPr lang="en-US" sz="1400" b="1" dirty="0">
                <a:solidFill>
                  <a:schemeClr val="tx1"/>
                </a:solidFill>
                <a:latin typeface="Helvetica" panose="020B0604020202020204" pitchFamily="34" charset="0"/>
                <a:cs typeface="Helvetica" panose="020B0604020202020204" pitchFamily="34" charset="0"/>
              </a:rPr>
            </a:br>
            <a:r>
              <a:rPr lang="ru-RU" sz="1400" b="1" dirty="0">
                <a:solidFill>
                  <a:schemeClr val="tx1"/>
                </a:solidFill>
                <a:latin typeface="Helvetica" panose="020B0604020202020204" pitchFamily="34" charset="0"/>
                <a:cs typeface="Helvetica" panose="020B0604020202020204" pitchFamily="34" charset="0"/>
              </a:rPr>
              <a:t>Объект исследования:</a:t>
            </a:r>
            <a:r>
              <a:rPr lang="ru-RU" sz="1400" dirty="0">
                <a:solidFill>
                  <a:schemeClr val="tx1"/>
                </a:solidFill>
                <a:latin typeface="Helvetica" panose="020B0604020202020204" pitchFamily="34" charset="0"/>
                <a:cs typeface="Helvetica" panose="020B0604020202020204" pitchFamily="34" charset="0"/>
              </a:rPr>
              <a:t> Студенты первых курсов</a:t>
            </a:r>
            <a:br>
              <a:rPr lang="ru-RU" sz="1400" dirty="0">
                <a:solidFill>
                  <a:schemeClr val="tx1"/>
                </a:solidFill>
                <a:latin typeface="Helvetica" panose="020B0604020202020204" pitchFamily="34" charset="0"/>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ru-RU" sz="1400" b="1" dirty="0">
                <a:solidFill>
                  <a:schemeClr val="tx1"/>
                </a:solidFill>
                <a:latin typeface="Helvetica" panose="020B0604020202020204" pitchFamily="34" charset="0"/>
                <a:cs typeface="Helvetica" panose="020B0604020202020204" pitchFamily="34" charset="0"/>
              </a:rPr>
              <a:t>Предмет исследования:</a:t>
            </a:r>
            <a:r>
              <a:rPr lang="ru-RU" sz="1400" dirty="0">
                <a:solidFill>
                  <a:schemeClr val="tx1"/>
                </a:solidFill>
                <a:latin typeface="Helvetica" panose="020B0604020202020204" pitchFamily="34" charset="0"/>
                <a:cs typeface="Helvetica" panose="020B0604020202020204" pitchFamily="34" charset="0"/>
              </a:rPr>
              <a:t> Уровень адаптации к учебному процессу</a:t>
            </a:r>
            <a:br>
              <a:rPr lang="ru-RU" sz="1400" dirty="0">
                <a:solidFill>
                  <a:schemeClr val="tx1"/>
                </a:solidFill>
                <a:latin typeface="Helvetica" panose="020B0604020202020204" pitchFamily="34" charset="0"/>
                <a:cs typeface="Helvetica" panose="020B0604020202020204" pitchFamily="34" charset="0"/>
              </a:rPr>
            </a:br>
            <a:br>
              <a:rPr lang="ru-RU" sz="1400" dirty="0">
                <a:solidFill>
                  <a:schemeClr val="tx1"/>
                </a:solidFill>
                <a:latin typeface="Helvetica" panose="020B0604020202020204" pitchFamily="34" charset="0"/>
                <a:cs typeface="Helvetica" panose="020B0604020202020204" pitchFamily="34" charset="0"/>
              </a:rPr>
            </a:br>
            <a:r>
              <a:rPr kumimoji="0" lang="ru-RU" sz="1400" b="1" i="0" u="none" strike="noStrike" kern="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t>Метод сбора информации: Онлайн-опрос</a:t>
            </a:r>
            <a:br>
              <a:rPr kumimoji="0" lang="ru-RU" sz="1400" b="1" i="0" u="none" strike="noStrike" kern="0" cap="none" spc="0" normalizeH="0" baseline="0" noProof="0" dirty="0">
                <a:ln>
                  <a:noFill/>
                </a:ln>
                <a:solidFill>
                  <a:schemeClr val="tx1"/>
                </a:solidFill>
                <a:effectLst/>
                <a:uLnTx/>
                <a:uFillTx/>
                <a:latin typeface="Helvetica" panose="020B0604020202020204" pitchFamily="34" charset="0"/>
                <a:ea typeface="+mn-ea"/>
                <a:cs typeface="Helvetica" panose="020B0604020202020204" pitchFamily="34" charset="0"/>
              </a:rPr>
            </a:br>
            <a:endParaRPr sz="1400" dirty="0">
              <a:solidFill>
                <a:schemeClr val="tx1"/>
              </a:solidFill>
              <a:latin typeface="Helvetica" panose="020B0604020202020204" pitchFamily="34" charset="0"/>
              <a:cs typeface="Helvetica" panose="020B0604020202020204" pitchFamily="34" charset="0"/>
            </a:endParaRPr>
          </a:p>
        </p:txBody>
      </p:sp>
      <p:sp>
        <p:nvSpPr>
          <p:cNvPr id="99" name="Google Shape;99;g11ada35a6fc_0_0"/>
          <p:cNvSpPr txBox="1">
            <a:spLocks noGrp="1"/>
          </p:cNvSpPr>
          <p:nvPr>
            <p:ph type="title" idx="3"/>
          </p:nvPr>
        </p:nvSpPr>
        <p:spPr>
          <a:xfrm>
            <a:off x="6240000" y="871634"/>
            <a:ext cx="5734400" cy="5639533"/>
          </a:xfrm>
          <a:prstGeom prst="rect">
            <a:avLst/>
          </a:prstGeom>
          <a:noFill/>
          <a:ln>
            <a:noFill/>
          </a:ln>
        </p:spPr>
        <p:txBody>
          <a:bodyPr spcFirstLastPara="1" wrap="square" lIns="121900" tIns="121900" rIns="121900" bIns="121900" anchor="t" anchorCtr="0">
            <a:noAutofit/>
          </a:bodyPr>
          <a:lstStyle/>
          <a:p>
            <a:pPr>
              <a:buClr>
                <a:srgbClr val="000000"/>
              </a:buClr>
            </a:pPr>
            <a:r>
              <a:rPr kumimoji="0" lang="ru-RU" sz="1400" b="1" i="0" u="none" strike="noStrike" kern="0" cap="none" spc="0" normalizeH="0" baseline="0" noProof="0" dirty="0">
                <a:ln>
                  <a:noFill/>
                </a:ln>
                <a:solidFill>
                  <a:schemeClr val="tx1"/>
                </a:solidFill>
                <a:effectLst/>
                <a:highlight>
                  <a:srgbClr val="F4F4F4"/>
                </a:highlight>
                <a:uLnTx/>
                <a:uFillTx/>
                <a:sym typeface="Helvetica Neue"/>
              </a:rPr>
              <a:t>Цель:</a:t>
            </a:r>
            <a:r>
              <a:rPr kumimoji="0" lang="ru-RU" sz="1400" b="0" i="0" u="none" strike="noStrike" kern="0" cap="none" spc="0" normalizeH="0" baseline="0" noProof="0" dirty="0">
                <a:ln>
                  <a:noFill/>
                </a:ln>
                <a:solidFill>
                  <a:schemeClr val="tx1"/>
                </a:solidFill>
                <a:effectLst/>
                <a:highlight>
                  <a:srgbClr val="F4F4F4"/>
                </a:highlight>
                <a:uLnTx/>
                <a:uFillTx/>
                <a:sym typeface="Helvetica Neue"/>
              </a:rPr>
              <a:t> Анализ уровня адаптации студентов  первых курсов к обучению в «Академии «BOLASHAQ»</a:t>
            </a:r>
            <a:br>
              <a:rPr kumimoji="0" lang="ru-RU" sz="1400" b="0" i="0" u="none" strike="noStrike" kern="0" cap="none" spc="0" normalizeH="0" baseline="0" noProof="0" dirty="0">
                <a:ln>
                  <a:noFill/>
                </a:ln>
                <a:solidFill>
                  <a:schemeClr val="tx1"/>
                </a:solidFill>
                <a:effectLst/>
                <a:uLnTx/>
                <a:uFillTx/>
                <a:sym typeface="Helvetica Neue"/>
              </a:rPr>
            </a:br>
            <a:br>
              <a:rPr lang="ru" sz="1400" b="1" dirty="0">
                <a:solidFill>
                  <a:schemeClr val="tx1"/>
                </a:solidFill>
                <a:highlight>
                  <a:schemeClr val="lt2"/>
                </a:highlight>
              </a:rPr>
            </a:br>
            <a:r>
              <a:rPr lang="ru" sz="1400" b="1" dirty="0">
                <a:solidFill>
                  <a:schemeClr val="tx1"/>
                </a:solidFill>
                <a:highlight>
                  <a:schemeClr val="lt2"/>
                </a:highlight>
              </a:rPr>
              <a:t>Задачи: </a:t>
            </a:r>
            <a:br>
              <a:rPr lang="en-US" sz="1400" b="1" dirty="0">
                <a:solidFill>
                  <a:schemeClr val="tx1"/>
                </a:solidFill>
                <a:highlight>
                  <a:schemeClr val="lt2"/>
                </a:highlight>
              </a:rPr>
            </a:br>
            <a:endParaRPr sz="1400" b="1" dirty="0">
              <a:solidFill>
                <a:schemeClr val="tx1"/>
              </a:solidFill>
              <a:highlight>
                <a:schemeClr val="lt2"/>
              </a:highlight>
            </a:endParaRPr>
          </a:p>
          <a:p>
            <a:pPr marL="228594" indent="-228594">
              <a:lnSpc>
                <a:spcPct val="107000"/>
              </a:lnSpc>
              <a:buFont typeface="Wingdings" panose="05000000000000000000" pitchFamily="2" charset="2"/>
              <a:buChar char="q"/>
            </a:pPr>
            <a:r>
              <a:rPr lang="ru-RU" sz="1400" dirty="0">
                <a:solidFill>
                  <a:schemeClr val="tx1"/>
                </a:solidFill>
                <a:highlight>
                  <a:schemeClr val="lt2"/>
                </a:highlight>
              </a:rPr>
              <a:t>Выяснить наличие у первокурсников представления о специфике будущей профессии, планов на трудоустройство по выбранной специальности и характера отношения к ней</a:t>
            </a:r>
            <a:br>
              <a:rPr lang="ru" sz="1400" dirty="0">
                <a:solidFill>
                  <a:schemeClr val="tx1"/>
                </a:solidFill>
                <a:highlight>
                  <a:schemeClr val="lt2"/>
                </a:highlight>
              </a:rPr>
            </a:br>
            <a:endParaRPr sz="1400" b="1" dirty="0">
              <a:solidFill>
                <a:schemeClr val="tx1"/>
              </a:solidFill>
            </a:endParaRPr>
          </a:p>
        </p:txBody>
      </p:sp>
      <p:sp>
        <p:nvSpPr>
          <p:cNvPr id="100" name="Google Shape;100;g11ada35a6fc_0_0"/>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rPr>
              <a:pPr defTabSz="1219170"/>
              <a:t>3</a:t>
            </a:fld>
            <a:endParaRPr sz="1400" kern="0" dirty="0">
              <a:solidFill>
                <a:srgbClr val="505050"/>
              </a:solidFill>
            </a:endParaRPr>
          </a:p>
        </p:txBody>
      </p:sp>
      <p:sp>
        <p:nvSpPr>
          <p:cNvPr id="2" name="Google Shape;99;g11ada35a6fc_0_0">
            <a:extLst>
              <a:ext uri="{FF2B5EF4-FFF2-40B4-BE49-F238E27FC236}">
                <a16:creationId xmlns:a16="http://schemas.microsoft.com/office/drawing/2014/main" id="{AC79980F-55AF-851E-E3CA-236363F5FF5A}"/>
              </a:ext>
            </a:extLst>
          </p:cNvPr>
          <p:cNvSpPr txBox="1">
            <a:spLocks/>
          </p:cNvSpPr>
          <p:nvPr/>
        </p:nvSpPr>
        <p:spPr>
          <a:xfrm>
            <a:off x="6240000" y="2771776"/>
            <a:ext cx="5734400" cy="32145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2pPr>
            <a:lvl3pPr marR="0" lvl="2"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3pPr>
            <a:lvl4pPr marR="0" lvl="3"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4pPr>
            <a:lvl5pPr marR="0" lvl="4"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5pPr>
            <a:lvl6pPr marR="0" lvl="5"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6pPr>
            <a:lvl7pPr marR="0" lvl="6"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7pPr>
            <a:lvl8pPr marR="0" lvl="7"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8pPr>
            <a:lvl9pPr marR="0" lvl="8"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9pPr>
          </a:lstStyle>
          <a:p>
            <a:pPr marL="228594" indent="-228594" defTabSz="1219170">
              <a:buClr>
                <a:srgbClr val="000000"/>
              </a:buClr>
              <a:buFont typeface="Wingdings" panose="05000000000000000000" pitchFamily="2" charset="2"/>
              <a:buChar char="q"/>
            </a:pPr>
            <a:r>
              <a:rPr lang="ru-RU" sz="1400" kern="0" dirty="0">
                <a:solidFill>
                  <a:schemeClr val="tx1"/>
                </a:solidFill>
                <a:highlight>
                  <a:srgbClr val="F4F4F4"/>
                </a:highlight>
              </a:rPr>
              <a:t>Установить уровень адаптационного потенциала, как справляются с учебной нагрузкой</a:t>
            </a:r>
            <a:br>
              <a:rPr lang="ru-RU" sz="1400" kern="0" dirty="0">
                <a:solidFill>
                  <a:schemeClr val="tx1"/>
                </a:solidFill>
                <a:highlight>
                  <a:srgbClr val="F4F4F4"/>
                </a:highlight>
              </a:rPr>
            </a:br>
            <a:endParaRPr lang="ru-RU" sz="1400" b="1" kern="0" dirty="0">
              <a:solidFill>
                <a:schemeClr val="tx1"/>
              </a:solidFill>
            </a:endParaRPr>
          </a:p>
        </p:txBody>
      </p:sp>
      <p:sp>
        <p:nvSpPr>
          <p:cNvPr id="3" name="Google Shape;99;g11ada35a6fc_0_0">
            <a:extLst>
              <a:ext uri="{FF2B5EF4-FFF2-40B4-BE49-F238E27FC236}">
                <a16:creationId xmlns:a16="http://schemas.microsoft.com/office/drawing/2014/main" id="{0FD53B45-4705-3E6E-DF4F-BBD27899A49B}"/>
              </a:ext>
            </a:extLst>
          </p:cNvPr>
          <p:cNvSpPr txBox="1">
            <a:spLocks/>
          </p:cNvSpPr>
          <p:nvPr/>
        </p:nvSpPr>
        <p:spPr>
          <a:xfrm>
            <a:off x="6240000" y="3429000"/>
            <a:ext cx="5734400" cy="23878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2pPr>
            <a:lvl3pPr marR="0" lvl="2"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3pPr>
            <a:lvl4pPr marR="0" lvl="3"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4pPr>
            <a:lvl5pPr marR="0" lvl="4"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5pPr>
            <a:lvl6pPr marR="0" lvl="5"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6pPr>
            <a:lvl7pPr marR="0" lvl="6"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7pPr>
            <a:lvl8pPr marR="0" lvl="7"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8pPr>
            <a:lvl9pPr marR="0" lvl="8"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9pPr>
          </a:lstStyle>
          <a:p>
            <a:pPr marL="228594" indent="-228594" defTabSz="1219170">
              <a:buClr>
                <a:srgbClr val="000000"/>
              </a:buClr>
              <a:buFont typeface="Wingdings" panose="05000000000000000000" pitchFamily="2" charset="2"/>
              <a:buChar char="q"/>
            </a:pPr>
            <a:r>
              <a:rPr lang="ru-RU" sz="1400" kern="0" dirty="0">
                <a:solidFill>
                  <a:schemeClr val="tx1"/>
                </a:solidFill>
                <a:highlight>
                  <a:srgbClr val="F4F4F4"/>
                </a:highlight>
              </a:rPr>
              <a:t>Определить трудности адаптации и что помогает адаптироваться</a:t>
            </a:r>
          </a:p>
          <a:p>
            <a:pPr marL="228594" indent="-228594" defTabSz="1219170">
              <a:buClr>
                <a:srgbClr val="000000"/>
              </a:buClr>
              <a:buFont typeface="Wingdings" panose="05000000000000000000" pitchFamily="2" charset="2"/>
              <a:buChar char="q"/>
            </a:pPr>
            <a:endParaRPr lang="ru-RU" sz="1400" kern="0" dirty="0">
              <a:solidFill>
                <a:schemeClr val="tx1"/>
              </a:solidFill>
              <a:highlight>
                <a:srgbClr val="F4F4F4"/>
              </a:highlight>
            </a:endParaRPr>
          </a:p>
          <a:p>
            <a:pPr marL="228594" indent="-228594" defTabSz="1219170">
              <a:buClr>
                <a:srgbClr val="000000"/>
              </a:buClr>
              <a:buFont typeface="Wingdings" panose="05000000000000000000" pitchFamily="2" charset="2"/>
              <a:buChar char="q"/>
            </a:pPr>
            <a:r>
              <a:rPr lang="ru-RU" sz="1400" kern="0" dirty="0">
                <a:solidFill>
                  <a:schemeClr val="tx1"/>
                </a:solidFill>
                <a:highlight>
                  <a:srgbClr val="F4F4F4"/>
                </a:highlight>
              </a:rPr>
              <a:t> Выявить факторы, отрицательно влияющие на качество обучения студентов, и их восприятие организации учебного процесса</a:t>
            </a:r>
            <a:br>
              <a:rPr lang="ru-RU" sz="1400" kern="0" dirty="0">
                <a:solidFill>
                  <a:schemeClr val="tx1"/>
                </a:solidFill>
                <a:highlight>
                  <a:srgbClr val="F4F4F4"/>
                </a:highlight>
              </a:rPr>
            </a:br>
            <a:endParaRPr lang="ru-RU" sz="1400" b="1" kern="0" dirty="0">
              <a:solidFill>
                <a:schemeClr val="tx1"/>
              </a:solidFill>
            </a:endParaRPr>
          </a:p>
        </p:txBody>
      </p:sp>
      <p:sp>
        <p:nvSpPr>
          <p:cNvPr id="4" name="Google Shape;99;g11ada35a6fc_0_0">
            <a:extLst>
              <a:ext uri="{FF2B5EF4-FFF2-40B4-BE49-F238E27FC236}">
                <a16:creationId xmlns:a16="http://schemas.microsoft.com/office/drawing/2014/main" id="{7D53A31F-B75F-C5CD-35D6-6D678FFB9A2D}"/>
              </a:ext>
            </a:extLst>
          </p:cNvPr>
          <p:cNvSpPr txBox="1">
            <a:spLocks/>
          </p:cNvSpPr>
          <p:nvPr/>
        </p:nvSpPr>
        <p:spPr>
          <a:xfrm>
            <a:off x="6240000" y="4843463"/>
            <a:ext cx="5817523" cy="95303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2pPr>
            <a:lvl3pPr marR="0" lvl="2"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3pPr>
            <a:lvl4pPr marR="0" lvl="3"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4pPr>
            <a:lvl5pPr marR="0" lvl="4"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5pPr>
            <a:lvl6pPr marR="0" lvl="5"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6pPr>
            <a:lvl7pPr marR="0" lvl="6"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7pPr>
            <a:lvl8pPr marR="0" lvl="7"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8pPr>
            <a:lvl9pPr marR="0" lvl="8" algn="ctr" rtl="0">
              <a:lnSpc>
                <a:spcPct val="100000"/>
              </a:lnSpc>
              <a:spcBef>
                <a:spcPts val="0"/>
              </a:spcBef>
              <a:spcAft>
                <a:spcPts val="0"/>
              </a:spcAft>
              <a:buClr>
                <a:schemeClr val="dk2"/>
              </a:buClr>
              <a:buSzPts val="1200"/>
              <a:buFont typeface="Helvetica Neue"/>
              <a:buNone/>
              <a:defRPr sz="1200" b="0" i="0" u="none" strike="noStrike" cap="none">
                <a:solidFill>
                  <a:schemeClr val="dk2"/>
                </a:solidFill>
                <a:latin typeface="Helvetica Neue"/>
                <a:ea typeface="Helvetica Neue"/>
                <a:cs typeface="Helvetica Neue"/>
                <a:sym typeface="Helvetica Neue"/>
              </a:defRPr>
            </a:lvl9pPr>
          </a:lstStyle>
          <a:p>
            <a:pPr marL="228594" indent="-228594" defTabSz="1219170">
              <a:buClr>
                <a:srgbClr val="000000"/>
              </a:buClr>
              <a:buFont typeface="Wingdings" panose="05000000000000000000" pitchFamily="2" charset="2"/>
              <a:buChar char="q"/>
            </a:pPr>
            <a:r>
              <a:rPr lang="ru-RU" sz="1400" kern="0" dirty="0">
                <a:solidFill>
                  <a:schemeClr val="tx1"/>
                </a:solidFill>
                <a:highlight>
                  <a:srgbClr val="F4F4F4"/>
                </a:highlight>
              </a:rPr>
              <a:t>Изучить, как первокурсники характеризуют отношения «преподаватель – студент», «студент – администрация вуза», «студент – сотрудники подразделений вуза», «студент – студент», а также беспокоящие их проблемы.</a:t>
            </a:r>
          </a:p>
          <a:p>
            <a:pPr defTabSz="1219170">
              <a:buClr>
                <a:srgbClr val="000000"/>
              </a:buClr>
            </a:pPr>
            <a:endParaRPr lang="ru-RU" sz="1400" kern="0" dirty="0">
              <a:solidFill>
                <a:srgbClr val="505050"/>
              </a:solidFill>
              <a:highlight>
                <a:srgbClr val="F4F4F4"/>
              </a:highlight>
            </a:endParaRPr>
          </a:p>
          <a:p>
            <a:pPr algn="just" defTabSz="1219170">
              <a:buClr>
                <a:srgbClr val="000000"/>
              </a:buClr>
            </a:pPr>
            <a:endParaRPr lang="ru-RU" sz="1333" b="1" kern="0" dirty="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d14023f5d4_0_0"/>
          <p:cNvSpPr txBox="1">
            <a:spLocks noGrp="1"/>
          </p:cNvSpPr>
          <p:nvPr>
            <p:ph type="title" idx="3"/>
          </p:nvPr>
        </p:nvSpPr>
        <p:spPr>
          <a:xfrm>
            <a:off x="276963" y="894367"/>
            <a:ext cx="5595200" cy="5483200"/>
          </a:xfrm>
          <a:prstGeom prst="rect">
            <a:avLst/>
          </a:prstGeom>
          <a:solidFill>
            <a:schemeClr val="lt2"/>
          </a:solidFill>
          <a:ln>
            <a:noFill/>
          </a:ln>
        </p:spPr>
        <p:txBody>
          <a:bodyPr spcFirstLastPara="1" wrap="square" lIns="121900" tIns="121900" rIns="121900" bIns="121900" anchor="t"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ru-RU" sz="1400" dirty="0">
                <a:solidFill>
                  <a:schemeClr val="tx1"/>
                </a:solidFill>
              </a:rPr>
              <a:t>    В целях изучения адаптационного потенциала студентов первого курса проводится регулярное онлайн анкетирование в режиме ежегодного мониторинга, начиная с 2021 года.</a:t>
            </a:r>
            <a:br>
              <a:rPr lang="ru-RU" sz="1400" dirty="0">
                <a:solidFill>
                  <a:schemeClr val="tx1"/>
                </a:solidFill>
              </a:rPr>
            </a:br>
            <a:br>
              <a:rPr lang="ru-RU" sz="1400" dirty="0">
                <a:solidFill>
                  <a:schemeClr val="tx1"/>
                </a:solidFill>
              </a:rPr>
            </a:br>
            <a:r>
              <a:rPr lang="ru-RU" sz="1400" dirty="0">
                <a:solidFill>
                  <a:schemeClr val="tx1"/>
                </a:solidFill>
              </a:rPr>
              <a:t> </a:t>
            </a: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r>
              <a:rPr lang="ru-RU" sz="1400" dirty="0">
                <a:solidFill>
                  <a:schemeClr val="tx1"/>
                </a:solidFill>
              </a:rPr>
              <a:t>    </a:t>
            </a:r>
            <a:br>
              <a:rPr lang="ru-RU" sz="1400" dirty="0">
                <a:solidFill>
                  <a:schemeClr val="tx1"/>
                </a:solidFill>
              </a:rPr>
            </a:br>
            <a:r>
              <a:rPr lang="ru-RU" sz="1400" dirty="0">
                <a:solidFill>
                  <a:schemeClr val="tx1"/>
                </a:solidFill>
              </a:rPr>
              <a:t>    На графике представлены показатели удельного веса опрошенных в разные годы первокурсников, указавших, что не испытывают трудности в адаптации к учебному процессу.</a:t>
            </a:r>
            <a:br>
              <a:rPr lang="ru-RU" sz="1400" dirty="0">
                <a:solidFill>
                  <a:schemeClr val="tx1"/>
                </a:solidFill>
              </a:rPr>
            </a:br>
            <a:endParaRPr sz="1400" dirty="0">
              <a:solidFill>
                <a:schemeClr val="tx1"/>
              </a:solidFill>
            </a:endParaRPr>
          </a:p>
        </p:txBody>
      </p:sp>
      <p:sp>
        <p:nvSpPr>
          <p:cNvPr id="106" name="Google Shape;106;gd14023f5d4_0_0"/>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kern="0">
                <a:solidFill>
                  <a:srgbClr val="505050"/>
                </a:solidFill>
              </a:rPr>
              <a:pPr defTabSz="1219170"/>
              <a:t>4</a:t>
            </a:fld>
            <a:endParaRPr kern="0" dirty="0">
              <a:solidFill>
                <a:srgbClr val="505050"/>
              </a:solidFill>
            </a:endParaRPr>
          </a:p>
        </p:txBody>
      </p:sp>
      <p:sp>
        <p:nvSpPr>
          <p:cNvPr id="107" name="Google Shape;107;gd14023f5d4_0_0"/>
          <p:cNvSpPr txBox="1"/>
          <p:nvPr/>
        </p:nvSpPr>
        <p:spPr>
          <a:xfrm>
            <a:off x="6179645" y="700088"/>
            <a:ext cx="5684278" cy="4339609"/>
          </a:xfrm>
          <a:prstGeom prst="rect">
            <a:avLst/>
          </a:prstGeom>
          <a:solidFill>
            <a:schemeClr val="lt2"/>
          </a:solidFill>
          <a:ln>
            <a:noFill/>
          </a:ln>
        </p:spPr>
        <p:txBody>
          <a:bodyPr spcFirstLastPara="1" wrap="square" lIns="121900" tIns="121900" rIns="121900" bIns="12190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Helvetica Neue"/>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Helvetica Neue"/>
              </a:rPr>
              <a:t>    Результаты исследования, проведенного в октябре текущего года, представлены в настоящем отчете. Его эмпирическую основу составляют данные онлайн-опроса первокурсников Академии «</a:t>
            </a:r>
            <a:r>
              <a:rPr kumimoji="0" lang="en-US"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Helvetica Neue"/>
              </a:rPr>
              <a:t>BOLASHAQ</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Helvetica Neue"/>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Helvetica Neue"/>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sym typeface="Helvetica Neue"/>
              </a:rPr>
              <a:t> Рекрутинг респондентов  и контроль за выборкой осуществлялись в автоматическом режиме. На академической онлайн-панели из </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sym typeface="Helvetica Neue"/>
              </a:rPr>
              <a:t>базы контактных данных системой фильтрации отбирались к участию в опросе только подходящие респонденты. Анкеты предусматривали скрининговый блок вопросов для отсева респондентов, не соответствовавших требованиям исследования. Квоты опроса (пол, возраст, язык обучения) закрывались по мере набора необходимого количества результативных анкет, после чего массив в формате </a:t>
            </a:r>
            <a:r>
              <a:rPr kumimoji="0" lang="ru-RU" sz="1400" b="0" i="0" u="none" strike="noStrike" kern="1200" cap="none" spc="0" normalizeH="0" baseline="0" noProof="0" dirty="0" err="1">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sym typeface="Helvetica Neue"/>
              </a:rPr>
              <a:t>Excel</a:t>
            </a:r>
            <a:r>
              <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Calibri" panose="020F0502020204030204" pitchFamily="34" charset="0"/>
                <a:cs typeface="Helvetica" panose="020B0604020202020204" pitchFamily="34" charset="0"/>
                <a:sym typeface="Helvetica Neue"/>
              </a:rPr>
              <a:t> сгружался для обработки и анализа данных. Выборочная совокупность репрезентирует половозрастную и языковую структуру генеральной совокупности.</a:t>
            </a:r>
            <a:br>
              <a:rPr kumimoji="0" lang="ru-RU" sz="1333" b="0" i="0" u="none" strike="noStrike" kern="0" cap="none" spc="0" normalizeH="0" baseline="0" noProof="0" dirty="0">
                <a:ln>
                  <a:noFill/>
                </a:ln>
                <a:solidFill>
                  <a:srgbClr val="505050"/>
                </a:solidFill>
                <a:effectLst/>
                <a:highlight>
                  <a:srgbClr val="F3F3F3"/>
                </a:highlight>
                <a:uLnTx/>
                <a:uFillTx/>
                <a:latin typeface="Helvetica Neue"/>
                <a:ea typeface="Helvetica Neue"/>
                <a:cs typeface="Helvetica Neue"/>
                <a:sym typeface="Helvetica Neue"/>
              </a:rPr>
            </a:br>
            <a:endParaRPr kumimoji="0" lang="ru-RU"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08" name="Google Shape;108;gd14023f5d4_0_0"/>
          <p:cNvSpPr txBox="1">
            <a:spLocks noGrp="1"/>
          </p:cNvSpPr>
          <p:nvPr>
            <p:ph type="title"/>
          </p:nvPr>
        </p:nvSpPr>
        <p:spPr>
          <a:xfrm>
            <a:off x="37262" y="142875"/>
            <a:ext cx="3911571" cy="337558"/>
          </a:xfrm>
          <a:prstGeom prst="rect">
            <a:avLst/>
          </a:prstGeom>
          <a:noFill/>
          <a:ln>
            <a:noFill/>
          </a:ln>
        </p:spPr>
        <p:txBody>
          <a:bodyPr spcFirstLastPara="1" wrap="square" lIns="121900" tIns="121900" rIns="121900" bIns="121900" anchor="t" anchorCtr="0">
            <a:noAutofit/>
          </a:bodyPr>
          <a:lstStyle/>
          <a:p>
            <a:r>
              <a:rPr lang="ru" sz="1400" dirty="0">
                <a:solidFill>
                  <a:schemeClr val="tx1"/>
                </a:solidFill>
              </a:rPr>
              <a:t>       ВВЕДЕНИЕ</a:t>
            </a:r>
            <a:endParaRPr sz="1400" dirty="0">
              <a:solidFill>
                <a:schemeClr val="tx1"/>
              </a:solidFill>
            </a:endParaRPr>
          </a:p>
        </p:txBody>
      </p:sp>
      <p:pic>
        <p:nvPicPr>
          <p:cNvPr id="11" name="Рисунок 10">
            <a:extLst>
              <a:ext uri="{FF2B5EF4-FFF2-40B4-BE49-F238E27FC236}">
                <a16:creationId xmlns:a16="http://schemas.microsoft.com/office/drawing/2014/main" id="{FABBDA02-193F-4DEA-9D47-AF7E13F394A0}"/>
              </a:ext>
            </a:extLst>
          </p:cNvPr>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28077" y="1740408"/>
            <a:ext cx="5415498" cy="24172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2db5defa28_0_15"/>
          <p:cNvSpPr txBox="1">
            <a:spLocks noGrp="1"/>
          </p:cNvSpPr>
          <p:nvPr>
            <p:ph type="title"/>
          </p:nvPr>
        </p:nvSpPr>
        <p:spPr>
          <a:xfrm>
            <a:off x="51357" y="100014"/>
            <a:ext cx="4187276" cy="342899"/>
          </a:xfrm>
          <a:prstGeom prst="rect">
            <a:avLst/>
          </a:prstGeom>
          <a:noFill/>
          <a:ln>
            <a:noFill/>
          </a:ln>
        </p:spPr>
        <p:txBody>
          <a:bodyPr spcFirstLastPara="1" wrap="square" lIns="121900" tIns="121900" rIns="121900" bIns="121900" anchor="t" anchorCtr="0">
            <a:noAutofit/>
          </a:bodyPr>
          <a:lstStyle/>
          <a:p>
            <a:r>
              <a:rPr lang="ru" dirty="0"/>
              <a:t>       </a:t>
            </a:r>
            <a:r>
              <a:rPr lang="ru" sz="1400" dirty="0">
                <a:solidFill>
                  <a:schemeClr val="tx1"/>
                </a:solidFill>
              </a:rPr>
              <a:t>РЕЗЮМЕ (ВЫВОДЫ И ОБОБЩЕНИЯ)</a:t>
            </a:r>
            <a:endParaRPr sz="1400" dirty="0">
              <a:solidFill>
                <a:schemeClr val="tx1"/>
              </a:solidFill>
            </a:endParaRPr>
          </a:p>
        </p:txBody>
      </p:sp>
      <p:sp>
        <p:nvSpPr>
          <p:cNvPr id="114" name="Google Shape;114;g12db5defa28_0_15"/>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rPr>
              <a:pPr defTabSz="1219170"/>
              <a:t>5</a:t>
            </a:fld>
            <a:endParaRPr sz="1400" kern="0" dirty="0">
              <a:solidFill>
                <a:srgbClr val="505050"/>
              </a:solidFill>
            </a:endParaRPr>
          </a:p>
        </p:txBody>
      </p:sp>
      <p:sp>
        <p:nvSpPr>
          <p:cNvPr id="115" name="Google Shape;115;g12db5defa28_0_15"/>
          <p:cNvSpPr txBox="1">
            <a:spLocks noGrp="1"/>
          </p:cNvSpPr>
          <p:nvPr>
            <p:ph type="title" idx="3"/>
          </p:nvPr>
        </p:nvSpPr>
        <p:spPr>
          <a:xfrm>
            <a:off x="389834" y="742784"/>
            <a:ext cx="5477100" cy="771692"/>
          </a:xfrm>
          <a:prstGeom prst="rect">
            <a:avLst/>
          </a:prstGeom>
          <a:noFill/>
          <a:ln>
            <a:noFill/>
          </a:ln>
        </p:spPr>
        <p:txBody>
          <a:bodyPr spcFirstLastPara="1" wrap="square" lIns="121900" tIns="121900" rIns="121900" bIns="121900" anchor="t" anchorCtr="0">
            <a:noAutofit/>
          </a:bodyPr>
          <a:lstStyle/>
          <a:p>
            <a:pPr lvl="0">
              <a:buClr>
                <a:srgbClr val="000000"/>
              </a:buClr>
            </a:pPr>
            <a:r>
              <a:rPr lang="ru-RU" sz="1400" b="1" dirty="0">
                <a:solidFill>
                  <a:schemeClr val="tx1"/>
                </a:solidFill>
              </a:rPr>
              <a:t>ОПРАВДАН ЛИ ВЫБОР ОБРАЗОВАТЕЛЬНОЙ ПРОГРАММЫ?</a:t>
            </a:r>
            <a:br>
              <a:rPr lang="ru-RU" sz="1400" b="1" dirty="0">
                <a:solidFill>
                  <a:schemeClr val="tx1"/>
                </a:solidFill>
              </a:rPr>
            </a:br>
            <a:r>
              <a:rPr lang="ru-RU" sz="1400" b="1" dirty="0">
                <a:solidFill>
                  <a:schemeClr val="tx1"/>
                </a:solidFill>
              </a:rPr>
              <a:t>Основные тренды:</a:t>
            </a:r>
            <a:br>
              <a:rPr lang="ru-RU" sz="1400" b="1" dirty="0">
                <a:solidFill>
                  <a:schemeClr val="tx1"/>
                </a:solidFill>
              </a:rPr>
            </a:br>
            <a:br>
              <a:rPr lang="ru-RU" sz="1400" b="1" dirty="0">
                <a:solidFill>
                  <a:schemeClr val="tx1"/>
                </a:solidFill>
              </a:rPr>
            </a:br>
            <a:endParaRPr sz="1400" b="1" dirty="0">
              <a:solidFill>
                <a:schemeClr val="tx1"/>
              </a:solidFill>
              <a:latin typeface="Helvetica" panose="020B0604020202030204" pitchFamily="34" charset="0"/>
            </a:endParaRPr>
          </a:p>
        </p:txBody>
      </p:sp>
      <p:sp>
        <p:nvSpPr>
          <p:cNvPr id="116" name="Google Shape;116;g12db5defa28_0_15"/>
          <p:cNvSpPr txBox="1">
            <a:spLocks noGrp="1"/>
          </p:cNvSpPr>
          <p:nvPr>
            <p:ph type="title" idx="3"/>
          </p:nvPr>
        </p:nvSpPr>
        <p:spPr>
          <a:xfrm>
            <a:off x="6297745" y="742784"/>
            <a:ext cx="5504423" cy="771692"/>
          </a:xfrm>
          <a:prstGeom prst="rect">
            <a:avLst/>
          </a:prstGeom>
          <a:noFill/>
          <a:ln>
            <a:noFill/>
          </a:ln>
        </p:spPr>
        <p:txBody>
          <a:bodyPr spcFirstLastPara="1" wrap="square" lIns="121900" tIns="121900" rIns="121900" bIns="121900" anchor="t" anchorCtr="0">
            <a:noAutofit/>
          </a:bodyPr>
          <a:lstStyle/>
          <a:p>
            <a:pPr lvl="0">
              <a:buClr>
                <a:srgbClr val="000000"/>
              </a:buClr>
            </a:pPr>
            <a:r>
              <a:rPr lang="ru-RU" sz="1400" b="1" dirty="0">
                <a:solidFill>
                  <a:schemeClr val="tx1"/>
                </a:solidFill>
                <a:latin typeface="Helvetica" panose="020B0604020202030204" pitchFamily="34" charset="0"/>
              </a:rPr>
              <a:t>АДАПТАЦИОННЫЙ ПОТЕНЦИАЛ</a:t>
            </a:r>
            <a:br>
              <a:rPr lang="ru-RU" sz="1400" b="1" dirty="0">
                <a:solidFill>
                  <a:schemeClr val="tx1"/>
                </a:solidFill>
                <a:latin typeface="Helvetica" panose="020B0604020202030204" pitchFamily="34" charset="0"/>
              </a:rPr>
            </a:br>
            <a:r>
              <a:rPr lang="ru-RU" sz="1400" b="1" dirty="0">
                <a:solidFill>
                  <a:schemeClr val="tx1"/>
                </a:solidFill>
                <a:latin typeface="Helvetica" panose="020B0604020202030204" pitchFamily="34" charset="0"/>
              </a:rPr>
              <a:t>Основные тренды:</a:t>
            </a:r>
            <a:br>
              <a:rPr lang="ru-RU" sz="1400" b="1" dirty="0">
                <a:solidFill>
                  <a:schemeClr val="tx1"/>
                </a:solidFill>
                <a:latin typeface="Helvetica" panose="020B0604020202030204" pitchFamily="34" charset="0"/>
              </a:rPr>
            </a:br>
            <a:endParaRPr sz="1400" dirty="0">
              <a:solidFill>
                <a:schemeClr val="tx1"/>
              </a:solidFill>
              <a:latin typeface="Helvetica" panose="020B0604020202030204" pitchFamily="34" charset="0"/>
            </a:endParaRPr>
          </a:p>
        </p:txBody>
      </p:sp>
      <p:sp>
        <p:nvSpPr>
          <p:cNvPr id="3" name="TextBox 2">
            <a:extLst>
              <a:ext uri="{FF2B5EF4-FFF2-40B4-BE49-F238E27FC236}">
                <a16:creationId xmlns:a16="http://schemas.microsoft.com/office/drawing/2014/main" id="{87ECD00D-6F0D-45C9-8112-2327306EB22F}"/>
              </a:ext>
            </a:extLst>
          </p:cNvPr>
          <p:cNvSpPr txBox="1"/>
          <p:nvPr/>
        </p:nvSpPr>
        <p:spPr>
          <a:xfrm>
            <a:off x="389832" y="1514476"/>
            <a:ext cx="5504423" cy="3970318"/>
          </a:xfrm>
          <a:prstGeom prst="rect">
            <a:avLst/>
          </a:prstGeom>
          <a:noFill/>
        </p:spPr>
        <p:txBody>
          <a:bodyPr wrap="square" rtlCol="0">
            <a:spAutoFit/>
          </a:bodyPr>
          <a:lstStyle/>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sym typeface="Helvetica Neue"/>
              </a:rPr>
              <a:t>83,4% опрошенных первокурсников заранее определились с выбором Академии «</a:t>
            </a:r>
            <a:r>
              <a:rPr kumimoji="0" lang="en-US" sz="1400" b="0" i="0" u="none" strike="noStrike" kern="0" cap="none" spc="0" normalizeH="0" baseline="0" noProof="0" dirty="0" err="1">
                <a:ln>
                  <a:noFill/>
                </a:ln>
                <a:solidFill>
                  <a:srgbClr val="242424"/>
                </a:solidFill>
                <a:effectLst/>
                <a:uLnTx/>
                <a:uFillTx/>
                <a:sym typeface="Helvetica Neue"/>
              </a:rPr>
              <a:t>Bolashaq</a:t>
            </a:r>
            <a:r>
              <a:rPr kumimoji="0" lang="ru-RU" sz="1400" b="0" i="0" u="none" strike="noStrike" kern="0" cap="none" spc="0" normalizeH="0" baseline="0" noProof="0" dirty="0">
                <a:ln>
                  <a:noFill/>
                </a:ln>
                <a:solidFill>
                  <a:srgbClr val="242424"/>
                </a:solidFill>
                <a:effectLst/>
                <a:uLnTx/>
                <a:uFillTx/>
                <a:sym typeface="Helvetica Neue"/>
              </a:rPr>
              <a:t>».</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sym typeface="Helvetica Neue"/>
              </a:rPr>
              <a:t>Частые мотивы выбора вуза – высокое качество преподавания, создавшее позитивный резонанс в близком окружении опрошенных первокурсников (22,9%), и желание овладеть профессией, по которой осуществляется подготовка в вузе (22,3%).</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sym typeface="Helvetica Neue"/>
              </a:rPr>
              <a:t>76,4% опрошенных первокурсников хорошо представляют специфику своей будущей профессии. 80,3% собираются работать по выбранной специальности.</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sym typeface="Helvetica Neue"/>
              </a:rPr>
              <a:t>За достаточно короткое время обучения в вузе (один семестр) у 61,2% первокурсников, по их признанию, отношение к выбранной специальности/направлению подготовки изменилось в лучшую сторону. </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sym typeface="Helvetica Neue"/>
              </a:rPr>
              <a:t>67,5% утвердились в правильности своего выбора образовательной программы. Если бы предоставилась возможность вновь поступать в вуз, они бы выбрали эту же программу. </a:t>
            </a:r>
            <a:endParaRPr lang="ru-RU" dirty="0"/>
          </a:p>
        </p:txBody>
      </p:sp>
      <p:sp>
        <p:nvSpPr>
          <p:cNvPr id="4" name="TextBox 3">
            <a:extLst>
              <a:ext uri="{FF2B5EF4-FFF2-40B4-BE49-F238E27FC236}">
                <a16:creationId xmlns:a16="http://schemas.microsoft.com/office/drawing/2014/main" id="{6CA6A1C0-74A1-4740-9EB6-5DEC12E0373C}"/>
              </a:ext>
            </a:extLst>
          </p:cNvPr>
          <p:cNvSpPr txBox="1"/>
          <p:nvPr/>
        </p:nvSpPr>
        <p:spPr>
          <a:xfrm>
            <a:off x="6096001" y="1514476"/>
            <a:ext cx="6044644" cy="3323987"/>
          </a:xfrm>
          <a:prstGeom prst="rect">
            <a:avLst/>
          </a:prstGeom>
          <a:noFill/>
        </p:spPr>
        <p:txBody>
          <a:bodyPr wrap="square" rtlCol="0">
            <a:spAutoFit/>
          </a:bodyPr>
          <a:lstStyle/>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sym typeface="Helvetica Neue"/>
              </a:rPr>
              <a:t>47,1% респондентов легко справляются с учебной нагрузкой. Вместе с тем, 49,1%  опрошенных по разным причинам, главным образом из-за элементарной лени и недостаточности школьных знаний</a:t>
            </a: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ea typeface="+mn-ea"/>
                <a:cs typeface="+mn-cs"/>
                <a:sym typeface="Helvetica Neue"/>
              </a:rPr>
              <a:t> (по признанию самих участников опроса)</a:t>
            </a: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sym typeface="Helvetica Neue"/>
              </a:rPr>
              <a:t>, трудно дается учеба в вузе.</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sym typeface="Helvetica Neue"/>
              </a:rPr>
              <a:t>Преобладающее большинство опрошенных первокурсников (84,7%) отрицает наличие трудностей в адаптации к учебе, из них 28%  преодолели их на начальном этапе обучения. 15,3%  респондентов признались, что до сих пор не адаптировались к учебному процессу.</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sym typeface="Helvetica Neue"/>
              </a:rPr>
              <a:t>Факторы, помогающие первокурсникам адаптироваться: во-первых, желание учиться (51,6%); во-вторых, </a:t>
            </a: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ea typeface="+mn-ea"/>
                <a:cs typeface="+mn-cs"/>
                <a:sym typeface="Helvetica Neue"/>
              </a:rPr>
              <a:t>доброжелательное, теплое отношение преподавателей (26,1%); в-третьих, </a:t>
            </a:r>
            <a:r>
              <a:rPr kumimoji="0" lang="ru-RU" sz="1400" b="0" i="0" u="none" strike="noStrike" kern="0" cap="none" spc="0" normalizeH="0" baseline="0" noProof="0" dirty="0">
                <a:ln>
                  <a:noFill/>
                </a:ln>
                <a:solidFill>
                  <a:srgbClr val="242424"/>
                </a:solidFill>
                <a:effectLst/>
                <a:uLnTx/>
                <a:uFillTx/>
                <a:latin typeface="Helvetica" panose="020B0604020202030204" pitchFamily="34" charset="0"/>
                <a:sym typeface="Helvetica Neue"/>
              </a:rPr>
              <a:t>советы и помощь куратора группы (25,5%); в- четвертых, сотрудничество в группе (23,6%).</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3a709386da_13_6"/>
          <p:cNvSpPr txBox="1">
            <a:spLocks noGrp="1"/>
          </p:cNvSpPr>
          <p:nvPr>
            <p:ph type="title"/>
          </p:nvPr>
        </p:nvSpPr>
        <p:spPr>
          <a:xfrm>
            <a:off x="100013" y="100014"/>
            <a:ext cx="4138620" cy="308760"/>
          </a:xfrm>
          <a:prstGeom prst="rect">
            <a:avLst/>
          </a:prstGeom>
          <a:noFill/>
          <a:ln>
            <a:noFill/>
          </a:ln>
        </p:spPr>
        <p:txBody>
          <a:bodyPr spcFirstLastPara="1" wrap="square" lIns="121900" tIns="121900" rIns="121900" bIns="121900" anchor="t" anchorCtr="0">
            <a:noAutofit/>
          </a:bodyPr>
          <a:lstStyle/>
          <a:p>
            <a:r>
              <a:rPr lang="ru" sz="1400" dirty="0">
                <a:solidFill>
                  <a:schemeClr val="tx1"/>
                </a:solidFill>
              </a:rPr>
              <a:t>       РЕЗЮМЕ (ВЫВОДЫ И ОБОБЩЕНИЯ)</a:t>
            </a:r>
            <a:endParaRPr sz="1400" dirty="0">
              <a:solidFill>
                <a:schemeClr val="tx1"/>
              </a:solidFill>
            </a:endParaRPr>
          </a:p>
        </p:txBody>
      </p:sp>
      <p:sp>
        <p:nvSpPr>
          <p:cNvPr id="122" name="Google Shape;122;g13a709386da_13_6"/>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rPr>
              <a:pPr defTabSz="1219170"/>
              <a:t>6</a:t>
            </a:fld>
            <a:endParaRPr sz="1400" kern="0" dirty="0">
              <a:solidFill>
                <a:srgbClr val="505050"/>
              </a:solidFill>
            </a:endParaRPr>
          </a:p>
        </p:txBody>
      </p:sp>
      <p:sp>
        <p:nvSpPr>
          <p:cNvPr id="123" name="Google Shape;123;g13a709386da_13_6"/>
          <p:cNvSpPr txBox="1">
            <a:spLocks noGrp="1"/>
          </p:cNvSpPr>
          <p:nvPr>
            <p:ph type="title" idx="3"/>
          </p:nvPr>
        </p:nvSpPr>
        <p:spPr>
          <a:xfrm>
            <a:off x="467172" y="657226"/>
            <a:ext cx="5347055" cy="600074"/>
          </a:xfrm>
          <a:prstGeom prst="rect">
            <a:avLst/>
          </a:prstGeom>
          <a:noFill/>
          <a:ln>
            <a:noFill/>
          </a:ln>
        </p:spPr>
        <p:txBody>
          <a:bodyPr spcFirstLastPara="1" wrap="square" lIns="121900" tIns="121900" rIns="121900" bIns="121900" anchor="t" anchorCtr="0">
            <a:noAutofit/>
          </a:bodyPr>
          <a:lstStyle/>
          <a:p>
            <a:pPr lvl="0"/>
            <a:r>
              <a:rPr lang="ru-RU" sz="1400" b="1" dirty="0"/>
              <a:t>ОРГАНИЗАЦИЯ УЧЕБНОГО ПРОЦЕССА</a:t>
            </a:r>
            <a:br>
              <a:rPr lang="ru-RU" sz="1400" b="1" dirty="0"/>
            </a:br>
            <a:r>
              <a:rPr lang="ru-RU" sz="1400" b="1" dirty="0"/>
              <a:t>Основные тренды:</a:t>
            </a:r>
            <a:br>
              <a:rPr lang="ru-RU" sz="1400" b="1" dirty="0"/>
            </a:br>
            <a:br>
              <a:rPr lang="ru-RU" sz="1400" b="1" dirty="0"/>
            </a:br>
            <a:br>
              <a:rPr lang="ru-RU" sz="1333" dirty="0"/>
            </a:br>
            <a:endParaRPr sz="1333" b="1" dirty="0"/>
          </a:p>
        </p:txBody>
      </p:sp>
      <p:sp>
        <p:nvSpPr>
          <p:cNvPr id="124" name="Google Shape;124;g13a709386da_13_6"/>
          <p:cNvSpPr txBox="1">
            <a:spLocks noGrp="1"/>
          </p:cNvSpPr>
          <p:nvPr>
            <p:ph type="title" idx="3"/>
          </p:nvPr>
        </p:nvSpPr>
        <p:spPr>
          <a:xfrm>
            <a:off x="6127767" y="1257300"/>
            <a:ext cx="5622000" cy="1457325"/>
          </a:xfrm>
          <a:prstGeom prst="rect">
            <a:avLst/>
          </a:prstGeom>
          <a:noFill/>
          <a:ln>
            <a:noFill/>
          </a:ln>
        </p:spPr>
        <p:txBody>
          <a:bodyPr spcFirstLastPara="1" wrap="square" lIns="121900" tIns="121900" rIns="121900" bIns="121900" anchor="t" anchorCtr="0">
            <a:noAutofit/>
          </a:bodyPr>
          <a:lstStyle/>
          <a:p>
            <a:pPr marL="285750" indent="-285750">
              <a:buFont typeface="Wingdings" panose="05000000000000000000" pitchFamily="2" charset="2"/>
              <a:buChar char="§"/>
            </a:pPr>
            <a:r>
              <a:rPr lang="ru-RU" sz="1400" dirty="0">
                <a:solidFill>
                  <a:schemeClr val="tx1"/>
                </a:solidFill>
              </a:rPr>
              <a:t>Чаще всего первокурсники характеризуют отношения «преподаватель – студент», «студент – администрация вуза», «студент – сотрудники учебного и других подразделений вуза», «студент – студент» как доброжелательные (соответственно 53,5% - 42,7% - 46,5% - 55,4,3%).</a:t>
            </a:r>
            <a:br>
              <a:rPr lang="ru-RU" sz="1400" dirty="0">
                <a:solidFill>
                  <a:schemeClr val="tx1"/>
                </a:solidFill>
              </a:rPr>
            </a:br>
            <a:endParaRPr sz="1400" dirty="0">
              <a:solidFill>
                <a:schemeClr val="tx1"/>
              </a:solidFill>
            </a:endParaRPr>
          </a:p>
        </p:txBody>
      </p:sp>
      <p:sp>
        <p:nvSpPr>
          <p:cNvPr id="2" name="TextBox 1">
            <a:extLst>
              <a:ext uri="{FF2B5EF4-FFF2-40B4-BE49-F238E27FC236}">
                <a16:creationId xmlns:a16="http://schemas.microsoft.com/office/drawing/2014/main" id="{CEF7F602-33E0-4782-8708-E9C2B070CD4F}"/>
              </a:ext>
            </a:extLst>
          </p:cNvPr>
          <p:cNvSpPr txBox="1"/>
          <p:nvPr/>
        </p:nvSpPr>
        <p:spPr>
          <a:xfrm>
            <a:off x="442233" y="1357313"/>
            <a:ext cx="5058455" cy="2513445"/>
          </a:xfrm>
          <a:prstGeom prst="rect">
            <a:avLst/>
          </a:prstGeom>
          <a:noFill/>
        </p:spPr>
        <p:txBody>
          <a:bodyPr wrap="square" rtlCol="0">
            <a:spAutoFit/>
          </a:bodyPr>
          <a:lstStyle/>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В большинстве случаев (63,1%) участники опроса считают основными факторами, отрицательно влияющими на учебный процесс - большой объем учебной нагрузки (35,7%) и низкий уровень мотивации к учебе самих студентов (27,4%).</a:t>
            </a:r>
          </a:p>
          <a:p>
            <a:r>
              <a:rPr kumimoji="0" lang="ru-RU" sz="14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 </a:t>
            </a:r>
          </a:p>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t>Саму организацию учебного процесса 44,6% оценивают на высоком уровне, 38,2% – на удовлетворительном уровне.</a:t>
            </a:r>
            <a:br>
              <a:rPr kumimoji="0" lang="ru-RU" sz="1400" b="0" i="0" u="none" strike="noStrike" kern="0" cap="none" spc="0" normalizeH="0" baseline="0" noProof="0" dirty="0">
                <a:ln>
                  <a:noFill/>
                </a:ln>
                <a:solidFill>
                  <a:srgbClr val="505050"/>
                </a:solidFill>
                <a:effectLst/>
                <a:uLnTx/>
                <a:uFillTx/>
                <a:latin typeface="Helvetica" panose="020B0604020202020204" pitchFamily="34" charset="0"/>
                <a:cs typeface="Helvetica" panose="020B0604020202020204" pitchFamily="34" charset="0"/>
                <a:sym typeface="Helvetica Neue"/>
              </a:rPr>
            </a:br>
            <a:br>
              <a:rPr kumimoji="0" lang="ru-RU" sz="1333" b="0" i="0" u="none" strike="noStrike" kern="0" cap="none" spc="0" normalizeH="0" baseline="0" noProof="0" dirty="0">
                <a:ln>
                  <a:noFill/>
                </a:ln>
                <a:solidFill>
                  <a:srgbClr val="505050"/>
                </a:solidFill>
                <a:effectLst/>
                <a:uLnTx/>
                <a:uFillTx/>
                <a:sym typeface="Helvetica Neue"/>
              </a:rPr>
            </a:br>
            <a:endParaRPr lang="ru-RU" dirty="0"/>
          </a:p>
        </p:txBody>
      </p:sp>
      <p:sp>
        <p:nvSpPr>
          <p:cNvPr id="3" name="TextBox 2">
            <a:extLst>
              <a:ext uri="{FF2B5EF4-FFF2-40B4-BE49-F238E27FC236}">
                <a16:creationId xmlns:a16="http://schemas.microsoft.com/office/drawing/2014/main" id="{113116C0-70FE-4CDA-BDE9-8B8DF7CD47D7}"/>
              </a:ext>
            </a:extLst>
          </p:cNvPr>
          <p:cNvSpPr txBox="1"/>
          <p:nvPr/>
        </p:nvSpPr>
        <p:spPr>
          <a:xfrm>
            <a:off x="6127768" y="2714625"/>
            <a:ext cx="5622000" cy="1446550"/>
          </a:xfrm>
          <a:prstGeom prst="rect">
            <a:avLst/>
          </a:prstGeom>
          <a:noFill/>
        </p:spPr>
        <p:txBody>
          <a:bodyPr wrap="square" rtlCol="0">
            <a:spAutoFit/>
          </a:bodyPr>
          <a:lstStyle/>
          <a:p>
            <a:pPr marL="285750" indent="-285750">
              <a:buFont typeface="Wingdings" panose="05000000000000000000" pitchFamily="2" charset="2"/>
              <a:buChar char="§"/>
            </a:pPr>
            <a:r>
              <a:rPr kumimoji="0" lang="ru-RU" sz="1400" b="0" i="0" u="none" strike="noStrike" kern="0" cap="none" spc="0" normalizeH="0" baseline="0" noProof="0" dirty="0">
                <a:ln>
                  <a:noFill/>
                </a:ln>
                <a:solidFill>
                  <a:srgbClr val="242424"/>
                </a:solidFill>
                <a:effectLst/>
                <a:uLnTx/>
                <a:uFillTx/>
                <a:latin typeface="Helvetica" panose="020B0604020202020204" pitchFamily="34" charset="0"/>
                <a:cs typeface="Helvetica" panose="020B0604020202020204" pitchFamily="34" charset="0"/>
                <a:sym typeface="Helvetica Neue"/>
              </a:rPr>
              <a:t>Основная проблема, волнующая первокурсников в настоящее время  - качество организации учебного процесса (36,3%). Другие проблемы имеют статистически малозначимые показатели и не отражают устойчивость группового мнения.</a:t>
            </a:r>
            <a:br>
              <a:rPr kumimoji="0" lang="ru-RU" sz="1400" b="0" i="0" u="none" strike="noStrike" kern="0" cap="none" spc="0" normalizeH="0" baseline="0" noProof="0" dirty="0">
                <a:ln>
                  <a:noFill/>
                </a:ln>
                <a:solidFill>
                  <a:srgbClr val="242424"/>
                </a:solidFill>
                <a:effectLst/>
                <a:uLnTx/>
                <a:uFillTx/>
                <a:latin typeface="Helvetica" panose="020B0604020202020204" pitchFamily="34" charset="0"/>
                <a:cs typeface="Helvetica" panose="020B0604020202020204" pitchFamily="34" charset="0"/>
                <a:sym typeface="Helvetica Neue"/>
              </a:rPr>
            </a:br>
            <a:endParaRPr lang="ru-RU" dirty="0">
              <a:latin typeface="Helvetica" panose="020B0604020202020204" pitchFamily="34" charset="0"/>
              <a:cs typeface="Helvetica"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2354500" y="2485001"/>
            <a:ext cx="7391200" cy="656614"/>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2400"/>
              <a:defRPr/>
            </a:pPr>
            <a:endParaRPr sz="2667" kern="0" dirty="0">
              <a:solidFill>
                <a:srgbClr val="434343"/>
              </a:solidFill>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defTabSz="1219170">
              <a:defRPr/>
            </a:pPr>
            <a:fld id="{00000000-1234-1234-1234-123412341234}" type="slidenum">
              <a:rPr lang="ru" sz="1400" kern="0">
                <a:solidFill>
                  <a:srgbClr val="505050"/>
                </a:solidFill>
              </a:rPr>
              <a:pPr defTabSz="1219170">
                <a:defRPr/>
              </a:pPr>
              <a:t>7</a:t>
            </a:fld>
            <a:endParaRPr sz="1400" kern="0" dirty="0">
              <a:solidFill>
                <a:srgbClr val="505050"/>
              </a:solidFill>
            </a:endParaRPr>
          </a:p>
        </p:txBody>
      </p:sp>
      <p:sp>
        <p:nvSpPr>
          <p:cNvPr id="182" name="Google Shape;182;gd40a283929_1_1"/>
          <p:cNvSpPr txBox="1"/>
          <p:nvPr/>
        </p:nvSpPr>
        <p:spPr>
          <a:xfrm>
            <a:off x="1219200" y="2263601"/>
            <a:ext cx="9753600" cy="689444"/>
          </a:xfrm>
          <a:prstGeom prst="rect">
            <a:avLst/>
          </a:prstGeom>
          <a:noFill/>
          <a:ln>
            <a:noFill/>
          </a:ln>
        </p:spPr>
        <p:txBody>
          <a:bodyPr spcFirstLastPara="1" wrap="square" lIns="121900" tIns="121900" rIns="121900" bIns="121900" anchor="t" anchorCtr="0">
            <a:spAutoFit/>
          </a:bodyPr>
          <a:lstStyle/>
          <a:p>
            <a:pPr algn="ctr" defTabSz="1219170">
              <a:lnSpc>
                <a:spcPct val="107916"/>
              </a:lnSpc>
              <a:buClr>
                <a:srgbClr val="000000"/>
              </a:buClr>
              <a:buSzPts val="2000"/>
              <a:defRPr/>
            </a:pPr>
            <a:r>
              <a:rPr lang="ru-RU" sz="2667" b="1" kern="0" dirty="0">
                <a:latin typeface="Helvetica Neue"/>
                <a:ea typeface="Helvetica Neue"/>
                <a:cs typeface="Helvetica Neue"/>
                <a:sym typeface="Helvetica Neue"/>
              </a:rPr>
              <a:t>ДЕМОГРАФИЯ</a:t>
            </a:r>
            <a:endParaRPr sz="2667" b="1" kern="0" dirty="0">
              <a:latin typeface="Helvetica Neue"/>
              <a:ea typeface="Helvetica Neue"/>
              <a:cs typeface="Helvetica Neue"/>
              <a:sym typeface="Helvetica Neue"/>
            </a:endParaRPr>
          </a:p>
        </p:txBody>
      </p:sp>
    </p:spTree>
    <p:extLst>
      <p:ext uri="{BB962C8B-B14F-4D97-AF65-F5344CB8AC3E}">
        <p14:creationId xmlns:p14="http://schemas.microsoft.com/office/powerpoint/2010/main" val="18986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40a283929_1_1"/>
          <p:cNvSpPr txBox="1"/>
          <p:nvPr/>
        </p:nvSpPr>
        <p:spPr>
          <a:xfrm>
            <a:off x="414338" y="541901"/>
            <a:ext cx="8834337" cy="3693278"/>
          </a:xfrm>
          <a:prstGeom prst="rect">
            <a:avLst/>
          </a:prstGeom>
          <a:noFill/>
          <a:ln>
            <a:noFill/>
          </a:ln>
        </p:spPr>
        <p:txBody>
          <a:bodyPr spcFirstLastPara="1" wrap="square" lIns="121900" tIns="121900" rIns="121900" bIns="121900" anchor="t" anchorCtr="0">
            <a:spAutoFit/>
          </a:bodyPr>
          <a:lstStyle/>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1" i="0" u="none" strike="noStrike" kern="0" cap="none" spc="0" normalizeH="0" baseline="0" noProof="0" dirty="0">
                <a:ln>
                  <a:noFill/>
                </a:ln>
                <a:solidFill>
                  <a:srgbClr val="434343"/>
                </a:solidFill>
                <a:effectLst/>
                <a:uLnTx/>
                <a:uFillTx/>
                <a:latin typeface="Helvetica Neue"/>
                <a:ea typeface="Helvetica Neue"/>
                <a:cs typeface="Helvetica Neue"/>
                <a:sym typeface="Helvetica Neue"/>
              </a:rPr>
              <a:t>НАИМЕНОВАНИЯ ОБРАЗОВАТЕЛЬНЫХ ПРОГРАММ, ВКЛЮЧЕННЫХ В РАЗРЕЗ ВЫБОРКИ:</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endParaRPr lang="ru-RU" sz="1400" kern="0" dirty="0">
              <a:solidFill>
                <a:srgbClr val="434343"/>
              </a:solidFill>
              <a:latin typeface="Helvetica Neue"/>
              <a:ea typeface="Helvetica Neue"/>
              <a:cs typeface="Helvetica Neue"/>
              <a:sym typeface="Helvetica Neue"/>
            </a:endParaRP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6В01101 – Педагогика и психология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lang="ru-RU" sz="1400" kern="0" dirty="0">
                <a:latin typeface="Helvetica Neue"/>
                <a:ea typeface="Helvetica Neue"/>
                <a:cs typeface="Helvetica Neue"/>
                <a:sym typeface="Helvetica Neue"/>
              </a:rPr>
              <a:t>6В01201 -  Дошкольное обучение и воспитание</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6В01301 -  Педагогика и методика начального обучения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lang="ru-RU" sz="1400" kern="0" dirty="0">
                <a:latin typeface="Helvetica Neue"/>
                <a:ea typeface="Helvetica Neue"/>
                <a:cs typeface="Helvetica Neue"/>
                <a:sym typeface="Helvetica Neue"/>
              </a:rPr>
              <a:t>6В01302 -  Учитель начальных классов со знанием иностранного языка</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6В01701 -  Казахский язык и литература</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lang="ru-RU" sz="1400" kern="0" dirty="0">
                <a:latin typeface="Helvetica Neue"/>
                <a:ea typeface="Helvetica Neue"/>
                <a:cs typeface="Helvetica Neue"/>
                <a:sym typeface="Helvetica Neue"/>
              </a:rPr>
              <a:t>6В01703 -  Казахский язык и литература в образовательных учреждениях</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6В01702 -  Иностранный язык: два иностранных языка</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lang="ru-RU" sz="1400" kern="0" dirty="0">
                <a:latin typeface="Helvetica Neue"/>
                <a:ea typeface="Helvetica Neue"/>
                <a:cs typeface="Helvetica Neue"/>
                <a:sym typeface="Helvetica Neue"/>
              </a:rPr>
              <a:t>6В04101 -  Финансы</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6В04201 -  Юриспруденция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lang="ru-RU" sz="1400" kern="0" dirty="0">
                <a:latin typeface="Helvetica Neue"/>
                <a:ea typeface="Helvetica Neue"/>
                <a:cs typeface="Helvetica Neue"/>
                <a:sym typeface="Helvetica Neue"/>
              </a:rPr>
              <a:t>6В10101 -  Фармация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7М01701 -  Казахский язык и литература (профильная)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lang="ru-RU" sz="1400" kern="0" dirty="0">
                <a:latin typeface="Helvetica Neue"/>
                <a:ea typeface="Helvetica Neue"/>
                <a:cs typeface="Helvetica Neue"/>
                <a:sym typeface="Helvetica Neue"/>
              </a:rPr>
              <a:t>7М01703 -  Иностранный язык: два иностранных языка (профильная)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r>
              <a:rPr kumimoji="0" lang="ru-RU" sz="1400" b="0" i="0" u="none" strike="noStrike" kern="0" cap="none" spc="0" normalizeH="0" baseline="0" noProof="0" dirty="0">
                <a:ln>
                  <a:noFill/>
                </a:ln>
                <a:effectLst/>
                <a:uLnTx/>
                <a:uFillTx/>
                <a:latin typeface="Helvetica Neue"/>
                <a:ea typeface="Helvetica Neue"/>
                <a:cs typeface="Helvetica Neue"/>
                <a:sym typeface="Helvetica Neue"/>
              </a:rPr>
              <a:t>7М01704 -  Иностранный язык: два иностранных языка (научная и педагогическая)</a:t>
            </a:r>
          </a:p>
          <a:p>
            <a:pPr marL="0" marR="0" lvl="0" indent="0" defTabSz="1219170" rtl="0" eaLnBrk="1" fontAlgn="auto" latinLnBrk="0" hangingPunct="1">
              <a:lnSpc>
                <a:spcPct val="100000"/>
              </a:lnSpc>
              <a:spcBef>
                <a:spcPts val="0"/>
              </a:spcBef>
              <a:spcAft>
                <a:spcPts val="0"/>
              </a:spcAft>
              <a:buClr>
                <a:srgbClr val="000000"/>
              </a:buClr>
              <a:buSzPts val="2400"/>
              <a:buFontTx/>
              <a:buNone/>
              <a:tabLst/>
              <a:defRPr/>
            </a:pPr>
            <a:endParaRPr kumimoji="0" sz="1400" b="0" i="0" u="none" strike="noStrike" kern="0" cap="none" spc="0" normalizeH="0" baseline="0" noProof="0" dirty="0">
              <a:ln>
                <a:noFill/>
              </a:ln>
              <a:effectLst/>
              <a:uLnTx/>
              <a:uFillTx/>
              <a:latin typeface="Helvetica Neue"/>
              <a:ea typeface="Helvetica Neue"/>
              <a:cs typeface="Helvetica Neue"/>
              <a:sym typeface="Helvetica Neue"/>
            </a:endParaRPr>
          </a:p>
        </p:txBody>
      </p:sp>
      <p:sp>
        <p:nvSpPr>
          <p:cNvPr id="181" name="Google Shape;181;gd40a283929_1_1"/>
          <p:cNvSpPr txBox="1">
            <a:spLocks noGrp="1"/>
          </p:cNvSpPr>
          <p:nvPr>
            <p:ph type="sldNum" idx="12"/>
          </p:nvPr>
        </p:nvSpPr>
        <p:spPr>
          <a:xfrm>
            <a:off x="11409045" y="6333135"/>
            <a:ext cx="731600" cy="524800"/>
          </a:xfrm>
          <a:prstGeom prst="rect">
            <a:avLst/>
          </a:prstGeom>
          <a:noFill/>
          <a:ln>
            <a:noFill/>
          </a:ln>
        </p:spPr>
        <p:txBody>
          <a:bodyPr spcFirstLastPara="1" wrap="square" lIns="121900" tIns="121900" rIns="121900" bIns="121900" anchor="t"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ru" sz="1400" b="0" i="0" u="none" strike="noStrike" kern="0" cap="none" spc="0" normalizeH="0" baseline="0" noProof="0">
                <a:ln>
                  <a:noFill/>
                </a:ln>
                <a:solidFill>
                  <a:srgbClr val="505050"/>
                </a:solidFill>
                <a:effectLst/>
                <a:uLnTx/>
                <a:uFillTx/>
                <a:sym typeface="Helvetica Neue"/>
              </a:rPr>
              <a:pPr marL="0" marR="0" lvl="0" indent="0" algn="r" defTabSz="1219170" rtl="0" eaLnBrk="1" fontAlgn="auto" latinLnBrk="0" hangingPunct="1">
                <a:lnSpc>
                  <a:spcPct val="100000"/>
                </a:lnSpc>
                <a:spcBef>
                  <a:spcPts val="0"/>
                </a:spcBef>
                <a:spcAft>
                  <a:spcPts val="0"/>
                </a:spcAft>
                <a:buClr>
                  <a:srgbClr val="000000"/>
                </a:buClr>
                <a:buSzPts val="1300"/>
                <a:buFont typeface="Arial"/>
                <a:buNone/>
                <a:tabLst/>
                <a:defRPr/>
              </a:pPr>
              <a:t>8</a:t>
            </a:fld>
            <a:endParaRPr kumimoji="0" sz="1400" b="0" i="0" u="none" strike="noStrike" kern="0" cap="none" spc="0" normalizeH="0" baseline="0" noProof="0" dirty="0">
              <a:ln>
                <a:noFill/>
              </a:ln>
              <a:solidFill>
                <a:srgbClr val="505050"/>
              </a:solidFill>
              <a:effectLst/>
              <a:uLnTx/>
              <a:uFillTx/>
              <a:latin typeface="Helvetica Neue"/>
              <a:sym typeface="Helvetica Neue"/>
            </a:endParaRPr>
          </a:p>
        </p:txBody>
      </p:sp>
    </p:spTree>
    <p:extLst>
      <p:ext uri="{BB962C8B-B14F-4D97-AF65-F5344CB8AC3E}">
        <p14:creationId xmlns:p14="http://schemas.microsoft.com/office/powerpoint/2010/main" val="65801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531949" y="100013"/>
            <a:ext cx="2599145" cy="400050"/>
          </a:xfrm>
          <a:prstGeom prst="rect">
            <a:avLst/>
          </a:prstGeom>
          <a:noFill/>
          <a:ln>
            <a:noFill/>
          </a:ln>
        </p:spPr>
        <p:txBody>
          <a:bodyPr spcFirstLastPara="1" wrap="square" lIns="121900" tIns="121900" rIns="121900" bIns="121900" anchor="t" anchorCtr="0">
            <a:noAutofit/>
          </a:bodyPr>
          <a:lstStyle/>
          <a:p>
            <a:pPr>
              <a:buSzPts val="1400"/>
            </a:pPr>
            <a:r>
              <a:rPr lang="ru-RU" sz="1400" dirty="0">
                <a:solidFill>
                  <a:schemeClr val="tx1"/>
                </a:solidFill>
              </a:rPr>
              <a:t>ДЕМОГРАФИЯ</a:t>
            </a:r>
            <a:br>
              <a:rPr lang="ru" sz="1467" dirty="0">
                <a:solidFill>
                  <a:srgbClr val="434343"/>
                </a:solidFill>
              </a:rPr>
            </a:br>
            <a:br>
              <a:rPr lang="ru" sz="1467" dirty="0">
                <a:solidFill>
                  <a:srgbClr val="434343"/>
                </a:solidFill>
              </a:rPr>
            </a:br>
            <a:br>
              <a:rPr lang="ru" sz="1467" dirty="0">
                <a:solidFill>
                  <a:srgbClr val="434343"/>
                </a:solidFill>
              </a:rPr>
            </a:br>
            <a:r>
              <a:rPr lang="ru" sz="1467" dirty="0">
                <a:solidFill>
                  <a:srgbClr val="434343"/>
                </a:solidFill>
              </a:rPr>
              <a:t>              </a:t>
            </a:r>
            <a:endParaRPr sz="1467" dirty="0">
              <a:solidFill>
                <a:srgbClr val="434343"/>
              </a:solidFill>
            </a:endParaRPr>
          </a:p>
          <a:p>
            <a:pPr>
              <a:buSzPts val="1400"/>
            </a:pPr>
            <a:endParaRPr sz="1467" dirty="0"/>
          </a:p>
          <a:p>
            <a:pPr algn="ctr">
              <a:buSzPts val="1400"/>
            </a:pPr>
            <a:endParaRPr sz="1467" dirty="0"/>
          </a:p>
          <a:p>
            <a:pPr>
              <a:buSzPts val="1400"/>
            </a:pPr>
            <a:endParaRPr sz="1467" dirty="0"/>
          </a:p>
        </p:txBody>
      </p:sp>
      <p:sp>
        <p:nvSpPr>
          <p:cNvPr id="145" name="Google Shape;145;p6"/>
          <p:cNvSpPr txBox="1">
            <a:spLocks noGrp="1"/>
          </p:cNvSpPr>
          <p:nvPr>
            <p:ph type="sldNum" idx="12"/>
          </p:nvPr>
        </p:nvSpPr>
        <p:spPr>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ru" sz="1400" kern="0">
                <a:solidFill>
                  <a:srgbClr val="505050"/>
                </a:solidFill>
                <a:highlight>
                  <a:srgbClr val="F3F3F3"/>
                </a:highlight>
              </a:rPr>
              <a:pPr defTabSz="1219170"/>
              <a:t>9</a:t>
            </a:fld>
            <a:endParaRPr sz="1400" kern="0" dirty="0">
              <a:solidFill>
                <a:srgbClr val="505050"/>
              </a:solidFill>
              <a:highlight>
                <a:srgbClr val="F3F3F3"/>
              </a:highlight>
            </a:endParaRPr>
          </a:p>
        </p:txBody>
      </p:sp>
      <p:sp>
        <p:nvSpPr>
          <p:cNvPr id="144" name="Google Shape;144;p6"/>
          <p:cNvSpPr txBox="1">
            <a:spLocks noGrp="1"/>
          </p:cNvSpPr>
          <p:nvPr>
            <p:ph type="title" idx="4294967295"/>
          </p:nvPr>
        </p:nvSpPr>
        <p:spPr>
          <a:xfrm>
            <a:off x="6918391" y="3914776"/>
            <a:ext cx="5163268" cy="632422"/>
          </a:xfrm>
          <a:prstGeom prst="rect">
            <a:avLst/>
          </a:prstGeom>
          <a:noFill/>
          <a:ln>
            <a:noFill/>
          </a:ln>
        </p:spPr>
        <p:txBody>
          <a:bodyPr spcFirstLastPara="1" wrap="square" lIns="121900" tIns="121900" rIns="121900" bIns="121900" anchor="t" anchorCtr="0">
            <a:noAutofit/>
          </a:bodyPr>
          <a:lstStyle/>
          <a:p>
            <a:pPr marL="239178" indent="-239178">
              <a:buSzPts val="1000"/>
              <a:buFont typeface="Wingdings" panose="05000000000000000000" pitchFamily="2" charset="2"/>
              <a:buChar char="q"/>
            </a:pPr>
            <a:r>
              <a:rPr lang="ru-RU" sz="1400" dirty="0">
                <a:solidFill>
                  <a:schemeClr val="tx1"/>
                </a:solidFill>
              </a:rPr>
              <a:t>Гендерный профиль опрошенных  студентов – преимущественно женский.</a:t>
            </a: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br>
              <a:rPr lang="ru-RU" sz="1400" dirty="0">
                <a:solidFill>
                  <a:schemeClr val="tx1"/>
                </a:solidFill>
              </a:rPr>
            </a:br>
            <a:endParaRPr sz="1400" dirty="0">
              <a:solidFill>
                <a:schemeClr val="tx1"/>
              </a:solidFill>
            </a:endParaRPr>
          </a:p>
        </p:txBody>
      </p:sp>
      <p:graphicFrame>
        <p:nvGraphicFramePr>
          <p:cNvPr id="4" name="Диаграмма 3">
            <a:extLst>
              <a:ext uri="{FF2B5EF4-FFF2-40B4-BE49-F238E27FC236}">
                <a16:creationId xmlns:a16="http://schemas.microsoft.com/office/drawing/2014/main" id="{EA9A7E31-4AEA-6136-4D3B-1C9CE2106289}"/>
              </a:ext>
            </a:extLst>
          </p:cNvPr>
          <p:cNvGraphicFramePr/>
          <p:nvPr>
            <p:extLst>
              <p:ext uri="{D42A27DB-BD31-4B8C-83A1-F6EECF244321}">
                <p14:modId xmlns:p14="http://schemas.microsoft.com/office/powerpoint/2010/main" val="1670258043"/>
              </p:ext>
            </p:extLst>
          </p:nvPr>
        </p:nvGraphicFramePr>
        <p:xfrm>
          <a:off x="6661738" y="1206499"/>
          <a:ext cx="2196511" cy="1951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a:extLst>
              <a:ext uri="{FF2B5EF4-FFF2-40B4-BE49-F238E27FC236}">
                <a16:creationId xmlns:a16="http://schemas.microsoft.com/office/drawing/2014/main" id="{4B81E7E6-910F-401A-8BF7-C3A0A5F4EBED}"/>
              </a:ext>
            </a:extLst>
          </p:cNvPr>
          <p:cNvGraphicFramePr/>
          <p:nvPr>
            <p:extLst>
              <p:ext uri="{D42A27DB-BD31-4B8C-83A1-F6EECF244321}">
                <p14:modId xmlns:p14="http://schemas.microsoft.com/office/powerpoint/2010/main" val="978223543"/>
              </p:ext>
            </p:extLst>
          </p:nvPr>
        </p:nvGraphicFramePr>
        <p:xfrm>
          <a:off x="9060907" y="1206499"/>
          <a:ext cx="2706627" cy="1951964"/>
        </p:xfrm>
        <a:graphic>
          <a:graphicData uri="http://schemas.openxmlformats.org/drawingml/2006/chart">
            <c:chart xmlns:c="http://schemas.openxmlformats.org/drawingml/2006/chart" xmlns:r="http://schemas.openxmlformats.org/officeDocument/2006/relationships" r:id="rId4"/>
          </a:graphicData>
        </a:graphic>
      </p:graphicFrame>
      <p:sp>
        <p:nvSpPr>
          <p:cNvPr id="5" name="Google Shape;144;p6">
            <a:extLst>
              <a:ext uri="{FF2B5EF4-FFF2-40B4-BE49-F238E27FC236}">
                <a16:creationId xmlns:a16="http://schemas.microsoft.com/office/drawing/2014/main" id="{DB6E32BD-7B83-22AB-8A33-ACCFC87FA0C1}"/>
              </a:ext>
            </a:extLst>
          </p:cNvPr>
          <p:cNvSpPr txBox="1">
            <a:spLocks/>
          </p:cNvSpPr>
          <p:nvPr/>
        </p:nvSpPr>
        <p:spPr>
          <a:xfrm>
            <a:off x="6870955" y="4457700"/>
            <a:ext cx="5062344" cy="11938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pPr marL="239178" indent="-239178" defTabSz="1219170">
              <a:buClr>
                <a:srgbClr val="242424"/>
              </a:buClr>
              <a:buSzPts val="1000"/>
              <a:buFont typeface="Wingdings" panose="05000000000000000000" pitchFamily="2" charset="2"/>
              <a:buChar char="q"/>
            </a:pPr>
            <a:r>
              <a:rPr lang="ru-RU" sz="1400" kern="0" dirty="0">
                <a:solidFill>
                  <a:schemeClr val="tx1"/>
                </a:solidFill>
              </a:rPr>
              <a:t>В составе выборки наиболее активно представлены </a:t>
            </a:r>
            <a:r>
              <a:rPr lang="ru-RU" sz="1400" kern="0" dirty="0" err="1">
                <a:solidFill>
                  <a:schemeClr val="tx1"/>
                </a:solidFill>
              </a:rPr>
              <a:t>казахоязычные</a:t>
            </a:r>
            <a:r>
              <a:rPr lang="ru-RU" sz="1400" kern="0" dirty="0">
                <a:solidFill>
                  <a:schemeClr val="tx1"/>
                </a:solidFill>
              </a:rPr>
              <a:t> студенты.</a:t>
            </a:r>
          </a:p>
          <a:p>
            <a:pPr defTabSz="1219170">
              <a:buClr>
                <a:srgbClr val="242424"/>
              </a:buClr>
              <a:buSzPts val="1000"/>
            </a:pPr>
            <a:endParaRPr lang="ru-RU" sz="1400" kern="0" dirty="0">
              <a:solidFill>
                <a:schemeClr val="tx1"/>
              </a:solidFill>
            </a:endParaRPr>
          </a:p>
          <a:p>
            <a:pPr marL="271463" indent="-271463" defTabSz="1219170">
              <a:buClr>
                <a:srgbClr val="242424"/>
              </a:buClr>
              <a:buSzPts val="1000"/>
              <a:buFont typeface="Wingdings" panose="05000000000000000000" pitchFamily="2" charset="2"/>
              <a:buChar char="q"/>
            </a:pPr>
            <a:r>
              <a:rPr lang="ru-RU" sz="1400" kern="0" dirty="0">
                <a:solidFill>
                  <a:schemeClr val="tx1"/>
                </a:solidFill>
              </a:rPr>
              <a:t>Среди опрошенных практически каждый второй - студент образовательной программы ПМНО. </a:t>
            </a:r>
            <a:br>
              <a:rPr lang="ru-RU" sz="1400" kern="0" dirty="0">
                <a:solidFill>
                  <a:schemeClr val="tx1"/>
                </a:solidFill>
              </a:rPr>
            </a:br>
            <a:br>
              <a:rPr lang="ru-RU" sz="1333" kern="0" dirty="0">
                <a:solidFill>
                  <a:srgbClr val="242424"/>
                </a:solidFill>
              </a:rPr>
            </a:br>
            <a:br>
              <a:rPr lang="ru-RU" sz="1333" kern="0" dirty="0">
                <a:solidFill>
                  <a:srgbClr val="242424"/>
                </a:solidFill>
              </a:rPr>
            </a:br>
            <a:br>
              <a:rPr lang="ru-RU" sz="1333" kern="0" dirty="0">
                <a:solidFill>
                  <a:srgbClr val="242424"/>
                </a:solidFill>
              </a:rPr>
            </a:br>
            <a:br>
              <a:rPr lang="ru-RU" sz="1333" kern="0" dirty="0">
                <a:solidFill>
                  <a:srgbClr val="242424"/>
                </a:solidFill>
              </a:rPr>
            </a:br>
            <a:endParaRPr lang="ru-RU" sz="1333" kern="0" dirty="0">
              <a:solidFill>
                <a:srgbClr val="242424"/>
              </a:solidFill>
            </a:endParaRPr>
          </a:p>
        </p:txBody>
      </p:sp>
      <p:sp>
        <p:nvSpPr>
          <p:cNvPr id="6" name="Google Shape;144;p6">
            <a:extLst>
              <a:ext uri="{FF2B5EF4-FFF2-40B4-BE49-F238E27FC236}">
                <a16:creationId xmlns:a16="http://schemas.microsoft.com/office/drawing/2014/main" id="{3B9BC820-2D5E-422A-180D-C02629BAC06A}"/>
              </a:ext>
            </a:extLst>
          </p:cNvPr>
          <p:cNvSpPr txBox="1">
            <a:spLocks/>
          </p:cNvSpPr>
          <p:nvPr/>
        </p:nvSpPr>
        <p:spPr>
          <a:xfrm>
            <a:off x="6870955" y="5700713"/>
            <a:ext cx="5163268" cy="63242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pPr marL="239178" indent="-239178" defTabSz="1219170">
              <a:buClr>
                <a:srgbClr val="242424"/>
              </a:buClr>
              <a:buSzPts val="1000"/>
              <a:buFont typeface="Wingdings" panose="05000000000000000000" pitchFamily="2" charset="2"/>
              <a:buChar char="q"/>
            </a:pPr>
            <a:r>
              <a:rPr lang="ru-RU" sz="1400" kern="0" dirty="0">
                <a:solidFill>
                  <a:schemeClr val="tx1"/>
                </a:solidFill>
              </a:rPr>
              <a:t>Основной контингент участников опроса – возрастные категории от 19 лет и старше.</a:t>
            </a:r>
            <a:br>
              <a:rPr lang="ru-RU" sz="1400" kern="0" dirty="0">
                <a:solidFill>
                  <a:schemeClr val="tx1"/>
                </a:solidFill>
              </a:rPr>
            </a:br>
            <a:br>
              <a:rPr lang="ru-RU" sz="1400" kern="0" dirty="0">
                <a:solidFill>
                  <a:schemeClr val="tx1"/>
                </a:solidFill>
              </a:rPr>
            </a:br>
            <a:br>
              <a:rPr lang="ru-RU" sz="1333" kern="0" dirty="0">
                <a:solidFill>
                  <a:srgbClr val="242424"/>
                </a:solidFill>
              </a:rPr>
            </a:br>
            <a:br>
              <a:rPr lang="ru-RU" sz="1333" kern="0" dirty="0">
                <a:solidFill>
                  <a:srgbClr val="242424"/>
                </a:solidFill>
              </a:rPr>
            </a:br>
            <a:br>
              <a:rPr lang="ru-RU" sz="1333" kern="0" dirty="0">
                <a:solidFill>
                  <a:srgbClr val="242424"/>
                </a:solidFill>
              </a:rPr>
            </a:br>
            <a:br>
              <a:rPr lang="ru-RU" sz="1333" kern="0" dirty="0">
                <a:solidFill>
                  <a:srgbClr val="242424"/>
                </a:solidFill>
              </a:rPr>
            </a:br>
            <a:endParaRPr lang="ru-RU" sz="1333" kern="0" dirty="0">
              <a:solidFill>
                <a:srgbClr val="242424"/>
              </a:solidFill>
            </a:endParaRPr>
          </a:p>
        </p:txBody>
      </p:sp>
      <p:sp>
        <p:nvSpPr>
          <p:cNvPr id="10" name="Google Shape;144;p6">
            <a:extLst>
              <a:ext uri="{FF2B5EF4-FFF2-40B4-BE49-F238E27FC236}">
                <a16:creationId xmlns:a16="http://schemas.microsoft.com/office/drawing/2014/main" id="{5B58A196-B506-405D-D7AF-AB8E1780C3DD}"/>
              </a:ext>
            </a:extLst>
          </p:cNvPr>
          <p:cNvSpPr txBox="1">
            <a:spLocks/>
          </p:cNvSpPr>
          <p:nvPr/>
        </p:nvSpPr>
        <p:spPr>
          <a:xfrm>
            <a:off x="6848067" y="6190879"/>
            <a:ext cx="5062344" cy="44491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2800"/>
              <a:buFont typeface="Helvetica Neue"/>
              <a:buNone/>
              <a:defRPr sz="2800" b="0" i="0" u="none" strike="noStrike" cap="none">
                <a:solidFill>
                  <a:schemeClr val="dk1"/>
                </a:solidFill>
                <a:latin typeface="Helvetica Neue"/>
                <a:ea typeface="Helvetica Neue"/>
                <a:cs typeface="Helvetica Neue"/>
                <a:sym typeface="Helvetica Neue"/>
              </a:defRPr>
            </a:lvl9pPr>
          </a:lstStyle>
          <a:p>
            <a:pPr marL="239178" indent="-239178" defTabSz="1219170">
              <a:buClr>
                <a:srgbClr val="242424"/>
              </a:buClr>
              <a:buSzPts val="1000"/>
              <a:buFont typeface="Wingdings" panose="05000000000000000000" pitchFamily="2" charset="2"/>
              <a:buChar char="q"/>
            </a:pPr>
            <a:r>
              <a:rPr lang="ru-RU" sz="1400" kern="0" dirty="0">
                <a:solidFill>
                  <a:schemeClr val="tx1"/>
                </a:solidFill>
              </a:rPr>
              <a:t>Форма обучения опрошенных – платная.</a:t>
            </a:r>
            <a:br>
              <a:rPr lang="ru-RU" sz="1400" kern="0" dirty="0">
                <a:solidFill>
                  <a:schemeClr val="tx1"/>
                </a:solidFill>
              </a:rPr>
            </a:br>
            <a:br>
              <a:rPr lang="ru-RU" sz="1400" kern="0" dirty="0">
                <a:solidFill>
                  <a:schemeClr val="tx1"/>
                </a:solidFill>
              </a:rPr>
            </a:br>
            <a:br>
              <a:rPr lang="ru-RU" sz="1400" kern="0" dirty="0">
                <a:solidFill>
                  <a:srgbClr val="242424"/>
                </a:solidFill>
              </a:rPr>
            </a:br>
            <a:br>
              <a:rPr lang="ru-RU" sz="1400" kern="0" dirty="0">
                <a:solidFill>
                  <a:srgbClr val="242424"/>
                </a:solidFill>
              </a:rPr>
            </a:br>
            <a:br>
              <a:rPr lang="ru-RU" sz="1400" kern="0" dirty="0">
                <a:solidFill>
                  <a:srgbClr val="242424"/>
                </a:solidFill>
              </a:rPr>
            </a:br>
            <a:endParaRPr lang="ru-RU" sz="1400" kern="0" dirty="0">
              <a:solidFill>
                <a:srgbClr val="242424"/>
              </a:solidFill>
            </a:endParaRPr>
          </a:p>
        </p:txBody>
      </p:sp>
      <p:graphicFrame>
        <p:nvGraphicFramePr>
          <p:cNvPr id="11" name="Диаграмма 10">
            <a:extLst>
              <a:ext uri="{FF2B5EF4-FFF2-40B4-BE49-F238E27FC236}">
                <a16:creationId xmlns:a16="http://schemas.microsoft.com/office/drawing/2014/main" id="{91AC29B2-9ABD-47FE-BBFC-F3872670CC80}"/>
              </a:ext>
            </a:extLst>
          </p:cNvPr>
          <p:cNvGraphicFramePr/>
          <p:nvPr>
            <p:extLst>
              <p:ext uri="{D42A27DB-BD31-4B8C-83A1-F6EECF244321}">
                <p14:modId xmlns:p14="http://schemas.microsoft.com/office/powerpoint/2010/main" val="2423858858"/>
              </p:ext>
            </p:extLst>
          </p:nvPr>
        </p:nvGraphicFramePr>
        <p:xfrm>
          <a:off x="3929063" y="1206499"/>
          <a:ext cx="2919004" cy="19519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a:extLst>
              <a:ext uri="{FF2B5EF4-FFF2-40B4-BE49-F238E27FC236}">
                <a16:creationId xmlns:a16="http://schemas.microsoft.com/office/drawing/2014/main" id="{95675582-B29F-42E2-B7F9-BBBB89BDC0B3}"/>
              </a:ext>
            </a:extLst>
          </p:cNvPr>
          <p:cNvGraphicFramePr/>
          <p:nvPr>
            <p:extLst>
              <p:ext uri="{D42A27DB-BD31-4B8C-83A1-F6EECF244321}">
                <p14:modId xmlns:p14="http://schemas.microsoft.com/office/powerpoint/2010/main" val="1643380602"/>
              </p:ext>
            </p:extLst>
          </p:nvPr>
        </p:nvGraphicFramePr>
        <p:xfrm>
          <a:off x="469068" y="628650"/>
          <a:ext cx="3311635" cy="59227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Диаграмма 14">
            <a:extLst>
              <a:ext uri="{FF2B5EF4-FFF2-40B4-BE49-F238E27FC236}">
                <a16:creationId xmlns:a16="http://schemas.microsoft.com/office/drawing/2014/main" id="{9EDFE825-E3F7-4C12-A61F-9A617DC1D00F}"/>
              </a:ext>
            </a:extLst>
          </p:cNvPr>
          <p:cNvGraphicFramePr/>
          <p:nvPr>
            <p:extLst>
              <p:ext uri="{D42A27DB-BD31-4B8C-83A1-F6EECF244321}">
                <p14:modId xmlns:p14="http://schemas.microsoft.com/office/powerpoint/2010/main" val="3594040453"/>
              </p:ext>
            </p:extLst>
          </p:nvPr>
        </p:nvGraphicFramePr>
        <p:xfrm>
          <a:off x="3621023" y="4073940"/>
          <a:ext cx="2965527" cy="2477452"/>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theme/theme1.xml><?xml version="1.0" encoding="utf-8"?>
<a:theme xmlns:a="http://schemas.openxmlformats.org/drawingml/2006/main" name="RegattaVTI">
  <a:themeElements>
    <a:clrScheme name="AnalogousFromLightSeedRightStep">
      <a:dk1>
        <a:srgbClr val="000000"/>
      </a:dk1>
      <a:lt1>
        <a:srgbClr val="FFFFFF"/>
      </a:lt1>
      <a:dk2>
        <a:srgbClr val="1E362C"/>
      </a:dk2>
      <a:lt2>
        <a:srgbClr val="E2E3E8"/>
      </a:lt2>
      <a:accent1>
        <a:srgbClr val="AAA081"/>
      </a:accent1>
      <a:accent2>
        <a:srgbClr val="9CA671"/>
      </a:accent2>
      <a:accent3>
        <a:srgbClr val="90A87F"/>
      </a:accent3>
      <a:accent4>
        <a:srgbClr val="76AD77"/>
      </a:accent4>
      <a:accent5>
        <a:srgbClr val="81AB93"/>
      </a:accent5>
      <a:accent6>
        <a:srgbClr val="74AAA2"/>
      </a:accent6>
      <a:hlink>
        <a:srgbClr val="6979AE"/>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Qalaisyn">
  <a:themeElements>
    <a:clrScheme name="Simple Light">
      <a:dk1>
        <a:srgbClr val="242424"/>
      </a:dk1>
      <a:lt1>
        <a:srgbClr val="FFFFFF"/>
      </a:lt1>
      <a:dk2>
        <a:srgbClr val="505050"/>
      </a:dk2>
      <a:lt2>
        <a:srgbClr val="F4F4F4"/>
      </a:lt2>
      <a:accent1>
        <a:srgbClr val="62CFB5"/>
      </a:accent1>
      <a:accent2>
        <a:srgbClr val="57C2EC"/>
      </a:accent2>
      <a:accent3>
        <a:srgbClr val="9957EC"/>
      </a:accent3>
      <a:accent4>
        <a:srgbClr val="E078F1"/>
      </a:accent4>
      <a:accent5>
        <a:srgbClr val="F7686B"/>
      </a:accent5>
      <a:accent6>
        <a:srgbClr val="4F5FF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4289</TotalTime>
  <Words>3278</Words>
  <Application>Microsoft Office PowerPoint</Application>
  <PresentationFormat>Широкоэкранный</PresentationFormat>
  <Paragraphs>255</Paragraphs>
  <Slides>24</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24</vt:i4>
      </vt:variant>
    </vt:vector>
  </HeadingPairs>
  <TitlesOfParts>
    <vt:vector size="32" baseType="lpstr">
      <vt:lpstr>Arial</vt:lpstr>
      <vt:lpstr>Calibri</vt:lpstr>
      <vt:lpstr>Helvetica</vt:lpstr>
      <vt:lpstr>Helvetica Neue</vt:lpstr>
      <vt:lpstr>Walbaum Display</vt:lpstr>
      <vt:lpstr>Wingdings</vt:lpstr>
      <vt:lpstr>RegattaVTI</vt:lpstr>
      <vt:lpstr>Qalaisyn</vt:lpstr>
      <vt:lpstr>АДАПТАЦИЯ СТУДЕНТОВ К УЧЕБНОМУ ПРОЦЕССУ  ОБЗОР РЕЗУЛЬТАТОВ  СОЦИОЛОГИЧЕСКОГО ОПРОСА </vt:lpstr>
      <vt:lpstr>        СОДЕРЖАНИЕ</vt:lpstr>
      <vt:lpstr> ОБ ИССЛЕДОВАНИИ  </vt:lpstr>
      <vt:lpstr>    В целях изучения адаптационного потенциала студентов первого курса проводится регулярное онлайн анкетирование в режиме ежегодного мониторинга, начиная с 2021 года.                      На графике представлены показатели удельного веса опрошенных в разные годы первокурсников, указавших, что не испытывают трудности в адаптации к учебному процессу. </vt:lpstr>
      <vt:lpstr>       РЕЗЮМЕ (ВЫВОДЫ И ОБОБЩЕНИЯ)</vt:lpstr>
      <vt:lpstr>       РЕЗЮМЕ (ВЫВОДЫ И ОБОБЩЕНИЯ)</vt:lpstr>
      <vt:lpstr>Презентация PowerPoint</vt:lpstr>
      <vt:lpstr>Презентация PowerPoint</vt:lpstr>
      <vt:lpstr>ДЕМОГРАФИЯ                    </vt:lpstr>
      <vt:lpstr>Презентация PowerPoint</vt:lpstr>
      <vt:lpstr>Презентация PowerPoint</vt:lpstr>
      <vt:lpstr>ОПРАВДАН ЛИ ВЫБОР ОБРАЗОВАТЕЛЬНОЙ ПРОГРАММЫ? </vt:lpstr>
      <vt:lpstr>Презентация PowerPoint</vt:lpstr>
      <vt:lpstr>Презентация PowerPoint</vt:lpstr>
      <vt:lpstr>Презентация PowerPoint</vt:lpstr>
      <vt:lpstr>Презентация PowerPoint</vt:lpstr>
      <vt:lpstr>    АДАПТАЦИОННЫЙ ПОТЕНЦИАЛ</vt:lpstr>
      <vt:lpstr>АДАПТАЦИОННЫЙ ПОТЕНЦИАЛ</vt:lpstr>
      <vt:lpstr>Презентация PowerPoint</vt:lpstr>
      <vt:lpstr>ОРГАНИЗАЦИЯ УЧЕБНОГО ПРОЦЕССА</vt:lpstr>
      <vt:lpstr>ОРГАНИЗАЦИЯ УЧЕБНОГО ПРОЦЕССА</vt:lpstr>
      <vt:lpstr>ОРГАНИЗАЦИЯ УЧЕБНОГО ПРОЦЕССА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АДАПТАЦИЯ СТУДЕНТОВ К УЧЕБНОМУ ПРОЦЕССУ</dc:title>
  <dc:creator>Bakhytzhamal Bekturganova</dc:creator>
  <cp:lastModifiedBy>Bakhytzhamal Bekturganova</cp:lastModifiedBy>
  <cp:revision>62</cp:revision>
  <dcterms:created xsi:type="dcterms:W3CDTF">2024-12-03T20:48:45Z</dcterms:created>
  <dcterms:modified xsi:type="dcterms:W3CDTF">2024-12-08T19:26:22Z</dcterms:modified>
</cp:coreProperties>
</file>