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33"/>
  </p:notesMasterIdLst>
  <p:sldIdLst>
    <p:sldId id="256" r:id="rId4"/>
    <p:sldId id="262" r:id="rId5"/>
    <p:sldId id="263" r:id="rId6"/>
    <p:sldId id="257" r:id="rId7"/>
    <p:sldId id="264" r:id="rId8"/>
    <p:sldId id="265" r:id="rId9"/>
    <p:sldId id="310" r:id="rId10"/>
    <p:sldId id="311" r:id="rId11"/>
    <p:sldId id="267" r:id="rId12"/>
    <p:sldId id="269" r:id="rId13"/>
    <p:sldId id="284" r:id="rId14"/>
    <p:sldId id="270" r:id="rId15"/>
    <p:sldId id="305" r:id="rId16"/>
    <p:sldId id="273" r:id="rId17"/>
    <p:sldId id="312" r:id="rId18"/>
    <p:sldId id="313" r:id="rId19"/>
    <p:sldId id="306" r:id="rId20"/>
    <p:sldId id="302" r:id="rId21"/>
    <p:sldId id="285" r:id="rId22"/>
    <p:sldId id="286" r:id="rId23"/>
    <p:sldId id="314" r:id="rId24"/>
    <p:sldId id="315" r:id="rId25"/>
    <p:sldId id="271" r:id="rId26"/>
    <p:sldId id="276" r:id="rId27"/>
    <p:sldId id="303" r:id="rId28"/>
    <p:sldId id="304" r:id="rId29"/>
    <p:sldId id="316" r:id="rId30"/>
    <p:sldId id="317" r:id="rId31"/>
    <p:sldId id="31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14464660007794"/>
          <c:y val="0.19467267255277951"/>
          <c:w val="0.58785535339992212"/>
          <c:h val="0.69754781830628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20-4A5A-9DB4-EF59FA418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Очная с применением ДОТ</c:v>
                </c:pt>
                <c:pt idx="1">
                  <c:v>   Очная      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0-4A5A-9DB4-EF59FA418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527225448419"/>
          <c:y val="4.3517202991214367E-4"/>
          <c:w val="0.60331532754487671"/>
          <c:h val="0.96965527863155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5-4EBA-9C62-9D6AD8FD8635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88,9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32211163515154E-2"/>
                      <c:h val="0.133539928067407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CE5-4EBA-9C62-9D6AD8FD8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Нет, не достаточно</c:v>
                </c:pt>
                <c:pt idx="1">
                  <c:v>Да, достаточно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11.1</c:v>
                </c:pt>
                <c:pt idx="1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E5-4EBA-9C62-9D6AD8FD8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8194531142331"/>
          <c:y val="6.0664529800804451E-4"/>
          <c:w val="0.52500751979685467"/>
          <c:h val="0.9378713427923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6-46DC-BD88-31FE64AB1598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6-46DC-BD88-31FE64AB15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D6-46DC-BD88-31FE64AB15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D6-46DC-BD88-31FE64AB15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D6-46DC-BD88-31FE64AB1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Ни в одном вузе не распространена</c:v>
                </c:pt>
                <c:pt idx="1">
                  <c:v>Практически во всех вузах</c:v>
                </c:pt>
                <c:pt idx="2">
                  <c:v>В половине вузов республики</c:v>
                </c:pt>
                <c:pt idx="3">
                  <c:v>Лишь в некоторых вузах</c:v>
                </c:pt>
                <c:pt idx="4">
                  <c:v>В большинстве вузов</c:v>
                </c:pt>
                <c:pt idx="5">
                  <c:v>Не знаю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2.9</c:v>
                </c:pt>
                <c:pt idx="1">
                  <c:v>6.7</c:v>
                </c:pt>
                <c:pt idx="2">
                  <c:v>7.4</c:v>
                </c:pt>
                <c:pt idx="3">
                  <c:v>14.1</c:v>
                </c:pt>
                <c:pt idx="4">
                  <c:v>17.8</c:v>
                </c:pt>
                <c:pt idx="5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D6-46DC-BD88-31FE64AB1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82510394383046"/>
          <c:y val="1.2097661322008949E-3"/>
          <c:w val="0.5942297671331449"/>
          <c:h val="0.998790233867799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6E-4CC1-8CD8-E7E41BF2CC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6E-4CC1-8CD8-E7E41BF2CC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6E-4CC1-8CD8-E7E41BF2CC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56E-4CC1-8CD8-E7E41BF2CC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Да, более двух раз</c:v>
                </c:pt>
                <c:pt idx="2">
                  <c:v>Да, один раз</c:v>
                </c:pt>
                <c:pt idx="3">
                  <c:v>Нет, 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</c:v>
                </c:pt>
                <c:pt idx="1">
                  <c:v>1.5</c:v>
                </c:pt>
                <c:pt idx="2">
                  <c:v>2.2000000000000002</c:v>
                </c:pt>
                <c:pt idx="3">
                  <c:v>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6E-4CC1-8CD8-E7E41BF2C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57641161846787869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6-41D1-A61F-4908FC6F59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6-41D1-A61F-4908FC6F59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6-41D1-A61F-4908FC6F59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6-41D1-A61F-4908FC6F59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6-41D1-A61F-4908FC6F59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Это необходимая часть студенческой жизни, без этого ничего не сделать</c:v>
                </c:pt>
                <c:pt idx="1">
                  <c:v>Этого можно избежать, но со взятками легче получить диплом</c:v>
                </c:pt>
                <c:pt idx="2">
                  <c:v>Этого нужно избегать, чтобы получить знания и стать специалистом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11.9</c:v>
                </c:pt>
                <c:pt idx="2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46-41D1-A61F-4908FC6F5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48584191271766269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F-4B7A-A45E-81452ED660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F-4B7A-A45E-81452ED660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F-4B7A-A45E-81452ED660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F-4B7A-A45E-81452ED66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я слышал (а) о таких фактах</c:v>
                </c:pt>
                <c:pt idx="1">
                  <c:v>Да, это у нас применяется</c:v>
                </c:pt>
                <c:pt idx="2">
                  <c:v>Нет, такое у нас не практикуется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6.7</c:v>
                </c:pt>
                <c:pt idx="2">
                  <c:v>34.799999999999997</c:v>
                </c:pt>
                <c:pt idx="3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F-4B7A-A45E-81452ED66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14867528758597"/>
          <c:y val="3.5850636778568777E-2"/>
          <c:w val="0.5206808976636319"/>
          <c:h val="0.96219804787916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F-4B7A-A45E-81452ED660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F-4B7A-A45E-81452ED660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F-4B7A-A45E-81452ED660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0F-4B7A-A45E-81452ED66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я слышал (а) о таких фактах</c:v>
                </c:pt>
                <c:pt idx="1">
                  <c:v>Да, это у нас применяется</c:v>
                </c:pt>
                <c:pt idx="2">
                  <c:v>Нет, такое у нас не практикуется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7.4</c:v>
                </c:pt>
                <c:pt idx="2">
                  <c:v>36.299999999999997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F-4B7A-A45E-81452ED66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7.4345092165584081E-3"/>
          <c:w val="0.53381911577816965"/>
          <c:h val="0.984930949928769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C-42C5-B09D-247B94B56C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C-42C5-B09D-247B94B56C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C-42C5-B09D-247B94B56C7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9C-42C5-B09D-247B94B56C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это у нас применяется</c:v>
                </c:pt>
                <c:pt idx="1">
                  <c:v>Да, я слышал (а) о таких фактах в нашем вузе</c:v>
                </c:pt>
                <c:pt idx="2">
                  <c:v>Нет, такое у нас не практикуется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3.7</c:v>
                </c:pt>
                <c:pt idx="1">
                  <c:v>4.5</c:v>
                </c:pt>
                <c:pt idx="2">
                  <c:v>40.700000000000003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9C-42C5-B09D-247B94B56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5509279847063"/>
          <c:y val="2.0339091791350943E-2"/>
          <c:w val="0.73970838144179019"/>
          <c:h val="0.97757264639067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C-4928-B2D3-64E29864147F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94,1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24925942400698E-2"/>
                      <c:h val="0.128215299703071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8C1C-4928-B2D3-64E298641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1C-4928-B2D3-64E298641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44475280810966"/>
          <c:y val="1.4100134471651494E-2"/>
          <c:w val="0.58855507017486086"/>
          <c:h val="0.97881821309065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3-4FED-ADBC-6822B891D5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3-4FED-ADBC-6822B891D5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13-4FED-ADBC-6822B891D55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13-4FED-ADBC-6822B891D5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13-4FED-ADBC-6822B891D556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13-4FED-ADBC-6822B891D556}"/>
              </c:ext>
            </c:extLst>
          </c:dPt>
          <c:dLbls>
            <c:dLbl>
              <c:idx val="6"/>
              <c:layout>
                <c:manualLayout>
                  <c:x val="-1.7274125070063672E-3"/>
                  <c:y val="-8.44376873012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13-4FED-ADBC-6822B891D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Договорился (лась) с преподавателем не посещать занятия</c:v>
                </c:pt>
                <c:pt idx="1">
                  <c:v>Оценка рубежного контроля</c:v>
                </c:pt>
                <c:pt idx="2">
                  <c:v>Дипломная работа</c:v>
                </c:pt>
                <c:pt idx="3">
                  <c:v>Курсовая работа</c:v>
                </c:pt>
                <c:pt idx="4">
                  <c:v>При сдаче отчета по практике</c:v>
                </c:pt>
                <c:pt idx="5">
                  <c:v>Оценка одной дисциплины</c:v>
                </c:pt>
                <c:pt idx="6">
                  <c:v>При сдаче сессии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12.5</c:v>
                </c:pt>
                <c:pt idx="1">
                  <c:v>37.5</c:v>
                </c:pt>
                <c:pt idx="2">
                  <c:v>37.5</c:v>
                </c:pt>
                <c:pt idx="3">
                  <c:v>37.5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E13-4FED-ADBC-6822B891D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13765667769411"/>
          <c:y val="3.9132617036299639E-4"/>
          <c:w val="0.62349846186958813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83B-A11B-B8E05F5E53B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E-483B-A11B-B8E05F5E5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E-483B-A11B-B8E05F5E5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E-483B-A11B-B8E05F5E53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E-483B-A11B-B8E05F5E5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Заведующий кафедрой</c:v>
                </c:pt>
                <c:pt idx="1">
                  <c:v>Лаборант кафедры</c:v>
                </c:pt>
                <c:pt idx="2">
                  <c:v>Руководитель отдела</c:v>
                </c:pt>
                <c:pt idx="3">
                  <c:v>Куратор</c:v>
                </c:pt>
                <c:pt idx="4">
                  <c:v>Специалист отдела</c:v>
                </c:pt>
                <c:pt idx="5">
                  <c:v>Преподаватель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37.5</c:v>
                </c:pt>
                <c:pt idx="3">
                  <c:v>37.5</c:v>
                </c:pt>
                <c:pt idx="4">
                  <c:v>62.5</c:v>
                </c:pt>
                <c:pt idx="5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E-483B-A11B-B8E05F5E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13527225448419"/>
          <c:y val="0.24985822428917451"/>
          <c:w val="0.52610014857161669"/>
          <c:h val="0.578999070855216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63-4B6C-8706-B0CC8DF6232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D2-47C8-89DE-CEB2B4263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</c:v>
                </c:pt>
                <c:pt idx="1">
                  <c:v>Казахский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3-4B6C-8706-B0CC8DF62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57861183220066"/>
          <c:y val="3.9132617036299639E-4"/>
          <c:w val="0.61542138816779945"/>
          <c:h val="0.99204996623945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83B-A11B-B8E05F5E53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E-483B-A11B-B8E05F5E5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E-483B-A11B-B8E05F5E5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E-483B-A11B-B8E05F5E53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E-483B-A11B-B8E05F5E53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89-4117-82D8-6805847DE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Через кафедральных лаборантов</c:v>
                </c:pt>
                <c:pt idx="1">
                  <c:v>Через знакомых преподавателей</c:v>
                </c:pt>
                <c:pt idx="2">
                  <c:v>Через куратора</c:v>
                </c:pt>
                <c:pt idx="3">
                  <c:v>Через других студентов</c:v>
                </c:pt>
                <c:pt idx="4">
                  <c:v>Через старосту</c:v>
                </c:pt>
                <c:pt idx="5">
                  <c:v>Лично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E-483B-A11B-B8E05F5E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57861183220066"/>
          <c:y val="3.9132617036299639E-4"/>
          <c:w val="0.51645726463488228"/>
          <c:h val="0.990996662384764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83B-A11B-B8E05F5E53B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8E-483B-A11B-B8E05F5E5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E-483B-A11B-B8E05F5E5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E-483B-A11B-B8E05F5E53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8E-483B-A11B-B8E05F5E5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Вынуждают преподаватели</c:v>
                </c:pt>
                <c:pt idx="1">
                  <c:v>Слабый контроль со стороны администрации</c:v>
                </c:pt>
                <c:pt idx="2">
                  <c:v>Низкая заработная плата преподавателей</c:v>
                </c:pt>
                <c:pt idx="3">
                  <c:v>Низкая заинтересованность студентов в учебе</c:v>
                </c:pt>
                <c:pt idx="4">
                  <c:v>Другое</c:v>
                </c:pt>
                <c:pt idx="5">
                  <c:v>Нежелание студентов учиться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1.5</c:v>
                </c:pt>
                <c:pt idx="1">
                  <c:v>4.4000000000000004</c:v>
                </c:pt>
                <c:pt idx="2">
                  <c:v>5.9</c:v>
                </c:pt>
                <c:pt idx="3">
                  <c:v>8.9</c:v>
                </c:pt>
                <c:pt idx="4">
                  <c:v>9.6</c:v>
                </c:pt>
                <c:pt idx="5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E-483B-A11B-B8E05F5E5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81707105468638"/>
          <c:y val="2.6952135765760048E-2"/>
          <c:w val="0.63028333911998358"/>
          <c:h val="0.97304786423423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D-4CB4-944C-0275CEF4A2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BD-4CB4-944C-0275CEF4A2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BD-4CB4-944C-0275CEF4A2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BD-4CB4-944C-0275CEF4A2A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BD-4CB4-944C-0275CEF4A2A4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BD-4CB4-944C-0275CEF4A2A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8BD-4CB4-944C-0275CEF4A2A4}"/>
              </c:ext>
            </c:extLst>
          </c:dPt>
          <c:dLbls>
            <c:dLbl>
              <c:idx val="6"/>
              <c:layout>
                <c:manualLayout>
                  <c:x val="-4.9180749645246812E-3"/>
                  <c:y val="5.92627967895400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BD-4CB4-944C-0275CEF4A2A4}"/>
                </c:ext>
              </c:extLst>
            </c:dLbl>
            <c:dLbl>
              <c:idx val="7"/>
              <c:layout>
                <c:manualLayout>
                  <c:x val="-3.5906612273332576E-2"/>
                  <c:y val="-3.6007816078384891E-17"/>
                </c:manualLayout>
              </c:layout>
              <c:tx>
                <c:rich>
                  <a:bodyPr/>
                  <a:lstStyle/>
                  <a:p>
                    <a:fld id="{54E983F9-E020-4B24-B31E-601732961601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8BD-4CB4-944C-0275CEF4A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Затрудняюсь ответить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12.6</c:v>
                </c:pt>
                <c:pt idx="1">
                  <c:v>15.5</c:v>
                </c:pt>
                <c:pt idx="2">
                  <c:v>71.900000000000006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8BD-4CB4-944C-0275CEF4A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95051752222881"/>
          <c:y val="1.8648029409752579E-2"/>
          <c:w val="0.60904948247777113"/>
          <c:h val="0.96270394118049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C-497A-89E5-ADB1C6996979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C-497A-89E5-ADB1C69969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3C-497A-89E5-ADB1C699697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3C-497A-89E5-ADB1C69969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3C-497A-89E5-ADB1C6996979}"/>
              </c:ext>
            </c:extLst>
          </c:dPt>
          <c:dLbls>
            <c:dLbl>
              <c:idx val="0"/>
              <c:layout>
                <c:manualLayout>
                  <c:x val="1.9743015749188859E-2"/>
                  <c:y val="1.85203223390566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09613449558502"/>
                      <c:h val="9.55760037516010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13C-497A-89E5-ADB1C6996979}"/>
                </c:ext>
              </c:extLst>
            </c:dLbl>
            <c:dLbl>
              <c:idx val="1"/>
              <c:layout>
                <c:manualLayout>
                  <c:x val="1.4132437895486929E-7"/>
                  <c:y val="7.40769148213899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8294384334475"/>
                      <c:h val="6.59458210943569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13C-497A-89E5-ADB1C69969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13C-497A-89E5-ADB1C6996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Пятый</c:v>
                </c:pt>
                <c:pt idx="1">
                  <c:v>Четвертый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14</c:v>
                </c:pt>
                <c:pt idx="3">
                  <c:v>17</c:v>
                </c:pt>
                <c:pt idx="4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3C-497A-89E5-ADB1C6996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05544938007841"/>
          <c:y val="5.7186543218498115E-2"/>
          <c:w val="0.49194455061992154"/>
          <c:h val="0.924588802187664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84-4DEF-812E-0A9F1574454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4-4DEF-812E-0A9F157445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84-4DEF-812E-0A9F157445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84-4DEF-812E-0A9F157445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84-4DEF-812E-0A9F15744543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84-4DEF-812E-0A9F15744543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84-4DEF-812E-0A9F1574454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84-4DEF-812E-0A9F15744543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884-4DEF-812E-0A9F15744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ПиП</c:v>
                </c:pt>
                <c:pt idx="1">
                  <c:v>ДОВ</c:v>
                </c:pt>
                <c:pt idx="2">
                  <c:v>Финансы</c:v>
                </c:pt>
                <c:pt idx="3">
                  <c:v>ПМНО</c:v>
                </c:pt>
                <c:pt idx="4">
                  <c:v>Казахский язык и литература в образовательных учреждениях </c:v>
                </c:pt>
                <c:pt idx="5">
                  <c:v>Казахский язык и литература</c:v>
                </c:pt>
                <c:pt idx="6">
                  <c:v>Иностранный язык: два иностранных языка</c:v>
                </c:pt>
                <c:pt idx="7">
                  <c:v>Фармация</c:v>
                </c:pt>
                <c:pt idx="8">
                  <c:v>Юриспруденция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2.2000000000000002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14.1</c:v>
                </c:pt>
                <c:pt idx="6">
                  <c:v>16.3</c:v>
                </c:pt>
                <c:pt idx="7">
                  <c:v>17</c:v>
                </c:pt>
                <c:pt idx="8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884-4DEF-812E-0A9F15744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852155731003947"/>
          <c:y val="2.148602517484367E-2"/>
          <c:w val="0.47147843948288659"/>
          <c:h val="0.95489507177154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62-4F99-8266-9376D2F9ADBD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62-4F99-8266-9376D2F9AD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62-4F99-8266-9376D2F9AD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62-4F99-8266-9376D2F9AD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62-4F99-8266-9376D2F9A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Бывают неудовлетворительные оценки, есть задолженности</c:v>
                </c:pt>
                <c:pt idx="1">
                  <c:v>Учусь на удовлетворительно</c:v>
                </c:pt>
                <c:pt idx="2">
                  <c:v>Учусь только на отлично</c:v>
                </c:pt>
                <c:pt idx="3">
                  <c:v>Учусь на хорошо и удовлетворительно</c:v>
                </c:pt>
                <c:pt idx="4">
                  <c:v>Учусь на отлично и хорошо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5.9</c:v>
                </c:pt>
                <c:pt idx="3">
                  <c:v>33.299999999999997</c:v>
                </c:pt>
                <c:pt idx="4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62-4F99-8266-9376D2F9A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2428497444431"/>
          <c:y val="3.9940379244282148E-2"/>
          <c:w val="0.51741197896750624"/>
          <c:h val="0.90426726981299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8-4239-B8C1-192FDC99C8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8-4239-B8C1-192FDC99C8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8-4239-B8C1-192FDC99C8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8-4239-B8C1-192FDC99C8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98-4239-B8C1-192FDC99C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удовлетворен (а)</c:v>
                </c:pt>
                <c:pt idx="1">
                  <c:v>Скорее удовлетворен (а)</c:v>
                </c:pt>
                <c:pt idx="2">
                  <c:v>Удовлетворен (а)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31.1</c:v>
                </c:pt>
                <c:pt idx="2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98-4239-B8C1-192FDC99C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46710923355457"/>
          <c:y val="4.8109148251835696E-2"/>
          <c:w val="0.54140414403540538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1C-49E7-8C2A-7C5AC684F1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C-49E7-8C2A-7C5AC684F1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1C-49E7-8C2A-7C5AC684F19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1C-49E7-8C2A-7C5AC684F1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1C-49E7-8C2A-7C5AC684F191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1C-49E7-8C2A-7C5AC684F191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1C-49E7-8C2A-7C5AC684F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Плохое отношение не изменилось</c:v>
                </c:pt>
                <c:pt idx="2">
                  <c:v>Да, в плохую сторону</c:v>
                </c:pt>
                <c:pt idx="3">
                  <c:v>Хорошее отношение не изменилось</c:v>
                </c:pt>
                <c:pt idx="4">
                  <c:v>Да, в хорошую сторону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3.7</c:v>
                </c:pt>
                <c:pt idx="2">
                  <c:v>5.2</c:v>
                </c:pt>
                <c:pt idx="3">
                  <c:v>45.2</c:v>
                </c:pt>
                <c:pt idx="4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1C-49E7-8C2A-7C5AC684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80710155418"/>
          <c:y val="3.2111737438575323E-2"/>
          <c:w val="0.48584191271766269"/>
          <c:h val="0.96788826256142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4B3-9CF1-295CAAF4D7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4B3-9CF1-295CAAF4D7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A-44B3-9CF1-295CAAF4D7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Необъективны</c:v>
                </c:pt>
                <c:pt idx="1">
                  <c:v>Скорее необъективны</c:v>
                </c:pt>
                <c:pt idx="2">
                  <c:v>Скорее объективны</c:v>
                </c:pt>
                <c:pt idx="3">
                  <c:v>Объективны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2.2000000000000002</c:v>
                </c:pt>
                <c:pt idx="2">
                  <c:v>31.9</c:v>
                </c:pt>
                <c:pt idx="3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1A-44B3-9CF1-295CAAF4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24432890117637"/>
          <c:y val="3.2111737438575323E-2"/>
          <c:w val="0.64377850058022235"/>
          <c:h val="0.96788826256142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4B3-9CF1-295CAAF4D7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4B3-9CF1-295CAAF4D7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A-44B3-9CF1-295CAAF4D74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1A-44B3-9CF1-295CAAF4D7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B1A-44B3-9CF1-295CAAF4D7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B1A-44B3-9CF1-295CAAF4D7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E68-4E86-A4FC-35AA3DD11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Другое</c:v>
                </c:pt>
                <c:pt idx="1">
                  <c:v>Письменная</c:v>
                </c:pt>
                <c:pt idx="2">
                  <c:v>Устная</c:v>
                </c:pt>
                <c:pt idx="3">
                  <c:v>Тестирование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4.7</c:v>
                </c:pt>
                <c:pt idx="2">
                  <c:v>7.4</c:v>
                </c:pt>
                <c:pt idx="3">
                  <c:v>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1A-44B3-9CF1-295CAAF4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0.0564</cdr:x>
      <cdr:y>0</cdr:y>
    </cdr:from>
    <cdr:to>
      <cdr:x>1</cdr:x>
      <cdr:y>0.19664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3E7C78-B053-41F0-8154-4492A92468A5}"/>
            </a:ext>
          </a:extLst>
        </cdr:cNvPr>
        <cdr:cNvSpPr txBox="1"/>
      </cdr:nvSpPr>
      <cdr:spPr>
        <a:xfrm xmlns:a="http://schemas.openxmlformats.org/drawingml/2006/main">
          <a:off x="148359" y="0"/>
          <a:ext cx="2482184" cy="31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0.29012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8068CD-18CB-45A4-9A84-EC224665EEE6}"/>
            </a:ext>
          </a:extLst>
        </cdr:cNvPr>
        <cdr:cNvSpPr txBox="1"/>
      </cdr:nvSpPr>
      <cdr:spPr>
        <a:xfrm xmlns:a="http://schemas.openxmlformats.org/drawingml/2006/main">
          <a:off x="0" y="0"/>
          <a:ext cx="2630543" cy="463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2AC42-0B0B-4D22-86B6-81A2FE15111C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88AD-D0E5-4590-A82B-1D2BAA00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5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db5defa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2db5defa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25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27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02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51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12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709386d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3a709386d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6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7d1d21ee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37d1d21ee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09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484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61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d1d21ee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137d1d21ee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48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7d1d21ee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37d1d21ee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60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a709386da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a709386da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963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60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3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315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595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d1d21ee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d1d21ee2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0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6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7d1d21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37d1d21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d1d21ee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7d1d21ee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9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E3394-8D8C-4E53-A13E-CB7AF00DF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824224-3AEF-4F6E-95A4-7AAB77D00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FB3DC-A903-4C30-97A9-4BE8267F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3138-3151-4448-BD34-12415800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68853D-2C27-4A12-AEAC-C3A84F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104CC-102F-4F3F-8B2B-97DBD151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CCCA8A-6405-431E-BDE2-405810BB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8415A-B1DB-4E9D-96BA-E0F5083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994F6-216B-4937-A3C0-3AC7C1C4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C453C-ECB1-435D-A1E1-C1E56539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3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F6747-3FD9-4F11-BFC0-38A39CC93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7B308-2796-4DC6-9235-2568EEEAA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35FA6-DA20-4B75-A831-94A63050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02226D-6A47-4A2A-ABAE-26FC1CD5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37CD-3081-483A-A4D7-6018C8D4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2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79233" y="477709"/>
            <a:ext cx="8026400" cy="1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title" idx="2"/>
          </p:nvPr>
        </p:nvSpPr>
        <p:spPr>
          <a:xfrm>
            <a:off x="379233" y="1169965"/>
            <a:ext cx="80264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title" idx="3"/>
          </p:nvPr>
        </p:nvSpPr>
        <p:spPr>
          <a:xfrm>
            <a:off x="379233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 idx="4"/>
          </p:nvPr>
        </p:nvSpPr>
        <p:spPr>
          <a:xfrm>
            <a:off x="379233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title" idx="5"/>
          </p:nvPr>
        </p:nvSpPr>
        <p:spPr>
          <a:xfrm>
            <a:off x="4222400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6"/>
          </p:nvPr>
        </p:nvSpPr>
        <p:spPr>
          <a:xfrm>
            <a:off x="4222400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title" idx="7"/>
          </p:nvPr>
        </p:nvSpPr>
        <p:spPr>
          <a:xfrm>
            <a:off x="8065567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8"/>
          </p:nvPr>
        </p:nvSpPr>
        <p:spPr>
          <a:xfrm>
            <a:off x="8065567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08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813">
          <p15:clr>
            <a:srgbClr val="FA7B17"/>
          </p15:clr>
        </p15:guide>
        <p15:guide id="5" pos="2041">
          <p15:clr>
            <a:srgbClr val="FA7B17"/>
          </p15:clr>
        </p15:guide>
        <p15:guide id="6" pos="3628">
          <p15:clr>
            <a:srgbClr val="FA7B17"/>
          </p15:clr>
        </p15:guide>
        <p15:guide id="7" pos="3855">
          <p15:clr>
            <a:srgbClr val="FA7B17"/>
          </p15:clr>
        </p15:guide>
        <p15:guide id="8" orient="horz" pos="3013">
          <p15:clr>
            <a:srgbClr val="FA7B17"/>
          </p15:clr>
        </p15:guide>
        <p15:guide id="9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Название раздела и два столбца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6122479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810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Название раздела и шесть столбцов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379233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379233" y="1660469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4219200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4219200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379233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379233" y="4060795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4219200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4219200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8059167" y="3659916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8059167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0337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Название раздела и три столбца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730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379233" y="1660476"/>
            <a:ext cx="73008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8059167" y="3685157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8059167" y="4086033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7791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Название раздела и текст с диаграммой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28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Название раздела и четыре столбцов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6122467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379233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379233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6122479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6122467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365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436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4370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0ED93-081B-46AD-95F0-50954C0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B6966-6ACF-4B6E-AA78-F85265F4E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679CC-1BAF-4EB4-B99C-5BE6466E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45313-3F77-4482-878B-7221BB4B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87690-9B4F-4949-B408-71F7E137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3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79233" y="477709"/>
            <a:ext cx="8026400" cy="1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title" idx="2"/>
          </p:nvPr>
        </p:nvSpPr>
        <p:spPr>
          <a:xfrm>
            <a:off x="379233" y="1169965"/>
            <a:ext cx="80264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title" idx="3"/>
          </p:nvPr>
        </p:nvSpPr>
        <p:spPr>
          <a:xfrm>
            <a:off x="379233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 idx="4"/>
          </p:nvPr>
        </p:nvSpPr>
        <p:spPr>
          <a:xfrm>
            <a:off x="379233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title" idx="5"/>
          </p:nvPr>
        </p:nvSpPr>
        <p:spPr>
          <a:xfrm>
            <a:off x="4222400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6"/>
          </p:nvPr>
        </p:nvSpPr>
        <p:spPr>
          <a:xfrm>
            <a:off x="4222400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title" idx="7"/>
          </p:nvPr>
        </p:nvSpPr>
        <p:spPr>
          <a:xfrm>
            <a:off x="8065567" y="5945695"/>
            <a:ext cx="3457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21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8"/>
          </p:nvPr>
        </p:nvSpPr>
        <p:spPr>
          <a:xfrm>
            <a:off x="8065567" y="5660452"/>
            <a:ext cx="3457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3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20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  <p15:guide id="3" orient="horz" pos="680">
          <p15:clr>
            <a:srgbClr val="FA7B17"/>
          </p15:clr>
        </p15:guide>
        <p15:guide id="4" pos="1813">
          <p15:clr>
            <a:srgbClr val="FA7B17"/>
          </p15:clr>
        </p15:guide>
        <p15:guide id="5" pos="2041">
          <p15:clr>
            <a:srgbClr val="FA7B17"/>
          </p15:clr>
        </p15:guide>
        <p15:guide id="6" pos="3628">
          <p15:clr>
            <a:srgbClr val="FA7B17"/>
          </p15:clr>
        </p15:guide>
        <p15:guide id="7" pos="3855">
          <p15:clr>
            <a:srgbClr val="FA7B17"/>
          </p15:clr>
        </p15:guide>
        <p15:guide id="8" orient="horz" pos="3013">
          <p15:clr>
            <a:srgbClr val="FA7B17"/>
          </p15:clr>
        </p15:guide>
        <p15:guide id="9" orient="horz" pos="34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Название раздела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531949" y="516203"/>
            <a:ext cx="5393600" cy="1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667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504833" y="490969"/>
            <a:ext cx="1119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81228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Название раздела и два столбца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6122479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8181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Название раздела и шесть столбцов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379233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379233" y="1660469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4219200" y="1259591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4219200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379233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379233" y="4060795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4219200" y="3659916"/>
            <a:ext cx="346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4219200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8059167" y="3659916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8059167" y="4060792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74234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Название раздела и три столбца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730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379233" y="1660476"/>
            <a:ext cx="73008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8059167" y="1259591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8059167" y="1660467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8059167" y="3685157"/>
            <a:ext cx="36912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8059167" y="4086033"/>
            <a:ext cx="34608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3436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Название раздела и текст с диаграммой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4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58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Название раздела и четыре столбцов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379233" y="503583"/>
            <a:ext cx="7534400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333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504833" y="490969"/>
            <a:ext cx="1124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379233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379233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6122479" y="1259600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6122467" y="1660467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379233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379233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6122479" y="3662673"/>
            <a:ext cx="5380800" cy="1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6122467" y="4063540"/>
            <a:ext cx="5380800" cy="1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3405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8767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729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D7F18-58C9-4F5D-A649-83965F2D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05747-8ED1-4837-BB64-36895E7B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062FD-DBBF-4F47-A858-DD7BF65B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48761-6149-4D6C-BE60-6ED84501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8E5E9-E1CF-4269-B4E9-AEB73717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6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AB4E7-587C-49F8-B941-C77B63AD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23152-42FC-4370-BA63-39A1E0E73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7CA76-66EA-4B9B-8F14-214FD084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C31EC-EABE-4314-9784-AC63AF75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2095-FDFA-4CD1-87E6-38BCCC1B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9ECD7-20E1-4AEA-B590-A5EE8ADA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389F0-7F25-4429-BED8-220DF2CD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7221E-8088-4E91-8782-CDC453D83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56982-0674-4B5D-BC02-6AC2A0168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1F25D6-B6FF-4EE1-A63C-D2492B432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9E5962-A277-42AD-85A7-16F48EA49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9F5B36-3781-4575-8B3A-B15F65A9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621BDD-1CB9-4A9D-B5A0-873D9AB3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AF4249-8BCD-4003-9CBF-0E54BED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DED9-274E-4F9C-B796-E618114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D0ECE1-6FDD-47A1-947C-65921F6B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FC93E-5CD1-4FBB-B009-794FEBF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940DDD-E092-4BA7-B3D1-B6AFA65E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2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67AAF-A90A-4137-85DF-1B09E57D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BE7E41-7878-42EB-BE73-943B8666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F0E328-2EF8-4B1A-A7E5-04395CEF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058B5-7B76-48CA-8569-752F89FD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2C84F-97C4-4AD5-A244-BC46F313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BD1D55-4CBB-4FD5-9B5F-630FE6825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D44A44-4451-4B02-9004-E8D775E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D9D92-14DF-417E-B6C2-7E9D827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70AEA-5B82-4FE8-B57E-2FA8196B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3892F-263E-44BD-8AA6-01D0E9C0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A81866-6F9C-46BF-B70A-99F2FEDB5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38DF8A-0F43-4554-8BC6-E0C5E0CE9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44D43-10B7-4F09-B254-668270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A1FFD-13F0-4543-B7E3-64646DFF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3EC92-AB19-43E8-8670-3852D7C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73323-88FC-4346-BB9A-A12DDADF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9CC3F-478B-489F-9878-7E140BC4E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CC4DD-BEF6-4847-8979-8AC752461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D335-B4AC-415B-BBCE-FCA68DBB3DE0}" type="datetimeFigureOut">
              <a:rPr lang="ru-RU" smtClean="0"/>
              <a:t>вт 27.08.24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5DC9D-4CC2-45D2-968E-889E7F4DC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F5C461-12CE-4332-B139-759C9D44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B5CE-640A-4EB2-8D80-3D6855A5B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5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195931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52111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DBADA1-4739-41FF-BCA5-59CEABD6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496475"/>
            <a:ext cx="5943600" cy="13656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04A3B-A70A-4DB5-8A72-8D8DEFB3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862096"/>
            <a:ext cx="5286375" cy="4759133"/>
          </a:xfrm>
          <a:prstGeom prst="rect">
            <a:avLst/>
          </a:prstGeom>
        </p:spPr>
      </p:pic>
      <p:pic>
        <p:nvPicPr>
          <p:cNvPr id="1026" name="Picture 2" descr="Красно-оранжевый фон с сияющим светом. | Премиум Фото">
            <a:extLst>
              <a:ext uri="{FF2B5EF4-FFF2-40B4-BE49-F238E27FC236}">
                <a16:creationId xmlns:a16="http://schemas.microsoft.com/office/drawing/2014/main" id="{687F3AEA-F045-417A-81CA-33977AA1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2" y="271463"/>
            <a:ext cx="5676898" cy="63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91131E-5291-462B-9F98-F4B6E8ACF283}"/>
              </a:ext>
            </a:extLst>
          </p:cNvPr>
          <p:cNvSpPr txBox="1"/>
          <p:nvPr/>
        </p:nvSpPr>
        <p:spPr>
          <a:xfrm>
            <a:off x="6886575" y="1228725"/>
            <a:ext cx="4457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СЕССИЯ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Обзор результатов онлайн-опроса студентов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(июнь)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КАРАГАНДА - 2024</a:t>
            </a:r>
          </a:p>
        </p:txBody>
      </p:sp>
    </p:spTree>
    <p:extLst>
      <p:ext uri="{BB962C8B-B14F-4D97-AF65-F5344CB8AC3E}">
        <p14:creationId xmlns:p14="http://schemas.microsoft.com/office/powerpoint/2010/main" val="274115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10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195" name="Google Shape;195;g137d1d21ee2_1_135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6492226" y="1389321"/>
            <a:ext cx="5242707" cy="484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05878" indent="-285750" algn="just" defTabSz="1219170">
              <a:buClr>
                <a:srgbClr val="505050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 данным самооценок, практически две трети опрошенных студентов (63,7%) учатся только на отлично, на отлично и хорошо. </a:t>
            </a:r>
          </a:p>
          <a:p>
            <a:pPr marL="448722" indent="-228594" algn="just" defTabSz="1219170">
              <a:buClr>
                <a:srgbClr val="505050"/>
              </a:buClr>
              <a:buSzPts val="1000"/>
              <a:buFont typeface="Wingdings" panose="05000000000000000000" pitchFamily="2" charset="2"/>
              <a:buChar char="q"/>
            </a:pPr>
            <a:endParaRPr lang="ru-RU" sz="1600" kern="0" dirty="0">
              <a:solidFill>
                <a:srgbClr val="242424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505878" indent="-285750" algn="just" defTabSz="1219170">
              <a:buClr>
                <a:srgbClr val="505050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Каждый третий респондент - на хорошо и удовлетворительно.</a:t>
            </a:r>
          </a:p>
          <a:p>
            <a:pPr marL="505878" indent="-285750" algn="just" defTabSz="1219170">
              <a:buClr>
                <a:srgbClr val="505050"/>
              </a:buClr>
              <a:buSzPts val="10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242424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505878" indent="-285750" algn="just" defTabSz="1219170">
              <a:buClr>
                <a:srgbClr val="505050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Согласно данным самооценок, неуспевающих среди участников опроса нет.</a:t>
            </a:r>
          </a:p>
          <a:p>
            <a:pPr marL="220128" algn="just" defTabSz="1219170">
              <a:buClr>
                <a:srgbClr val="505050"/>
              </a:buClr>
              <a:buSzPts val="1000"/>
            </a:pPr>
            <a:endParaRPr lang="ru-RU" sz="1600" kern="0" dirty="0">
              <a:solidFill>
                <a:srgbClr val="242424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97" name="Google Shape;197;g137d1d21ee2_1_135"/>
          <p:cNvSpPr txBox="1"/>
          <p:nvPr/>
        </p:nvSpPr>
        <p:spPr>
          <a:xfrm>
            <a:off x="457067" y="770021"/>
            <a:ext cx="50417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r>
              <a:rPr lang="ru" sz="1333" kern="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Ваш уровень успеваемости </a:t>
            </a:r>
          </a:p>
          <a:p>
            <a:pPr algn="ctr" defTabSz="1219170">
              <a:buClr>
                <a:srgbClr val="000000"/>
              </a:buClr>
              <a:buSzPts val="1000"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32DC680-04F9-419C-81E4-3140B37A0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200946"/>
              </p:ext>
            </p:extLst>
          </p:nvPr>
        </p:nvGraphicFramePr>
        <p:xfrm>
          <a:off x="232227" y="1508644"/>
          <a:ext cx="5863772" cy="484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7122C9-6070-4B8B-A75E-CC3C55135BB5}"/>
              </a:ext>
            </a:extLst>
          </p:cNvPr>
          <p:cNvSpPr txBox="1"/>
          <p:nvPr/>
        </p:nvSpPr>
        <p:spPr>
          <a:xfrm>
            <a:off x="457066" y="155944"/>
            <a:ext cx="1139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ОТНОШЕНИЕ К УЧЕБНОМУ ПРОЦЕССУ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662D9C-B8EC-43E3-AD5B-6118B13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49" y="816990"/>
            <a:ext cx="5900587" cy="756628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ли Вы качеством образования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ВУЗе? (% от числа опрошенных)</a:t>
            </a:r>
          </a:p>
        </p:txBody>
      </p:sp>
      <p:sp>
        <p:nvSpPr>
          <p:cNvPr id="344" name="Google Shape;344;g137d1d21ee2_1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11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346" name="Google Shape;346;g137d1d21ee2_1_0"/>
          <p:cNvSpPr txBox="1"/>
          <p:nvPr/>
        </p:nvSpPr>
        <p:spPr>
          <a:xfrm>
            <a:off x="6634716" y="1287001"/>
            <a:ext cx="5100216" cy="460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Абсолютное большинство опрошенных студентов полностью и скорее удовлетворены качеством образования в ВУЗе (97%).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 удовлетворены – 4 участника онлайн-опроса (3%). В их составе представлены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студенты, первого, второго и третьего курсов, образовательных программ «Иностранный язык: два иностранных языка», «Юриспруденция», «Финансы», успевающие на отлично и хорошо.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9E076A-3994-4AB4-F2ED-DA6493F26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90967"/>
              </p:ext>
            </p:extLst>
          </p:nvPr>
        </p:nvGraphicFramePr>
        <p:xfrm>
          <a:off x="457068" y="1573618"/>
          <a:ext cx="5472248" cy="362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4AFB4A-BFB0-44A9-BF04-1BE57BE44650}"/>
              </a:ext>
            </a:extLst>
          </p:cNvPr>
          <p:cNvSpPr txBox="1"/>
          <p:nvPr/>
        </p:nvSpPr>
        <p:spPr>
          <a:xfrm>
            <a:off x="340242" y="170846"/>
            <a:ext cx="88037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ОТНОШЕНИЕ К УЧЕБНОМУ ПРОЦЕССУ</a:t>
            </a:r>
          </a:p>
        </p:txBody>
      </p:sp>
    </p:spTree>
    <p:extLst>
      <p:ext uri="{BB962C8B-B14F-4D97-AF65-F5344CB8AC3E}">
        <p14:creationId xmlns:p14="http://schemas.microsoft.com/office/powerpoint/2010/main" val="48171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7d1d21ee2_1_1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12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05" name="Google Shape;205;g137d1d21ee2_1_118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137d1d21ee2_1_118"/>
          <p:cNvSpPr txBox="1"/>
          <p:nvPr/>
        </p:nvSpPr>
        <p:spPr>
          <a:xfrm>
            <a:off x="5759467" y="779722"/>
            <a:ext cx="6106468" cy="575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marR="73658" indent="-285750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По сравнению с началом учебного года 91,1% опрошенных студентов либо сохранили хорошее отношение к обучению, либо изменили его в хорошую сторону.</a:t>
            </a:r>
          </a:p>
          <a:p>
            <a:pPr marL="285750" marR="73658" indent="-285750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Плохое отношение к обучению отметили в общем целом  8,9% студентов (12 человек). </a:t>
            </a:r>
          </a:p>
          <a:p>
            <a:pPr marL="285750" marR="73658" indent="-285750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Примечательно, что основной контингент участников опроса, чье плохое отношение к обучению не изменилось либо ухудшилось, - это студенты, которые учатся только на отлично и хорошо  (9 человек). </a:t>
            </a:r>
          </a:p>
          <a:p>
            <a:pPr marL="285750" marR="73658" indent="-285750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Доли недовольных учебным процессом (в абсолютных значениях) в зависимости от формы, языка и курса обучения:</a:t>
            </a:r>
          </a:p>
          <a:p>
            <a:pPr marL="285750" marR="73658" indent="-285750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Студенты очной формы обучения – 11 человек, с применением ДОТ – 1 человек.</a:t>
            </a:r>
          </a:p>
          <a:p>
            <a:pPr marL="228594" marR="73658" indent="-228594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320767" algn="l"/>
              </a:tabLst>
            </a:pP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Казахоязычные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студенты – 9 человек, русскоязычные – 3 человека.</a:t>
            </a:r>
          </a:p>
          <a:p>
            <a:pPr marL="228594" marR="73658" indent="-228594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Студенты 2 курса – 5 человек, 1 курса – 4 человека, 3 курса – 3 человека.</a:t>
            </a:r>
          </a:p>
          <a:p>
            <a:pPr marL="228594" marR="73658" indent="-228594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320767" algn="l"/>
              </a:tabLst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tabLst>
                <a:tab pos="1320767" algn="l"/>
              </a:tabLs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73658" algn="just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  <a:buSzPts val="1200"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137d1d21ee2_1_118"/>
          <p:cNvSpPr txBox="1"/>
          <p:nvPr/>
        </p:nvSpPr>
        <p:spPr>
          <a:xfrm>
            <a:off x="457064" y="615820"/>
            <a:ext cx="490992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r>
              <a:rPr lang="ru" sz="1333" kern="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Изменилось ли Ваше отношение к обучению по сравнению с началом учебного года? </a:t>
            </a:r>
          </a:p>
          <a:p>
            <a:pPr algn="ctr" defTabSz="1219170">
              <a:buClr>
                <a:srgbClr val="000000"/>
              </a:buClr>
              <a:buSzPts val="1000"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1EC0B12-E691-4DD0-973A-5811F5640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437011"/>
              </p:ext>
            </p:extLst>
          </p:nvPr>
        </p:nvGraphicFramePr>
        <p:xfrm>
          <a:off x="457067" y="1600663"/>
          <a:ext cx="5302400" cy="47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E5E92A-34A1-48CF-B5BA-212278D3B3A3}"/>
              </a:ext>
            </a:extLst>
          </p:cNvPr>
          <p:cNvSpPr txBox="1"/>
          <p:nvPr/>
        </p:nvSpPr>
        <p:spPr>
          <a:xfrm>
            <a:off x="457064" y="99238"/>
            <a:ext cx="8686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ОТНОШЕНИЕ К УЧЕБНОМУ ПРОЦЕССУ</a:t>
            </a:r>
            <a:endParaRPr lang="ru-RU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13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0"/>
            <a:ext cx="9753600" cy="113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  <a:defRPr/>
            </a:pPr>
            <a:r>
              <a:rPr lang="ru-RU" sz="2667" b="1" kern="0" dirty="0">
                <a:solidFill>
                  <a:srgbClr val="434343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ОЦЕНКА КОНТРОЛЯ ЗНАНИЙ</a:t>
            </a:r>
            <a:endParaRPr sz="2667" b="1" kern="0" dirty="0">
              <a:solidFill>
                <a:srgbClr val="434343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  <a:defRPr/>
            </a:pPr>
            <a:endParaRPr sz="2667" b="1" kern="0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636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14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6127766" y="1759000"/>
            <a:ext cx="5772783" cy="363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Доминантное большинство опрошенных студентов полностью и скорее признают объективность оценок на рубежных контролях и экзаменах (95,6% или 129 человек).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Лишь 4,4% (6 человек)  считают их скорее и совершенно необъективными. Это студенты – очники,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второкурсники (3 человека) и других курсов обучения, успевающие на отлично и хорошо, половина из которых недовольны качеством образовательного процесса (3 человека), четверо плохо относятся к обучению.</a:t>
            </a:r>
            <a:endParaRPr sz="1333" kern="0" dirty="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379233" y="636234"/>
            <a:ext cx="5119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Вы считаете, насколько объективны оценки на   рубежном контроле/экзамене в нашем ВУЗе? </a:t>
            </a:r>
          </a:p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4215-48A2-40D5-8853-8F8F6842E830}"/>
              </a:ext>
            </a:extLst>
          </p:cNvPr>
          <p:cNvSpPr txBox="1"/>
          <p:nvPr/>
        </p:nvSpPr>
        <p:spPr>
          <a:xfrm>
            <a:off x="751369" y="39442"/>
            <a:ext cx="1093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ОЦЕНКА КОНТРОЛЯ ЗНАНИЙ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EDA3AF2-498A-45DA-865E-3B235E422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760860"/>
              </p:ext>
            </p:extLst>
          </p:nvPr>
        </p:nvGraphicFramePr>
        <p:xfrm>
          <a:off x="291450" y="1621078"/>
          <a:ext cx="5468017" cy="440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03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15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6432535" y="914400"/>
            <a:ext cx="5253631" cy="56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 точки зрения преобладающего большинства опрошенных студентов, наиболее объективной формой оценки знаний на экзамене является тестирование – 54,1% (73 человека).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Показатели поддержки тестирования в разрезе курсов обучения и образовательных программ: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1 курс – 64,1%, 2 курс – 52,2%, 3 курс – 42,1%, 4 курс – 53%, 5 курс – 33,3%.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«Педагогика и психология» – 100%, «Казахский язык и литература в образовательных учреждениях» – 81,8%, «Казахский язык и литература» – 79%,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«Дошкольное обучение и воспитание» – 66,7%, «Финансы» – 63,6%,  «Фармация» – 52,2%, «Юриспруденция» – 50%, «ПМНО» – 45,5%, «Иностранный язык: два иностранных языка» – 31,8%.</a:t>
            </a:r>
          </a:p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Наиболее частый ответ в графе «Другое» - «Все формы имеют место быть».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379233" y="636234"/>
            <a:ext cx="5119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Укажите, на Ваш взгляд, наиболее объективную форму оценивания знаний на экзамене: </a:t>
            </a:r>
          </a:p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4215-48A2-40D5-8853-8F8F6842E830}"/>
              </a:ext>
            </a:extLst>
          </p:cNvPr>
          <p:cNvSpPr txBox="1"/>
          <p:nvPr/>
        </p:nvSpPr>
        <p:spPr>
          <a:xfrm>
            <a:off x="751369" y="39442"/>
            <a:ext cx="1093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ОЦЕНКА КОНТРОЛЯ ЗНАНИЙ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EDA3AF2-498A-45DA-865E-3B235E422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575587"/>
              </p:ext>
            </p:extLst>
          </p:nvPr>
        </p:nvGraphicFramePr>
        <p:xfrm>
          <a:off x="291450" y="1621078"/>
          <a:ext cx="5468017" cy="471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62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16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6432535" y="1057275"/>
            <a:ext cx="5253631" cy="541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Время, отведенное для подготовки ответов на вопросы экзаменационного билета, устраивает подавляющее большинство опрошенных студентов – 88,9% (120 человек).</a:t>
            </a: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Лишь 11,1% (15 человек) отмечают, что этого времени недостаточно. В составе данной категории респондентов представлены  главным образом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студенты, очной формы обучения без применения ДОТ (14 человек), чаще всего первого (6 человек) и второго (4 человека) курсов, успевающие на отлично и хорошо (7 человек), а также на хорошо и удовлетворительно (8 человек).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379233" y="636234"/>
            <a:ext cx="5119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Достаточно ли Вам времени для ответа на вопросы во время экзаменов? 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4215-48A2-40D5-8853-8F8F6842E830}"/>
              </a:ext>
            </a:extLst>
          </p:cNvPr>
          <p:cNvSpPr txBox="1"/>
          <p:nvPr/>
        </p:nvSpPr>
        <p:spPr>
          <a:xfrm>
            <a:off x="751369" y="39442"/>
            <a:ext cx="1093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ОЦЕНКА КОНТРОЛЯ ЗНАНИЙ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4E5F130-4384-42CF-8740-7B636F422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0257"/>
              </p:ext>
            </p:extLst>
          </p:nvPr>
        </p:nvGraphicFramePr>
        <p:xfrm>
          <a:off x="379233" y="1602318"/>
          <a:ext cx="5119600" cy="257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212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  <a:defRPr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>
                <a:defRPr/>
              </a:pPr>
              <a:t>17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96423"/>
            <a:ext cx="9753600" cy="113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  <a:defRPr/>
            </a:pPr>
            <a:r>
              <a:rPr lang="ru-RU" sz="2667" b="1" kern="0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ОТНОШЕНИЕ К КОРРУПЦИИ</a:t>
            </a:r>
            <a:endParaRPr sz="2667" b="1" kern="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  <a:defRPr/>
            </a:pPr>
            <a:endParaRPr sz="2667" b="1" kern="0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876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a709386da_1_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18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38" name="Google Shape;238;g13a709386da_1_22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13a709386da_1_22"/>
          <p:cNvSpPr txBox="1"/>
          <p:nvPr/>
        </p:nvSpPr>
        <p:spPr>
          <a:xfrm>
            <a:off x="6096000" y="1157287"/>
            <a:ext cx="5855610" cy="555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Доминантное большинство опрошенных студентов указали, что не знают о масштабах распространения коррупции в казахстанских вузах – 51,1% (69 человек).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общей сложности 46% (62 человека) осведомлены о наличии коррупции в вузах, лишь расходятся в определении масштабов ее распространения. Данная категория респондентов состоит главным образом из студентов – очников без применения ДОТ (53 человека или 85,5% от числа группы). Среди них наиболее активно представлены первокурсники (23 человека или 43,4% соответственно), с казахским языком обучения (40 человек или 75,5%), образовательных программ «Юриспруденция» (19 человек или 35,9%) и «Иностранный язык: два иностранных языка» (12 человек или 22,7%), с хорошей и отличной успеваемостью (39 человек или 73,6%). </a:t>
            </a: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333" kern="0" dirty="0">
              <a:solidFill>
                <a:srgbClr val="2424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13a709386da_1_22"/>
          <p:cNvSpPr txBox="1"/>
          <p:nvPr/>
        </p:nvSpPr>
        <p:spPr>
          <a:xfrm>
            <a:off x="240392" y="636234"/>
            <a:ext cx="565082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Вы думаете, насколько распространена коррупция в казахстанских вузах? </a:t>
            </a:r>
          </a:p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95478-1277-40A6-923C-6788ACE049AC}"/>
              </a:ext>
            </a:extLst>
          </p:cNvPr>
          <p:cNvSpPr txBox="1"/>
          <p:nvPr/>
        </p:nvSpPr>
        <p:spPr>
          <a:xfrm>
            <a:off x="457067" y="141768"/>
            <a:ext cx="1155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25AEFB1-BDDF-444D-9E19-0579B49E5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328685"/>
              </p:ext>
            </p:extLst>
          </p:nvPr>
        </p:nvGraphicFramePr>
        <p:xfrm>
          <a:off x="240392" y="1746211"/>
          <a:ext cx="5519075" cy="447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74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9B1E71-6914-4305-A058-94BD16A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67" y="503583"/>
            <a:ext cx="4844700" cy="741557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Сталкивались ли Вы с проявлениями коррупции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ВУЗе? (% от числа опрошенных) </a:t>
            </a:r>
          </a:p>
        </p:txBody>
      </p:sp>
      <p:sp>
        <p:nvSpPr>
          <p:cNvPr id="354" name="Google Shape;354;g137d1d21ee2_1_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19</a:t>
            </a:fld>
            <a:endParaRPr lang="ru" kern="0">
              <a:solidFill>
                <a:srgbClr val="50505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844F13E-A216-4F37-80D5-3B2707266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120712"/>
              </p:ext>
            </p:extLst>
          </p:nvPr>
        </p:nvGraphicFramePr>
        <p:xfrm>
          <a:off x="291450" y="1245142"/>
          <a:ext cx="5468017" cy="481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3D4EC8-A472-423F-98D1-46C6C75AB86E}"/>
              </a:ext>
            </a:extLst>
          </p:cNvPr>
          <p:cNvSpPr txBox="1"/>
          <p:nvPr/>
        </p:nvSpPr>
        <p:spPr>
          <a:xfrm>
            <a:off x="5968410" y="1039955"/>
            <a:ext cx="59321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Абсолютное большинство опрошенных никогда не сталкивались с проявлениями коррупции в вузе - 95,6% (129 человек).</a:t>
            </a:r>
          </a:p>
          <a:p>
            <a:pPr defTabSz="1219170"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Доля студентов, сталкивавшихся с проявлениями коррупции в вузе от одного до более двух раз – 3,7% (5 человек). Из них трое обучаются очно без применения ДОТ, двое – с применением ДОТ. 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Состав указанной группы: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Первый курс – два человека; второй, третий и четвертый курсы – по одному человеку.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 казахским языком обучения – 4 человека, с русским – 1.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 отличной и хорошей успеваемостью – 4 студента, с хорошей и удовлетворительной – 1 студент.</a:t>
            </a: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 пятеро подтвердили, что оказывались в коррупционной ситуации, когда решали свои вопросы с помощью подарка или денежного вознаграждения.</a:t>
            </a:r>
          </a:p>
          <a:p>
            <a:pPr defTabSz="1219170"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93091-8F73-4ACB-BC95-FB514BC68E18}"/>
              </a:ext>
            </a:extLst>
          </p:cNvPr>
          <p:cNvSpPr txBox="1"/>
          <p:nvPr/>
        </p:nvSpPr>
        <p:spPr>
          <a:xfrm>
            <a:off x="473088" y="170123"/>
            <a:ext cx="86709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8024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DCFC4-0131-4016-AB15-472300A21940}"/>
              </a:ext>
            </a:extLst>
          </p:cNvPr>
          <p:cNvSpPr txBox="1"/>
          <p:nvPr/>
        </p:nvSpPr>
        <p:spPr>
          <a:xfrm>
            <a:off x="614363" y="557213"/>
            <a:ext cx="8526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СОДЕРЖАНИЕ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9A800-621C-4979-8E86-78A4851BE24C}"/>
              </a:ext>
            </a:extLst>
          </p:cNvPr>
          <p:cNvSpPr txBox="1"/>
          <p:nvPr/>
        </p:nvSpPr>
        <p:spPr>
          <a:xfrm>
            <a:off x="614363" y="1285876"/>
            <a:ext cx="11144250" cy="1940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Об исследовании…………………………………….……………………….…………………………...  3</a:t>
            </a: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Введение...........……………………………………….……………………….…………………………... 4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Резюме (выводы и обобщения).................................……………………….…………………………... 5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Демография..……………………….…………………...……………………............................................. 7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Отношение к учебному процессу...………………………………………….…………………….......... 9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Оценка контроля знаний............................................................................................................................13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Отношение к коррупции…..…………………………………………………………………………...…17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4D9A7-1261-4515-B233-A0EED132AE30}"/>
              </a:ext>
            </a:extLst>
          </p:cNvPr>
          <p:cNvSpPr txBox="1"/>
          <p:nvPr/>
        </p:nvSpPr>
        <p:spPr>
          <a:xfrm>
            <a:off x="11387138" y="6329363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4008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3" y="532199"/>
            <a:ext cx="5217043" cy="1322540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в принципе относитесь к тому, что для решения своих проблем студентам приходится давать взятки. Какое из приведенных ниже суждений на этот счет ближе к Вашей точке зрения?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20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457067" y="16911"/>
            <a:ext cx="563893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endParaRPr sz="1600" kern="0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5330457" y="1085850"/>
            <a:ext cx="6620540" cy="539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преобладающем большинстве случаев опрошенные студенты выражают позицию неприятия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взяткодательства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 демонстрируя нацеленность на получение знаний, чтобы стать специалистами – 84,5% (114 человек).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Между тем, требует внимания потребительская позиция части студентов в отношении получаемого образования – 15,5% (или 21 человек). Из них:</a:t>
            </a:r>
          </a:p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76,2% (16 человек) толерантно относятся к даче взятки, что связано с желанием минимизировать «издержки» получения диплома. Среди них преобладают очники без применения ДОТ (81,3% или 13 человек), первокурсники (43,8% или 7 человек) и второкурсники (25% или 4 человека). </a:t>
            </a:r>
          </a:p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23,8% (5 человек) лояльно относятся к даче взятки, что  во многом связано с коррупционной практикой в обществе, вне стен вуза, которая кажется им приемлемым способом достижения цели. Основной контингент этой категории респондентов – очники без применения ДОТ (80% или 4 человека), первокурсники и четверокурсники (по 40% или по 2 человека).</a:t>
            </a: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defRPr/>
            </a:pP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9E51413-3D88-4ED8-A039-D6E3EEB7A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397076"/>
              </p:ext>
            </p:extLst>
          </p:nvPr>
        </p:nvGraphicFramePr>
        <p:xfrm>
          <a:off x="570690" y="1962621"/>
          <a:ext cx="4759767" cy="436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824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67" y="800911"/>
            <a:ext cx="5638933" cy="938616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 ВУЗе традиция накрывать стол для комиссии после проведения госэкзаменов, защиты диплома, диссертации? (% от числа опрошенных)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21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457066" y="2"/>
            <a:ext cx="1116424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endParaRPr sz="1600" kern="0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6096001" y="914400"/>
            <a:ext cx="5861844" cy="56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90,4% опрошенных студентов не знают либо убеждены в отсутствии в ВУЗе традиции накрывать стол для комиссии после госэкзаменов, защиты диплома, диссертации. 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Наслышаны и подтверждают наличие такой традиции в общем целом – 9,6% (13 человек). Из них 76,9% (10 человек) – очники без применения ДОТ.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составе этой группы наиболее активно представлены первокурсники (30,8% или 4 человека) и третьекурсники (23,1% или 3 человека).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Из числа группы 92,3% (12 человек) разделяют мнение о коррумпированности казахстанских вузов (от некоторых до практически всех); 76,9% (10 человек)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видят в коррупции привычный для казахстанского общества элемент социальной реальности и относятся к ней нейтрально; 30,8% (4 человека) оказывались в коррупционной ситуации в  академии и давали взятки.</a:t>
            </a: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45F76B7-9B37-4605-B3A2-D7D972897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022006"/>
              </p:ext>
            </p:extLst>
          </p:nvPr>
        </p:nvGraphicFramePr>
        <p:xfrm>
          <a:off x="291450" y="1885506"/>
          <a:ext cx="5468017" cy="417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94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7FE927-3931-4893-839E-82C26B4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67" y="800911"/>
            <a:ext cx="5638933" cy="1084596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ли в ВУЗе традиция дарить подарки преподавателям? (% от числа опрошенных)</a:t>
            </a:r>
          </a:p>
        </p:txBody>
      </p:sp>
      <p:sp>
        <p:nvSpPr>
          <p:cNvPr id="364" name="Google Shape;364;g137d1d21ee2_1_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22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365" name="Google Shape;365;g137d1d21ee2_1_16"/>
          <p:cNvSpPr txBox="1"/>
          <p:nvPr/>
        </p:nvSpPr>
        <p:spPr>
          <a:xfrm>
            <a:off x="457066" y="2"/>
            <a:ext cx="1116424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КОРРУПЦИИ</a:t>
            </a:r>
            <a:endParaRPr sz="1600" kern="0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6" name="Google Shape;366;g137d1d21ee2_1_16"/>
          <p:cNvSpPr txBox="1"/>
          <p:nvPr/>
        </p:nvSpPr>
        <p:spPr>
          <a:xfrm>
            <a:off x="6096001" y="800910"/>
            <a:ext cx="5861844" cy="589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87,4% опрошенных студентов (118 человек) не знают либо убеждены в отсутствии традиции дарить подарки преподавателям ВУЗа.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Наслышаны и подтверждают наличие такой традиции в ВУЗе в общем целом – 12,6% (17 человек). 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Основной контингент знающих и наслышанных об этой традиции -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очники без применения ДОТ (88,4% или 14 человек). 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Чаще всего первокурсники (35,3% или 6 человек) и второкурсники (23,5% или 4 человека).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составе выявленной категории студентов 88,2% (15 человек) придерживаются мнения о коррумпированности казахстанских вузов (от некоторых до практически всех); лояльно относятся к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взяткодательству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как к приемлемому средству достижения цели («это необходимая часть студенческой жизни, без этого ничего не сделать» и «этого можно избежать, но со взятками легче получить диплом»); 23,5% (4 человека)  решали свои вопросы с помощью взятки.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  <a:defRPr/>
            </a:pP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45F76B7-9B37-4605-B3A2-D7D972897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844799"/>
              </p:ext>
            </p:extLst>
          </p:nvPr>
        </p:nvGraphicFramePr>
        <p:xfrm>
          <a:off x="291450" y="1587796"/>
          <a:ext cx="5468017" cy="446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524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7d1d21ee2_1_12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23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16" name="Google Shape;216;g137d1d21ee2_1_127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137d1d21ee2_1_127"/>
          <p:cNvSpPr txBox="1"/>
          <p:nvPr/>
        </p:nvSpPr>
        <p:spPr>
          <a:xfrm>
            <a:off x="5953328" y="485774"/>
            <a:ext cx="5991701" cy="63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4" indent="-228594" algn="just" defTabSz="1219170"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общей сложности 91,8% опрошенных студентов (124 человека) не знают либо убеждены в том, что получение оценок за денежное вознаграждение в ВУЗе не практикуется.</a:t>
            </a:r>
          </a:p>
          <a:p>
            <a:pPr algn="just" defTabSz="1219170">
              <a:buClr>
                <a:srgbClr val="000000"/>
              </a:buClr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Знают и наслышаны о таких фактах – в целом 8,2% (11 студентов). Все они обучаются очно, без применения ДОТ. По большей части это студенты третьего (4 человека) и второго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(3 человека) 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курсов,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(7 человек). </a:t>
            </a: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Группа в полном составе признает коррумпированность казахстанских вузов и выражает нейтральное отношение к коррупции, приобретающее подчас положительный оттенок (без нее ничего не сделать, с ней легче получить диплом). </a:t>
            </a: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 наличии в нашем ВУЗе традиций накрывать стол после сдачи госэкзаменов, защиты диплома, диссертации и дарить подарки преподавателям сообщают соответственно – 6 человек и 9 человек. </a:t>
            </a: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18" name="Google Shape;218;g137d1d21ee2_1_127"/>
          <p:cNvSpPr txBox="1"/>
          <p:nvPr/>
        </p:nvSpPr>
        <p:spPr>
          <a:xfrm>
            <a:off x="379233" y="636234"/>
            <a:ext cx="5119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Известны ли Вам случаи, когда студенты за денежное вознаграждение получали оценки?</a:t>
            </a:r>
          </a:p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8B282-DBFE-465A-8969-49172C24A5FE}"/>
              </a:ext>
            </a:extLst>
          </p:cNvPr>
          <p:cNvSpPr txBox="1"/>
          <p:nvPr/>
        </p:nvSpPr>
        <p:spPr>
          <a:xfrm>
            <a:off x="457068" y="26166"/>
            <a:ext cx="11352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E140796-A43F-437E-914F-C7318C301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579323"/>
              </p:ext>
            </p:extLst>
          </p:nvPr>
        </p:nvGraphicFramePr>
        <p:xfrm>
          <a:off x="291450" y="1587796"/>
          <a:ext cx="5468017" cy="446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85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607358"/>
            <a:ext cx="5500577" cy="1391564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Оказывались ли Вы в ситуации, когда понимали, что возникшие вопросы можно решить только с помощью подарка, денежного вознаграждения, независимо от того, как фактически решались эти вопросы?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24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68" name="Google Shape;268;g1376dbea4d5_0_0"/>
          <p:cNvSpPr txBox="1"/>
          <p:nvPr/>
        </p:nvSpPr>
        <p:spPr>
          <a:xfrm>
            <a:off x="5840819" y="1028699"/>
            <a:ext cx="6138531" cy="56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94,1% опрошенных студентов (127 человек) не оказывались в коррупционной ситуации.</a:t>
            </a:r>
          </a:p>
          <a:p>
            <a:pPr algn="just" defTabSz="1219170">
              <a:buClr>
                <a:srgbClr val="000000"/>
              </a:buClr>
              <a:buSzPts val="1200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5,9% (8 студентов) оказывались в ситуации, когда возникшие вопросы можно было решить только с помощью подарка, денежного вознаграждения.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 своему составу это студенты очной формы обучения (6 человек) и с применением ДОТ (и 2 человека); первокурсники и четверокурсники (по 3 человека), 1 третьекурсник;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казахоязычные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(6 человек), русскоязычных – двое.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7 человек считают казахстанские вузы коррумпированными; 5 человек лояльны по отношению к коррупции; по 4 человека подтверждают наличие  в ВУЗе традиций накрывать стол для комиссии после сдачи госэкзаменов, защиты диплома, диссертации и дарить подарки преподавателям; 3 человека  указали, что им известны случаи, когда студенты получали оценки за денежное вознаграждение.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81409-0000-4235-9313-F8B6010C212E}"/>
              </a:ext>
            </a:extLst>
          </p:cNvPr>
          <p:cNvSpPr txBox="1"/>
          <p:nvPr/>
        </p:nvSpPr>
        <p:spPr>
          <a:xfrm>
            <a:off x="453657" y="141768"/>
            <a:ext cx="11157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ED3A27F-46BD-43E2-A87F-8EEEA87C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082390"/>
              </p:ext>
            </p:extLst>
          </p:nvPr>
        </p:nvGraphicFramePr>
        <p:xfrm>
          <a:off x="581248" y="2145584"/>
          <a:ext cx="4919440" cy="331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8F33-6200-4204-BFCA-DE14E3ED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3" y="516204"/>
            <a:ext cx="5253706" cy="686673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Вы оказывались в такой ситуации?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 от числа ответивших)</a:t>
            </a: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25</a:t>
            </a:fld>
            <a:endParaRPr lang="ru"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68" name="Google Shape;268;g1376dbea4d5_0_0"/>
          <p:cNvSpPr txBox="1"/>
          <p:nvPr/>
        </p:nvSpPr>
        <p:spPr>
          <a:xfrm>
            <a:off x="5100638" y="1085849"/>
            <a:ext cx="6921239" cy="542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среднем одним участником группы (8 человек) отмечено более двух ответов.</a:t>
            </a:r>
          </a:p>
          <a:p>
            <a:pPr algn="just" defTabSz="1219170">
              <a:buClr>
                <a:srgbClr val="000000"/>
              </a:buClr>
              <a:buSzPts val="1200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Половина группы (4 человека или 50%) оказывались в коррупционной ситуации в трех случаях: при сдаче сессии (2 очника и 2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дотовца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все первокурсники); отчета по практике (очники без применения ДОТ, один с 1 курса и трое с 4 курса,) и при оценке одной дисциплины (очники без ДОТ, 1 курс – 2 человека, 2 и 4 курсы – по одному).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Трое студентов (37,5%) попали в коррупционную ситуацию в связи с подготовкой курсовой и дипломной работ (в обоих случаях по 2 очника и по 1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дотовцу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); в 1-ом случае по 1 студенту 2,3,4 курсов; во 2-ом случае – один с 1 курса и двое с 4 курса, а также в связи с оценкой рубежного контроля (2 очника и 1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дотовец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1,2,3 курсы – по одному человеку).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Лишь одному из участников выявленной группы удалось договориться с преподавателем о непосещении занятий с помощью подарка или денежного вознаграждения ( 1 курс,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казахоязычный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).</a:t>
            </a:r>
          </a:p>
          <a:p>
            <a:pPr algn="just" defTabSz="1219170">
              <a:buClr>
                <a:srgbClr val="000000"/>
              </a:buClr>
              <a:buSzPts val="1200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just" defTabSz="1219170">
              <a:buClr>
                <a:srgbClr val="000000"/>
              </a:buClr>
              <a:buSzPts val="1200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28594" indent="-228594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5AEAB-B4C6-4B23-B187-BC4A65B19251}"/>
              </a:ext>
            </a:extLst>
          </p:cNvPr>
          <p:cNvSpPr txBox="1"/>
          <p:nvPr/>
        </p:nvSpPr>
        <p:spPr>
          <a:xfrm>
            <a:off x="308473" y="5670017"/>
            <a:ext cx="5463677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467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</a:t>
            </a:r>
            <a:r>
              <a:rPr lang="ru-RU" sz="1467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вопрос отвечали только те студенты, которые оказывались в коррупционной ситуации (5,9% или 8 человек). Множественный выбор. Студенты могли отмечать более одного ответа.</a:t>
            </a:r>
            <a:endParaRPr lang="ru-RU" sz="1467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46CF3-3A04-4B25-A22D-875845630B6B}"/>
              </a:ext>
            </a:extLst>
          </p:cNvPr>
          <p:cNvSpPr txBox="1"/>
          <p:nvPr/>
        </p:nvSpPr>
        <p:spPr>
          <a:xfrm>
            <a:off x="531951" y="3"/>
            <a:ext cx="1087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FA2232A-CA53-68A5-D6D7-1854E44C0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607747"/>
              </p:ext>
            </p:extLst>
          </p:nvPr>
        </p:nvGraphicFramePr>
        <p:xfrm>
          <a:off x="308473" y="1297200"/>
          <a:ext cx="4420690" cy="4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2184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26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5353756" y="871538"/>
            <a:ext cx="6709053" cy="567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среднем одним участником группы, побывавшей в коррупционной ситуации, отмечено около трех ответов. Данное обстоятельство говорит о том, что отдельные представители этой группы неоднократно пользовались подобной ситуацией. 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показал опрос, инициаторами сделки чаще всего оказывались сами студенты, лишь двое из них отметили «вынуждают преподаватели» (ответы студентов первого и четвертого  курсов).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7 студентов (87,5% от числа группы риска) указали на содействие преподавателя: 6 очников и один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дотовец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 пятеро - с 1 курса и двое - с 4 курса.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Пятерым (62,5%), из которых 3 – очника и 2 –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дотовца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содействовал специалист отдела. Об этом сообщили два студента 1 курса  и по одному студенту со 2,3,4 курсов.</a:t>
            </a:r>
          </a:p>
          <a:p>
            <a:pPr algn="just" defTabSz="1219170">
              <a:buClr>
                <a:srgbClr val="000000"/>
              </a:buClr>
              <a:buSzPts val="1200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Троим (37,5%) помог куратор. По своему составу это очники без применения ДОТ, студенты 1 курса (1 человек) и 2 курса (2 человека).</a:t>
            </a:r>
          </a:p>
          <a:p>
            <a:pPr algn="just" defTabSz="1219170">
              <a:buClr>
                <a:srgbClr val="000000"/>
              </a:buClr>
              <a:buSzPts val="1200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Также трое указали на помощь руководителя отдела. Это 2 очника, первокурсники и 1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дотовец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второкурсник. </a:t>
            </a: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129190" y="636234"/>
            <a:ext cx="517147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Кто из нижеуказанных оказывал Вам содействие </a:t>
            </a:r>
          </a:p>
          <a:p>
            <a:pPr algn="ctr" defTabSz="1219170">
              <a:buClr>
                <a:srgbClr val="000000"/>
              </a:buClr>
              <a:buSzPts val="1000"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этой ситуации? (% от числа ответивших)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457068" y="54519"/>
            <a:ext cx="1127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28131"/>
              </p:ext>
            </p:extLst>
          </p:nvPr>
        </p:nvGraphicFramePr>
        <p:xfrm>
          <a:off x="129190" y="1374857"/>
          <a:ext cx="4714273" cy="423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91CDA-CE6D-421F-AC58-0C45EE45710C}"/>
              </a:ext>
            </a:extLst>
          </p:cNvPr>
          <p:cNvSpPr txBox="1"/>
          <p:nvPr/>
        </p:nvSpPr>
        <p:spPr>
          <a:xfrm>
            <a:off x="51356" y="5694477"/>
            <a:ext cx="5302400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467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 </a:t>
            </a:r>
            <a:r>
              <a:rPr lang="ru-RU" sz="1467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вопрос отвечали только те студенты, которые оказывались в коррупционной ситуации (5,9% или 8 человек). Множественный выбор. Студенты могли отмечать более одного ответа.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69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27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5759467" y="1251379"/>
            <a:ext cx="6205706" cy="544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Группа риска – студенты, решавшие возникшие у них вопросы с помощью подарка, денежного вознаграждения. На вопрос о каналах передачи подарка, денежного вознаграждения получено 22 ответа. В среднем одним студентом в группе отмечено около 3-х ответов.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 частоте упоминания ключевым каналом передачи подарка, денежного вознаграждения является личный контакт. Количество ответов в разрезе курсов обучения: 1 курс – 8 ответов, 4 курс – 2 ответа, 5 курс – 1 ответ.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Второй по значимости канал передачи взятки – старосты групп: 1 курс – 4 ответа, 4 курс – 1 ответ.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Третий по значимости канал – другие студенты: 1 курс – 2 ответа, 3 курс – 1 ответ.  </a:t>
            </a: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379233" y="636234"/>
            <a:ext cx="5119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Как происходит передача подарка, денежного вознаграждения? (количество ответов)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457068" y="54519"/>
            <a:ext cx="1127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559397"/>
              </p:ext>
            </p:extLst>
          </p:nvPr>
        </p:nvGraphicFramePr>
        <p:xfrm>
          <a:off x="379234" y="1374857"/>
          <a:ext cx="5380233" cy="423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91CDA-CE6D-421F-AC58-0C45EE45710C}"/>
              </a:ext>
            </a:extLst>
          </p:cNvPr>
          <p:cNvSpPr txBox="1"/>
          <p:nvPr/>
        </p:nvSpPr>
        <p:spPr>
          <a:xfrm>
            <a:off x="124074" y="5694477"/>
            <a:ext cx="5713228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467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</a:t>
            </a:r>
            <a:r>
              <a:rPr lang="ru-RU" sz="1467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вопрос отвечали только те студенты, которые оказывались в коррупционной ситуации (5,9% или 8 человек). Множественный выбор. Студенты могли отмечать более одного ответа.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12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28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5837301" y="771525"/>
            <a:ext cx="6127872" cy="591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 вопрос о причинах </a:t>
            </a:r>
            <a:r>
              <a:rPr lang="ru-RU" sz="1600" kern="0" dirty="0" err="1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взяткодательства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в ВУЗе откликнулись 42,2% опрошенных студентов (57 человек).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рейтинге основных причин дачи взятки по частоте упоминания лидирует нежелание студентов учиться – 11,9% (или 16 человек). Таково мнение студентов очной формы обучения (8 человек), а также с применением ДОТ (8 человек); главным образом первокурсников (10 человек); несколько чаще других, студентов образовательной программы «Казахский язык и литература в образовательных учреждениях» (6 человек). 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Второе место в рейтинге основных причин занимает низкая заинтересованность студентов в учебе – 8,9% (12 человек). Это в основном мнение студентов очного обучения без применения ДОТ (11 человек), первокурсников (7 человек), несколько чаще по сравнению с другими, студентов образовательной программы «Юриспруденция» (4 человека). 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Графа «Другое» пестрит ответами </a:t>
            </a:r>
            <a:r>
              <a:rPr lang="ru-RU" sz="1600" i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«не знаю»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, </a:t>
            </a:r>
            <a:r>
              <a:rPr lang="ru-RU" sz="1600" b="1" i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«</a:t>
            </a:r>
            <a:r>
              <a:rPr lang="ru-RU" sz="1600" i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нет коррупции</a:t>
            </a:r>
            <a:r>
              <a:rPr lang="ru-RU" sz="1600" b="1" i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», «</a:t>
            </a:r>
            <a:r>
              <a:rPr lang="ru-RU" sz="1600" i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нашем вузе не применяется взяточничество», «взятки у меня никто не брал» и т.п.</a:t>
            </a: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(13 ответов). 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379233" y="636234"/>
            <a:ext cx="5119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На Ваш взгляд, каковы основные причины дачи взятки в ВУЗе 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457068" y="54519"/>
            <a:ext cx="1127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8BE2D42-5D98-F8C4-A331-B91993F03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718010"/>
              </p:ext>
            </p:extLst>
          </p:nvPr>
        </p:nvGraphicFramePr>
        <p:xfrm>
          <a:off x="379235" y="1374857"/>
          <a:ext cx="5302400" cy="423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91CDA-CE6D-421F-AC58-0C45EE45710C}"/>
              </a:ext>
            </a:extLst>
          </p:cNvPr>
          <p:cNvSpPr txBox="1"/>
          <p:nvPr/>
        </p:nvSpPr>
        <p:spPr>
          <a:xfrm>
            <a:off x="226826" y="5694478"/>
            <a:ext cx="561047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467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Примечание: </a:t>
            </a:r>
            <a:r>
              <a:rPr lang="ru-RU" sz="1467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Множественный выбор. Студенты могли отмечать более одного ответа.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57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7d1d21ee2_1_1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defRPr/>
            </a:pPr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>
                <a:defRPr/>
              </a:pPr>
              <a:t>29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278" name="Google Shape;278;g137d1d21ee2_1_157"/>
          <p:cNvSpPr txBox="1"/>
          <p:nvPr/>
        </p:nvSpPr>
        <p:spPr>
          <a:xfrm>
            <a:off x="457067" y="1287001"/>
            <a:ext cx="53024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100"/>
              <a:defRPr/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137d1d21ee2_1_157"/>
          <p:cNvSpPr txBox="1"/>
          <p:nvPr/>
        </p:nvSpPr>
        <p:spPr>
          <a:xfrm>
            <a:off x="5151713" y="528638"/>
            <a:ext cx="6813462" cy="61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Знают, куда обращаться – 71,9% опрошенных студентов (97 человек). Более трех четвертей из них – очники без применения ДОТ (78,4% или 76 человек), чаще всего первокурсники (45,4% или 44 человека).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 знают – 12,6% (17 человек). Их основной состав – очники без ДОТ (70,6% или 17 человек), первокурсники (64,7% или 11 человек). </a:t>
            </a:r>
          </a:p>
          <a:p>
            <a:pPr marL="285750" indent="-285750" algn="just" defTabSz="1219170">
              <a:buClr>
                <a:srgbClr val="000000"/>
              </a:buClr>
              <a:buSzPts val="1200"/>
              <a:buFont typeface="Wingdings" panose="05000000000000000000" pitchFamily="2" charset="2"/>
              <a:buChar char="v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Неопределившихся – 15,6% (21 человек). В своем преобладающем большинстве это очники без ДОТ (85,7% или 18 человек), первокурсники (42,9% или 9 человек) и второкурсники (28,6% или 6 человек).</a:t>
            </a:r>
          </a:p>
          <a:p>
            <a:pPr algn="ctr" defTabSz="1219170">
              <a:buClr>
                <a:srgbClr val="000000"/>
              </a:buClr>
              <a:buSzPts val="1200"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    </a:t>
            </a: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Совокупные показатели незнающих и неопределившихся в разрезе    курса и программы обучения:</a:t>
            </a:r>
          </a:p>
          <a:p>
            <a:pPr algn="just" defTabSz="1219170">
              <a:buClr>
                <a:srgbClr val="000000"/>
              </a:buClr>
              <a:buSzPts val="1200"/>
              <a:defRPr/>
            </a:pPr>
            <a:endParaRPr sz="1600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81" name="Google Shape;281;g137d1d21ee2_1_157"/>
          <p:cNvSpPr txBox="1"/>
          <p:nvPr/>
        </p:nvSpPr>
        <p:spPr>
          <a:xfrm>
            <a:off x="379233" y="636234"/>
            <a:ext cx="5119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Знаете ли Вы, куда обращаться в случае столкновения с коррупцией</a:t>
            </a:r>
          </a:p>
          <a:p>
            <a:pPr algn="ctr" defTabSz="1219170">
              <a:buClr>
                <a:srgbClr val="000000"/>
              </a:buClr>
              <a:buSzPts val="1000"/>
              <a:defRPr/>
            </a:pPr>
            <a:r>
              <a:rPr lang="ru-RU" sz="1600" b="1" kern="0" dirty="0">
                <a:solidFill>
                  <a:srgbClr val="50505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600" b="1" kern="0" dirty="0">
              <a:solidFill>
                <a:srgbClr val="50505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E373-2EDD-44FB-AA75-B2BC64FEBFE8}"/>
              </a:ext>
            </a:extLst>
          </p:cNvPr>
          <p:cNvSpPr txBox="1"/>
          <p:nvPr/>
        </p:nvSpPr>
        <p:spPr>
          <a:xfrm>
            <a:off x="457068" y="54519"/>
            <a:ext cx="1127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ОТНОШЕНИЕ К КОРРУПЦИИ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A13D10-1462-89DB-7E76-C627C29F8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19203"/>
              </p:ext>
            </p:extLst>
          </p:nvPr>
        </p:nvGraphicFramePr>
        <p:xfrm>
          <a:off x="285296" y="1621079"/>
          <a:ext cx="4772479" cy="482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E7E8557-03EF-4986-8F7B-8A80C06C3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30552"/>
              </p:ext>
            </p:extLst>
          </p:nvPr>
        </p:nvGraphicFramePr>
        <p:xfrm>
          <a:off x="5498833" y="3300413"/>
          <a:ext cx="6407871" cy="318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413">
                  <a:extLst>
                    <a:ext uri="{9D8B030D-6E8A-4147-A177-3AD203B41FA5}">
                      <a16:colId xmlns:a16="http://schemas.microsoft.com/office/drawing/2014/main" val="666488632"/>
                    </a:ext>
                  </a:extLst>
                </a:gridCol>
                <a:gridCol w="4121458">
                  <a:extLst>
                    <a:ext uri="{9D8B030D-6E8A-4147-A177-3AD203B41FA5}">
                      <a16:colId xmlns:a16="http://schemas.microsoft.com/office/drawing/2014/main" val="3689500900"/>
                    </a:ext>
                  </a:extLst>
                </a:gridCol>
              </a:tblGrid>
              <a:tr h="3663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Курс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Образовательная программа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08861"/>
                  </a:ext>
                </a:extLst>
              </a:tr>
              <a:tr h="307751">
                <a:tc>
                  <a:txBody>
                    <a:bodyPr/>
                    <a:lstStyle/>
                    <a:p>
                      <a:r>
                        <a:rPr lang="ru-RU" sz="1400" dirty="0"/>
                        <a:t>1 курс – 31,3%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</a:t>
                      </a:r>
                      <a:r>
                        <a:rPr lang="ru-RU" sz="1400" dirty="0" err="1"/>
                        <a:t>ПиП</a:t>
                      </a:r>
                      <a:r>
                        <a:rPr lang="ru-RU" sz="1400" dirty="0"/>
                        <a:t>» – 66,7%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550018"/>
                  </a:ext>
                </a:extLst>
              </a:tr>
              <a:tr h="297012">
                <a:tc>
                  <a:txBody>
                    <a:bodyPr/>
                    <a:lstStyle/>
                    <a:p>
                      <a:r>
                        <a:rPr lang="ru-RU" sz="1400" dirty="0"/>
                        <a:t>2 курс – 26,1%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«ПМНО» – 45,4%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360712"/>
                  </a:ext>
                </a:extLst>
              </a:tr>
              <a:tr h="307751">
                <a:tc>
                  <a:txBody>
                    <a:bodyPr/>
                    <a:lstStyle/>
                    <a:p>
                      <a:r>
                        <a:rPr lang="ru-RU" sz="1400" dirty="0"/>
                        <a:t>3 курс – 26,3%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«Иностранный язык» – 36,4%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41989"/>
                  </a:ext>
                </a:extLst>
              </a:tr>
              <a:tr h="504920">
                <a:tc>
                  <a:txBody>
                    <a:bodyPr/>
                    <a:lstStyle/>
                    <a:p>
                      <a:r>
                        <a:rPr lang="ru-RU" sz="1400" dirty="0"/>
                        <a:t>4 курс – 29,4%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«Казахский язык и литература в образовательных учреждениях» – 36,4%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7398"/>
                  </a:ext>
                </a:extLst>
              </a:tr>
              <a:tr h="297012">
                <a:tc>
                  <a:txBody>
                    <a:bodyPr/>
                    <a:lstStyle/>
                    <a:p>
                      <a:r>
                        <a:rPr lang="ru-RU" sz="1400" dirty="0"/>
                        <a:t>5 курс – 16,7%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«Казахский язык и литература» - 31,6%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45446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4242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«Юриспруденция» – 21,9%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99023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«Фармация» – 21,7%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48713"/>
                  </a:ext>
                </a:extLst>
              </a:tr>
              <a:tr h="40868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«Финансы» – 9,1%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97182D-7E8A-42C1-AA97-199EC838BB40}"/>
              </a:ext>
            </a:extLst>
          </p:cNvPr>
          <p:cNvSpPr txBox="1"/>
          <p:nvPr/>
        </p:nvSpPr>
        <p:spPr>
          <a:xfrm>
            <a:off x="314326" y="842963"/>
            <a:ext cx="5486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ОБ ИССЛЕДОВАНИИ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</a:b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Сроки исследования: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июнь 2024 г.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Объем выборочной совокупности -  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135 респондентов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Геолокация: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г. Караганда, Академия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«BOLASHAQ»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ЦЕЛЬ И ЗАДАЧИ ИССЛЕДОВАНИЯ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Объект исследования: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Студенты 1 – 5 курсов очной формы обучения, в том числе с применением ДОТ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Предмет исследования: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Отношение к коррупции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Цель: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Изучение отношения студентов к коррупции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B00E8-2E77-4615-B206-BD6B318BFCB7}"/>
              </a:ext>
            </a:extLst>
          </p:cNvPr>
          <p:cNvSpPr txBox="1"/>
          <p:nvPr/>
        </p:nvSpPr>
        <p:spPr>
          <a:xfrm>
            <a:off x="6686550" y="842963"/>
            <a:ext cx="5191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Задачи: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Определить степень удовлетворенности студентов качеством образовательного процесса. Оценить уровень успеваемости по учебным дисциплинам (по данным самооценок)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Выявить масштаб коррупционных рисков, причины и формы их проявления в вузе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Определить – знают ли студенты, куда обращаться в случае столкновения с коррупцией.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4F4F4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4F4F4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Метод сбора информации: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онлайн- опрос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0B50-C6E7-4E99-B4D5-CBCF7B735D24}"/>
              </a:ext>
            </a:extLst>
          </p:cNvPr>
          <p:cNvSpPr txBox="1"/>
          <p:nvPr/>
        </p:nvSpPr>
        <p:spPr>
          <a:xfrm>
            <a:off x="11287125" y="6286500"/>
            <a:ext cx="59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3</a:t>
            </a:r>
          </a:p>
        </p:txBody>
      </p:sp>
    </p:spTree>
    <p:extLst>
      <p:ext uri="{BB962C8B-B14F-4D97-AF65-F5344CB8AC3E}">
        <p14:creationId xmlns:p14="http://schemas.microsoft.com/office/powerpoint/2010/main" val="410113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58E0D3-43C8-4579-A734-E186C3E2BB6D}"/>
              </a:ext>
            </a:extLst>
          </p:cNvPr>
          <p:cNvSpPr txBox="1"/>
          <p:nvPr/>
        </p:nvSpPr>
        <p:spPr>
          <a:xfrm>
            <a:off x="385763" y="514351"/>
            <a:ext cx="1971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000"/>
              <a:buFont typeface="Helvetica Neue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ВВЕДЕНИЕ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B302E-C6A6-45BA-88AB-823319B7EE01}"/>
              </a:ext>
            </a:extLst>
          </p:cNvPr>
          <p:cNvSpPr txBox="1"/>
          <p:nvPr/>
        </p:nvSpPr>
        <p:spPr>
          <a:xfrm>
            <a:off x="385763" y="1243012"/>
            <a:ext cx="5429250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Принимая во внимание важность формирования антикоррупционной культуры молодежи, в Академии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«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BOLASHAQ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» осуществляется ежегодный социологический мониторинг «Чистая сессия» с целью изучения отношения студентов к коррупции и мерам по ее профилактике в ВУЗе.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</a:b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Мониторинг нацелен на максимальное улучшение всестороннего взаимодействия со студенческим сообществом и позволяет предупреждать коррупционные риски в системе взаимоотношений  «университет – студент».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endParaRPr>
          </a:p>
          <a:p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Helvetica Neue"/>
            </a:endParaRPr>
          </a:p>
          <a:p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рамках мониторинга в июне 2024 г. было проведено очередное социологическое исследование, посвященное изучению уровня студенческого восприятия коррупции, характеризующего систему ценностей и отношение студентов к коррупционным проявлениям.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9EFFC-4D82-4869-96FF-7EA5FDAA0790}"/>
              </a:ext>
            </a:extLst>
          </p:cNvPr>
          <p:cNvSpPr txBox="1"/>
          <p:nvPr/>
        </p:nvSpPr>
        <p:spPr>
          <a:xfrm>
            <a:off x="6376989" y="1243012"/>
            <a:ext cx="5429247" cy="462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силу преобладающей численности студентов очной формы обучения с применением ДОТ (1822 человека на момент опроса) данные ежегодного мониторинга отражали мнения и оценки этой категории учащихся.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sz="1600" kern="0" dirty="0">
              <a:solidFill>
                <a:srgbClr val="505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000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 июне основным объектом исследования стали студенты – очники, обучающиеся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аудиторно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(без применения ДОТ) с подключением небольшой группы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дотовцев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в целях сравнительного анализа.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Всего опрошено студентов очной формы обучения 106 человек из 243 или 43,6% от общего числа студентов очного отделения. Группа студентов, обучающихся очно с применением ДОТ, – 29 человек.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Результаты исследования представлены в настоящем отчете. Его эмпирическую основу составляют данные онлайн-опроса студентов 1-5 курсов всех образовательных программ.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22B80-A632-4650-BADB-10010B71BAE2}"/>
              </a:ext>
            </a:extLst>
          </p:cNvPr>
          <p:cNvSpPr txBox="1"/>
          <p:nvPr/>
        </p:nvSpPr>
        <p:spPr>
          <a:xfrm>
            <a:off x="11544300" y="5472113"/>
            <a:ext cx="26193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lang="ru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lang="ru" sz="1300" kern="0" dirty="0">
              <a:solidFill>
                <a:srgbClr val="505050"/>
              </a:solidFill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lang="ru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lang="ru" sz="1300" kern="0" dirty="0">
              <a:solidFill>
                <a:srgbClr val="505050"/>
              </a:solidFill>
              <a:latin typeface="Helvetica Neue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6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4</a:t>
            </a:fld>
            <a:endParaRPr kumimoji="0" lang="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721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db5defa28_0_15"/>
          <p:cNvSpPr txBox="1">
            <a:spLocks noGrp="1"/>
          </p:cNvSpPr>
          <p:nvPr>
            <p:ph type="title"/>
          </p:nvPr>
        </p:nvSpPr>
        <p:spPr>
          <a:xfrm>
            <a:off x="389834" y="491072"/>
            <a:ext cx="4562381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(ВЫВОДЫ И ОБОБЩЕНИЯ)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g12db5defa28_0_1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15" name="Google Shape;115;g12db5defa28_0_15"/>
          <p:cNvSpPr txBox="1">
            <a:spLocks noGrp="1"/>
          </p:cNvSpPr>
          <p:nvPr>
            <p:ph type="title" idx="3"/>
          </p:nvPr>
        </p:nvSpPr>
        <p:spPr>
          <a:xfrm>
            <a:off x="251383" y="931472"/>
            <a:ext cx="5606800" cy="148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br>
              <a:rPr lang="ru-RU" sz="1333" dirty="0">
                <a:solidFill>
                  <a:srgbClr val="505050"/>
                </a:solidFill>
                <a:latin typeface="Arial"/>
              </a:rPr>
            </a:br>
            <a:endParaRPr sz="1333" dirty="0"/>
          </a:p>
        </p:txBody>
      </p:sp>
      <p:sp>
        <p:nvSpPr>
          <p:cNvPr id="116" name="Google Shape;116;g12db5defa28_0_15"/>
          <p:cNvSpPr txBox="1">
            <a:spLocks noGrp="1"/>
          </p:cNvSpPr>
          <p:nvPr>
            <p:ph type="title" idx="3"/>
          </p:nvPr>
        </p:nvSpPr>
        <p:spPr>
          <a:xfrm>
            <a:off x="5996633" y="792977"/>
            <a:ext cx="5943984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К КОРРУПЦИИ</a:t>
            </a: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67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333" dirty="0">
              <a:latin typeface="Helvetica" panose="020B0604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68DA1-576B-4865-9202-B3131D4A877B}"/>
              </a:ext>
            </a:extLst>
          </p:cNvPr>
          <p:cNvSpPr txBox="1"/>
          <p:nvPr/>
        </p:nvSpPr>
        <p:spPr>
          <a:xfrm>
            <a:off x="251383" y="931473"/>
            <a:ext cx="5606800" cy="522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67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ОТНОШЕНИЕ К УЧЕБНОМУ ПРОЦЕССУ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Основные тренды: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63,7% опрошенных студентов, согласно данным самооценок, имеют высокую успеваемость (учатся только на отлично, на отлично и хорошо). 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97% полностью и скорее удовлетворены качеством образования в вузе. 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По сравнению с началом учебного года 91,1%  опрошенных студентов либо сохранили хорошее отношение к обучению, либо изменили его в хорошую сторону.</a:t>
            </a:r>
          </a:p>
          <a:p>
            <a:pPr marR="0" lvl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0" lvl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147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ОЦЕНКА КОНТРОЛЯ ЗНАНИЙ</a:t>
            </a:r>
          </a:p>
          <a:p>
            <a:pPr marR="0" lvl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Основные тренды: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95,6% признают объективность оценок на рубежных контролях и экзаменах.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54,1% считают тестирование наиболее объективной формой оценки знаний на экзамене.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88,9% устраивает время, отведенное для подготовки по билетам на экзаменах.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80684-A24A-490C-9E8B-AB5EF5DE99F5}"/>
              </a:ext>
            </a:extLst>
          </p:cNvPr>
          <p:cNvSpPr txBox="1"/>
          <p:nvPr/>
        </p:nvSpPr>
        <p:spPr>
          <a:xfrm>
            <a:off x="5996633" y="1809950"/>
            <a:ext cx="594398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3F9CE-48B3-4FA4-A22B-C8814BD02F85}"/>
              </a:ext>
            </a:extLst>
          </p:cNvPr>
          <p:cNvSpPr txBox="1"/>
          <p:nvPr/>
        </p:nvSpPr>
        <p:spPr>
          <a:xfrm>
            <a:off x="6020445" y="1180879"/>
            <a:ext cx="5943984" cy="526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Основные тренды: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95,6% опрошенных студентов никогда не сталкивались с проявлениями коррупции в ВУЗе. Исключение – 3,7% , которые наслышаны и сталкивались от одного до более двух раз с коррупционными проявлениями.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84,5% выражают позицию неприятия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взяткодательства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, объясняя ее своей нацеленностью на получение знаний, чтобы стать специалистами. Требует внимания потребительская позиция части студентов в отношении получаемого образования – 15,5%, считающих дачу взятки приемлемым способом достижения цели.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90,4%  не знают либо убеждены в отсутствии в ВУЗе традиции накрывать стол для комиссии после проведения госэкзаменов, защиты диплома, диссертации. Наслышаны и подтверждают наличие такой традиции в ВУЗе  9,6%.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87,4% опрошенных студентов не знают либо убеждены в отсутствии традиции дарить подарки преподавателям ВУЗа. Наслышаны и подтверждают наличие такой традиции в ВУЗе в общем целом – 12,6%.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57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a709386da_13_6"/>
          <p:cNvSpPr txBox="1">
            <a:spLocks noGrp="1"/>
          </p:cNvSpPr>
          <p:nvPr>
            <p:ph type="title"/>
          </p:nvPr>
        </p:nvSpPr>
        <p:spPr>
          <a:xfrm>
            <a:off x="389833" y="491072"/>
            <a:ext cx="4512105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(ВЫВОДЫ И ОБОБЩЕНИЯ)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g13a709386da_13_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733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6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4" name="Google Shape;124;g13a709386da_13_6"/>
          <p:cNvSpPr txBox="1">
            <a:spLocks noGrp="1"/>
          </p:cNvSpPr>
          <p:nvPr>
            <p:ph type="title" idx="3"/>
          </p:nvPr>
        </p:nvSpPr>
        <p:spPr>
          <a:xfrm>
            <a:off x="6226560" y="804420"/>
            <a:ext cx="5575609" cy="57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defTabSz="1219170"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>
                <a:tab pos="609585" algn="l"/>
              </a:tabLst>
              <a:defRPr/>
            </a:pPr>
            <a: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71,9% опрошенных студентов знают, куда обращаться в случае столкновения с коррупцией, не знают и не имеют определенного мнения – 28,1%. </a:t>
            </a: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Итоги проведенного исследования приводят к заключению, что сегодня особую значимость приобретают образовательные программы и технологии, направленные на формирование антикоррупционной культуры и правосознания студенческой молодежи. 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Надо признать, что коррупция стала для нашего общества привычным элементом социальной реальности. Это объясняет , почему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социализация молодежи происходит в том числе путем интегрирования коррупционных моделей поведения в индивидуальный и групповой опыт. Необходимость воспитания антикоррупционной культуры обусловлена тем, что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формируемая гражданская позиция студентов в отношении коррупции может рассматриваться как предиктор («предсказатель», средство прогнозирования) характера и направленности ее антикоррупционной или коррупционной активности в среднесрочной перспективе.</a:t>
            </a: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endParaRPr sz="133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FB698-0463-4DA4-B0DA-EE2FB71A5F86}"/>
              </a:ext>
            </a:extLst>
          </p:cNvPr>
          <p:cNvSpPr txBox="1"/>
          <p:nvPr/>
        </p:nvSpPr>
        <p:spPr>
          <a:xfrm>
            <a:off x="389833" y="931473"/>
            <a:ext cx="5575612" cy="510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 panose="020B0604020202020204" charset="0"/>
                <a:cs typeface="Arial"/>
                <a:sym typeface="Arial"/>
              </a:rPr>
              <a:t>В общей сложности 91,8% опрошенных студентов не знают либо убеждены в том, что получение оценок за денежное вознаграждение в ВУЗе не практикуется.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Helvetica Neue" panose="020B0604020202020204" charset="0"/>
                <a:cs typeface="Times New Roman" panose="02020603050405020304" pitchFamily="18" charset="0"/>
                <a:sym typeface="Arial"/>
              </a:rPr>
              <a:t>Знают и наслышаны о таких фактах – в целом 8,2%.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94,1% не оказывались в ситуации, когда возникшие вопросы можно было решить только с помощью подарка, денежного вознаграждения. 5,9%  бывали в такой ситуации. Чаще всего это происходило при сдаче сессии, отчета по практике, оценке одной дисциплины. По признанию большинства участников коррупционной сделки, содействие им оказывали преподаватели и специалисты отдела. Ключевым каналом передачи подарка, денежного вознаграждения является личный контакт, реже – старосты групп и другие студенты.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kern="0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 рейтинге основных причин дачи взятки, по частоте упоминания участниками опроса, верхние две строчки занимают нежелание студентов учиться (11,9%) и низкая заинтересованность студентов в учебе (8,9%).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26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578168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7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1"/>
            <a:ext cx="9753600" cy="6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ДЕМОГРАФИЯ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080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531949" y="113414"/>
            <a:ext cx="5393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400"/>
            </a:pPr>
            <a:r>
              <a:rPr lang="ru-RU" sz="1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br>
              <a:rPr lang="ru" sz="1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" sz="1467" dirty="0">
                <a:solidFill>
                  <a:srgbClr val="434343"/>
                </a:solidFill>
              </a:rPr>
            </a:br>
            <a:br>
              <a:rPr lang="ru" sz="1467" dirty="0">
                <a:solidFill>
                  <a:srgbClr val="434343"/>
                </a:solidFill>
              </a:rPr>
            </a:br>
            <a:r>
              <a:rPr lang="ru" sz="1467" dirty="0">
                <a:solidFill>
                  <a:srgbClr val="434343"/>
                </a:solidFill>
              </a:rPr>
              <a:t>              </a:t>
            </a:r>
            <a:endParaRPr sz="1467" dirty="0">
              <a:solidFill>
                <a:srgbClr val="434343"/>
              </a:solidFill>
            </a:endParaRPr>
          </a:p>
          <a:p>
            <a:pPr>
              <a:buSzPts val="1400"/>
            </a:pPr>
            <a:endParaRPr sz="1467" dirty="0"/>
          </a:p>
          <a:p>
            <a:pPr algn="ctr">
              <a:buSzPts val="1400"/>
            </a:pPr>
            <a:endParaRPr sz="1467" dirty="0"/>
          </a:p>
          <a:p>
            <a:pPr>
              <a:buSzPts val="1400"/>
            </a:pPr>
            <a:endParaRPr sz="1467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  <a:highlight>
                  <a:srgbClr val="F3F3F3"/>
                </a:highlight>
              </a:rPr>
              <a:pPr defTabSz="1219170"/>
              <a:t>8</a:t>
            </a:fld>
            <a:endParaRPr kern="0">
              <a:solidFill>
                <a:srgbClr val="505050"/>
              </a:solidFill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7459510" y="872077"/>
            <a:ext cx="4574713" cy="511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1000"/>
            </a:pP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br>
              <a:rPr lang="ru-RU" sz="1333" dirty="0"/>
            </a:br>
            <a:endParaRPr sz="1333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A9A7E31-4AEA-6136-4D3B-1C9CE2106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162252"/>
              </p:ext>
            </p:extLst>
          </p:nvPr>
        </p:nvGraphicFramePr>
        <p:xfrm>
          <a:off x="383590" y="609602"/>
          <a:ext cx="3675496" cy="130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B81E7E6-910F-401A-8BF7-C3A0A5F4E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540289"/>
              </p:ext>
            </p:extLst>
          </p:nvPr>
        </p:nvGraphicFramePr>
        <p:xfrm>
          <a:off x="4529138" y="451969"/>
          <a:ext cx="2676554" cy="161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44;p6">
            <a:extLst>
              <a:ext uri="{FF2B5EF4-FFF2-40B4-BE49-F238E27FC236}">
                <a16:creationId xmlns:a16="http://schemas.microsoft.com/office/drawing/2014/main" id="{DB6E32BD-7B83-22AB-8A33-ACCFC87FA0C1}"/>
              </a:ext>
            </a:extLst>
          </p:cNvPr>
          <p:cNvSpPr txBox="1">
            <a:spLocks/>
          </p:cNvSpPr>
          <p:nvPr/>
        </p:nvSpPr>
        <p:spPr>
          <a:xfrm>
            <a:off x="7929562" y="938478"/>
            <a:ext cx="4003735" cy="17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242424"/>
              </a:buClr>
              <a:buSzPts val="1000"/>
            </a:pPr>
            <a:br>
              <a:rPr lang="ru-RU" sz="1333" kern="0" dirty="0">
                <a:solidFill>
                  <a:srgbClr val="242424"/>
                </a:solidFill>
              </a:rPr>
            </a:br>
            <a:br>
              <a:rPr lang="ru-RU" sz="1333" kern="0" dirty="0">
                <a:solidFill>
                  <a:srgbClr val="242424"/>
                </a:solidFill>
              </a:rPr>
            </a:br>
            <a:endParaRPr lang="ru-RU" sz="1333" kern="0" dirty="0">
              <a:solidFill>
                <a:srgbClr val="242424"/>
              </a:solidFill>
            </a:endParaRPr>
          </a:p>
        </p:txBody>
      </p:sp>
      <p:sp>
        <p:nvSpPr>
          <p:cNvPr id="6" name="Google Shape;144;p6">
            <a:extLst>
              <a:ext uri="{FF2B5EF4-FFF2-40B4-BE49-F238E27FC236}">
                <a16:creationId xmlns:a16="http://schemas.microsoft.com/office/drawing/2014/main" id="{3B9BC820-2D5E-422A-180D-C02629BAC06A}"/>
              </a:ext>
            </a:extLst>
          </p:cNvPr>
          <p:cNvSpPr txBox="1">
            <a:spLocks/>
          </p:cNvSpPr>
          <p:nvPr/>
        </p:nvSpPr>
        <p:spPr>
          <a:xfrm>
            <a:off x="7881490" y="938476"/>
            <a:ext cx="4152733" cy="283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indent="-285750" defTabSz="1219170">
              <a:buClr>
                <a:srgbClr val="242424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контингент опрошенных – студенты очной формы обучения.</a:t>
            </a:r>
          </a:p>
          <a:p>
            <a:pPr marL="285750" indent="-285750" defTabSz="1219170">
              <a:buClr>
                <a:srgbClr val="242424"/>
              </a:buClr>
              <a:buSzPts val="10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219170">
              <a:buClr>
                <a:srgbClr val="242424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выборки наиболее активно представлены студенты с казахским языком обучения.</a:t>
            </a:r>
          </a:p>
          <a:p>
            <a:pPr marL="285750" indent="-285750" defTabSz="1219170">
              <a:buClr>
                <a:srgbClr val="242424"/>
              </a:buClr>
              <a:buSzPts val="1000"/>
              <a:buFont typeface="Wingdings" panose="05000000000000000000" pitchFamily="2" charset="2"/>
              <a:buChar char="v"/>
            </a:pPr>
            <a:endParaRPr lang="ru-RU" sz="1600" kern="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buClr>
                <a:srgbClr val="242424"/>
              </a:buClr>
              <a:buSzPts val="1000"/>
            </a:pPr>
            <a:endParaRPr lang="ru-RU" sz="1333" kern="0" dirty="0">
              <a:solidFill>
                <a:srgbClr val="242424"/>
              </a:solidFill>
            </a:endParaRPr>
          </a:p>
        </p:txBody>
      </p:sp>
      <p:sp>
        <p:nvSpPr>
          <p:cNvPr id="10" name="Google Shape;144;p6">
            <a:extLst>
              <a:ext uri="{FF2B5EF4-FFF2-40B4-BE49-F238E27FC236}">
                <a16:creationId xmlns:a16="http://schemas.microsoft.com/office/drawing/2014/main" id="{5B58A196-B506-405D-D7AF-AB8E1780C3DD}"/>
              </a:ext>
            </a:extLst>
          </p:cNvPr>
          <p:cNvSpPr txBox="1">
            <a:spLocks/>
          </p:cNvSpPr>
          <p:nvPr/>
        </p:nvSpPr>
        <p:spPr>
          <a:xfrm>
            <a:off x="7929562" y="2405857"/>
            <a:ext cx="3929307" cy="33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219170">
              <a:buClr>
                <a:srgbClr val="242424"/>
              </a:buClr>
              <a:buSzPts val="1000"/>
            </a:pPr>
            <a:endParaRPr lang="ru-RU" sz="1600" kern="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219170">
              <a:buClr>
                <a:srgbClr val="242424"/>
              </a:buClr>
              <a:buSzPts val="1000"/>
              <a:buFont typeface="Wingdings" panose="05000000000000000000" pitchFamily="2" charset="2"/>
              <a:buChar char="v"/>
            </a:pPr>
            <a: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респондентов чаще встречаются студенты первого курса, образовательной программы «Юриспруденция».</a:t>
            </a:r>
            <a:b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kern="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33" kern="0" dirty="0">
                <a:solidFill>
                  <a:srgbClr val="242424"/>
                </a:solidFill>
              </a:rPr>
            </a:br>
            <a:br>
              <a:rPr lang="ru-RU" sz="1333" kern="0" dirty="0">
                <a:solidFill>
                  <a:srgbClr val="242424"/>
                </a:solidFill>
              </a:rPr>
            </a:br>
            <a:br>
              <a:rPr lang="ru-RU" sz="1333" kern="0" dirty="0">
                <a:solidFill>
                  <a:srgbClr val="242424"/>
                </a:solidFill>
              </a:rPr>
            </a:br>
            <a:br>
              <a:rPr lang="ru-RU" sz="1333" kern="0" dirty="0">
                <a:solidFill>
                  <a:srgbClr val="242424"/>
                </a:solidFill>
              </a:rPr>
            </a:br>
            <a:endParaRPr lang="ru-RU" sz="1333" kern="0" dirty="0">
              <a:solidFill>
                <a:srgbClr val="242424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70763485-082C-4595-8050-2428AE220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753547"/>
              </p:ext>
            </p:extLst>
          </p:nvPr>
        </p:nvGraphicFramePr>
        <p:xfrm>
          <a:off x="157777" y="2405857"/>
          <a:ext cx="2752732" cy="190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1D86F57-FED2-45EB-B839-661E56CC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422409"/>
              </p:ext>
            </p:extLst>
          </p:nvPr>
        </p:nvGraphicFramePr>
        <p:xfrm>
          <a:off x="2910510" y="2405859"/>
          <a:ext cx="4818086" cy="43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CBEEE8-6DAB-4425-9196-F3B9ACC0A652}"/>
              </a:ext>
            </a:extLst>
          </p:cNvPr>
          <p:cNvSpPr txBox="1"/>
          <p:nvPr/>
        </p:nvSpPr>
        <p:spPr>
          <a:xfrm>
            <a:off x="3738186" y="2067304"/>
            <a:ext cx="388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</a:t>
            </a:r>
            <a:r>
              <a:rPr lang="ru-RU" sz="1600" b="1" dirty="0"/>
              <a:t>Образовательная программа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897F5-24E2-44CD-B6C4-B9990C034EEB}"/>
              </a:ext>
            </a:extLst>
          </p:cNvPr>
          <p:cNvSpPr txBox="1"/>
          <p:nvPr/>
        </p:nvSpPr>
        <p:spPr>
          <a:xfrm>
            <a:off x="261692" y="599923"/>
            <a:ext cx="300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Форма обучения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1A02F-3FB1-4E15-AAB7-EEA740FFF291}"/>
              </a:ext>
            </a:extLst>
          </p:cNvPr>
          <p:cNvSpPr txBox="1"/>
          <p:nvPr/>
        </p:nvSpPr>
        <p:spPr>
          <a:xfrm>
            <a:off x="3921550" y="316503"/>
            <a:ext cx="328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  </a:t>
            </a:r>
          </a:p>
          <a:p>
            <a:r>
              <a:rPr lang="ru-RU" sz="1600" b="1" dirty="0"/>
              <a:t>              Язык обучения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29627-8852-4BED-AD52-518AAC0AA2D6}"/>
              </a:ext>
            </a:extLst>
          </p:cNvPr>
          <p:cNvSpPr txBox="1"/>
          <p:nvPr/>
        </p:nvSpPr>
        <p:spPr>
          <a:xfrm>
            <a:off x="531950" y="2067304"/>
            <a:ext cx="3105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   Курс обучения (%)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2354500" y="2485001"/>
            <a:ext cx="739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400"/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ru" kern="0">
                <a:solidFill>
                  <a:srgbClr val="505050"/>
                </a:solidFill>
              </a:rPr>
              <a:pPr defTabSz="1219170"/>
              <a:t>9</a:t>
            </a:fld>
            <a:endParaRPr kern="0">
              <a:solidFill>
                <a:srgbClr val="505050"/>
              </a:solidFill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1219200" y="2263600"/>
            <a:ext cx="9753600" cy="113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</a:pPr>
            <a:r>
              <a:rPr lang="ru-RU" sz="2667" b="1" kern="0" dirty="0">
                <a:solidFill>
                  <a:srgbClr val="434343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ОТНОШЕНИЕ К УЧЕБНОМУ ПРОЦЕССУ</a:t>
            </a:r>
            <a:endParaRPr sz="2667" b="1" kern="0" dirty="0">
              <a:solidFill>
                <a:srgbClr val="434343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algn="ctr" defTabSz="1219170">
              <a:lnSpc>
                <a:spcPct val="107916"/>
              </a:lnSpc>
              <a:buClr>
                <a:srgbClr val="000000"/>
              </a:buClr>
              <a:buSzPts val="2000"/>
            </a:pPr>
            <a:endParaRPr sz="2667" b="1" kern="0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3988</Words>
  <Application>Microsoft Office PowerPoint</Application>
  <PresentationFormat>Широкоэкранный</PresentationFormat>
  <Paragraphs>335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Helvetica Neue</vt:lpstr>
      <vt:lpstr>Times New Roman</vt:lpstr>
      <vt:lpstr>Wingdings</vt:lpstr>
      <vt:lpstr>Тема Office</vt:lpstr>
      <vt:lpstr>Qalaisyn</vt:lpstr>
      <vt:lpstr>1_Qalaisyn</vt:lpstr>
      <vt:lpstr>Презентация PowerPoint</vt:lpstr>
      <vt:lpstr>Презентация PowerPoint</vt:lpstr>
      <vt:lpstr>Презентация PowerPoint</vt:lpstr>
      <vt:lpstr>Презентация PowerPoint</vt:lpstr>
      <vt:lpstr>РЕЗЮМЕ (ВЫВОДЫ И ОБОБЩЕНИЯ)</vt:lpstr>
      <vt:lpstr>РЕЗЮМЕ (ВЫВОДЫ И ОБОБЩЕНИЯ)</vt:lpstr>
      <vt:lpstr>Презентация PowerPoint</vt:lpstr>
      <vt:lpstr>ДЕМОГРАФИЯ                    </vt:lpstr>
      <vt:lpstr>Презентация PowerPoint</vt:lpstr>
      <vt:lpstr>Презентация PowerPoint</vt:lpstr>
      <vt:lpstr>Удовлетворены ли Вы качеством образования  в нашем ВУЗе? (% от числа опрошенных)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Сталкивались ли Вы с проявлениями коррупции  в нашем ВУЗе? (% от числа опрошенных) </vt:lpstr>
      <vt:lpstr>Как Вы в принципе относитесь к тому, что для решения своих проблем студентам приходится давать взятки. Какое из приведенных ниже суждений на этот счет ближе к Вашей точке зрения?  (% от числа опрошенных)</vt:lpstr>
      <vt:lpstr>Есть ли в ВУЗе традиция накрывать стол для комиссии после проведения госэкзаменов, защиты диплома, диссертации? (% от числа опрошенных)</vt:lpstr>
      <vt:lpstr>Существует ли в ВУЗе традиция дарить подарки преподавателям? (% от числа опрошенных)</vt:lpstr>
      <vt:lpstr>Презентация PowerPoint</vt:lpstr>
      <vt:lpstr>Оказывались ли Вы в ситуации, когда понимали, что возникшие вопросы можно решить только с помощью подарка, денежного вознаграждения, независимо от того, как фактически решались эти вопросы?  (% от числа опрошенных)</vt:lpstr>
      <vt:lpstr>В каких случаях Вы оказывались в такой ситуации? (% от числа ответивших)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Bakhytzhamal Bekturganova</dc:creator>
  <cp:lastModifiedBy>Bakhytzhamal Bekturganova</cp:lastModifiedBy>
  <cp:revision>88</cp:revision>
  <dcterms:created xsi:type="dcterms:W3CDTF">2024-08-11T10:36:56Z</dcterms:created>
  <dcterms:modified xsi:type="dcterms:W3CDTF">2024-08-27T13:08:19Z</dcterms:modified>
</cp:coreProperties>
</file>