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6"/>
  </p:notesMasterIdLst>
  <p:sldIdLst>
    <p:sldId id="322" r:id="rId3"/>
    <p:sldId id="257" r:id="rId4"/>
    <p:sldId id="258" r:id="rId5"/>
    <p:sldId id="315" r:id="rId6"/>
    <p:sldId id="333" r:id="rId7"/>
    <p:sldId id="264" r:id="rId8"/>
    <p:sldId id="332" r:id="rId9"/>
    <p:sldId id="323" r:id="rId10"/>
    <p:sldId id="324" r:id="rId11"/>
    <p:sldId id="278" r:id="rId12"/>
    <p:sldId id="331" r:id="rId13"/>
    <p:sldId id="269" r:id="rId14"/>
    <p:sldId id="284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F6B47D1-200F-489F-AFE4-F2A9FAAB77B7}">
          <p14:sldIdLst>
            <p14:sldId id="322"/>
            <p14:sldId id="257"/>
            <p14:sldId id="258"/>
            <p14:sldId id="315"/>
            <p14:sldId id="333"/>
            <p14:sldId id="264"/>
            <p14:sldId id="332"/>
            <p14:sldId id="323"/>
            <p14:sldId id="324"/>
            <p14:sldId id="278"/>
            <p14:sldId id="331"/>
            <p14:sldId id="269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73">
          <p15:clr>
            <a:srgbClr val="9AA0A6"/>
          </p15:clr>
        </p15:guide>
        <p15:guide id="2" pos="179">
          <p15:clr>
            <a:srgbClr val="9AA0A6"/>
          </p15:clr>
        </p15:guide>
        <p15:guide id="3" pos="2828">
          <p15:clr>
            <a:srgbClr val="9AA0A6"/>
          </p15:clr>
        </p15:guide>
        <p15:guide id="4" pos="2895">
          <p15:clr>
            <a:srgbClr val="9AA0A6"/>
          </p15:clr>
        </p15:guide>
        <p15:guide id="5" orient="horz" pos="831">
          <p15:clr>
            <a:srgbClr val="9AA0A6"/>
          </p15:clr>
        </p15:guide>
        <p15:guide id="6" pos="552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S5/wcFB7pNDJxJ/Woob2VwwEV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2" clrIdx="0">
    <p:extLst>
      <p:ext uri="{19B8F6BF-5375-455C-9EA6-DF929625EA0E}">
        <p15:presenceInfo xmlns:p15="http://schemas.microsoft.com/office/powerpoint/2012/main" userId="Дарь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6E9EE"/>
    <a:srgbClr val="FFCCCC"/>
    <a:srgbClr val="CCFF66"/>
    <a:srgbClr val="FFFF99"/>
    <a:srgbClr val="FF9900"/>
    <a:srgbClr val="963E32"/>
    <a:srgbClr val="CE786C"/>
    <a:srgbClr val="CCCC00"/>
    <a:srgbClr val="B9E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15B86E-3B2B-4B8B-8AD4-E3F24F61934C}">
  <a:tblStyle styleId="{8315B86E-3B2B-4B8B-8AD4-E3F24F619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8" autoAdjust="0"/>
    <p:restoredTop sz="95331" autoAdjust="0"/>
  </p:normalViewPr>
  <p:slideViewPr>
    <p:cSldViewPr snapToGrid="0">
      <p:cViewPr varScale="1">
        <p:scale>
          <a:sx n="89" d="100"/>
          <a:sy n="89" d="100"/>
        </p:scale>
        <p:origin x="642" y="78"/>
      </p:cViewPr>
      <p:guideLst>
        <p:guide orient="horz" pos="1973"/>
        <p:guide pos="179"/>
        <p:guide pos="2828"/>
        <p:guide pos="2895"/>
        <p:guide orient="horz" pos="831"/>
        <p:guide pos="5521"/>
      </p:guideLst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5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36865859553006"/>
          <c:y val="0.22929860517522729"/>
          <c:w val="0.59944888791309814"/>
          <c:h val="0.636881750718781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2-46EA-ADCB-5E51AB0A2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</c:v>
                </c:pt>
                <c:pt idx="1">
                  <c:v>Женский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13.8</c:v>
                </c:pt>
                <c:pt idx="1">
                  <c:v>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2-46EA-ADCB-5E51AB0A2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7415658722838"/>
          <c:y val="1.0349823523224258E-3"/>
          <c:w val="0.50920198238283865"/>
          <c:h val="0.97734325353510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92-46DC-97FD-D5BAF356F3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92-46DC-97FD-D5BAF356F3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92-46DC-97FD-D5BAF356F3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92-46DC-97FD-D5BAF356F3B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92-46DC-97FD-D5BAF356F3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Впервые</c:v>
                </c:pt>
                <c:pt idx="1">
                  <c:v>Перед различными проверками</c:v>
                </c:pt>
                <c:pt idx="2">
                  <c:v>1 раз за весь период обучения</c:v>
                </c:pt>
                <c:pt idx="3">
                  <c:v>1 раз в год</c:v>
                </c:pt>
                <c:pt idx="4">
                  <c:v>Постоянно</c:v>
                </c:pt>
                <c:pt idx="5">
                  <c:v>1 раз в семестр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1.1000000000000001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11.8</c:v>
                </c:pt>
                <c:pt idx="5">
                  <c:v>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92-46DC-97FD-D5BAF356F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67069152052675"/>
          <c:y val="2.9046914452448447E-2"/>
          <c:w val="0.66832930847947325"/>
          <c:h val="0.94442617159973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4-4A38-9716-78738DDD29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4-4A38-9716-78738DDD29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4-4A38-9716-78738DDD29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4-4A38-9716-78738DDD29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54-4A38-9716-78738DDD29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Пятый</c:v>
                </c:pt>
                <c:pt idx="1">
                  <c:v>Четвертый</c:v>
                </c:pt>
                <c:pt idx="2">
                  <c:v>Третий</c:v>
                </c:pt>
                <c:pt idx="3">
                  <c:v>Второй</c:v>
                </c:pt>
                <c:pt idx="4">
                  <c:v>Первый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1.8</c:v>
                </c:pt>
                <c:pt idx="1">
                  <c:v>6.8</c:v>
                </c:pt>
                <c:pt idx="2">
                  <c:v>20</c:v>
                </c:pt>
                <c:pt idx="3">
                  <c:v>32.6</c:v>
                </c:pt>
                <c:pt idx="4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54-4A38-9716-78738DDD2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ru-RU" dirty="0"/>
              <a:t>     </a:t>
            </a:r>
            <a:r>
              <a:rPr lang="ru-RU" b="1" dirty="0">
                <a:solidFill>
                  <a:schemeClr val="tx1"/>
                </a:solidFill>
              </a:rPr>
              <a:t>Образовательная программа (%)</a:t>
            </a:r>
            <a:endParaRPr lang="ru-KZ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092137093744834"/>
          <c:y val="1.04990678568230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2772283033099062"/>
          <c:y val="6.2528939995305385E-2"/>
          <c:w val="0.57227716966900932"/>
          <c:h val="0.88233101956064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C9-49BD-975B-3FAF8A8273E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C9-49BD-975B-3FAF8A8273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C9-49BD-975B-3FAF8A8273E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C9-49BD-975B-3FAF8A8273E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C9-49BD-975B-3FAF8A8273E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C9-49BD-975B-3FAF8A8273E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C9-49BD-975B-3FAF8A8273E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C9-49BD-975B-3FAF8A8273E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C9-49BD-975B-3FAF8A8273E4}"/>
              </c:ext>
            </c:extLst>
          </c:dPt>
          <c:dLbls>
            <c:dLbl>
              <c:idx val="8"/>
              <c:layout>
                <c:manualLayout>
                  <c:x val="7.4390601967899202E-3"/>
                  <c:y val="1.20813594537760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67339065206396"/>
                      <c:h val="9.21204274521014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BEC9-49BD-975B-3FAF8A8273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Казахский язык и литература</c:v>
                </c:pt>
                <c:pt idx="1">
                  <c:v>Финансы</c:v>
                </c:pt>
                <c:pt idx="2">
                  <c:v>Фармация</c:v>
                </c:pt>
                <c:pt idx="3">
                  <c:v>Казахский язык и литература в образовательных учреждениях </c:v>
                </c:pt>
                <c:pt idx="4">
                  <c:v>Педагогика и психология</c:v>
                </c:pt>
                <c:pt idx="5">
                  <c:v>Дошкольное обучение и воспитание</c:v>
                </c:pt>
                <c:pt idx="6">
                  <c:v>Юриспруденция</c:v>
                </c:pt>
                <c:pt idx="7">
                  <c:v> Иностранный язык: два иностранных языка</c:v>
                </c:pt>
                <c:pt idx="8">
                  <c:v> Педагогика и методика начального обучения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3.9</c:v>
                </c:pt>
                <c:pt idx="1">
                  <c:v>4.0999999999999996</c:v>
                </c:pt>
                <c:pt idx="2">
                  <c:v>4.4000000000000004</c:v>
                </c:pt>
                <c:pt idx="3">
                  <c:v>5</c:v>
                </c:pt>
                <c:pt idx="4">
                  <c:v>9.4</c:v>
                </c:pt>
                <c:pt idx="5">
                  <c:v>11.3</c:v>
                </c:pt>
                <c:pt idx="6">
                  <c:v>13.8</c:v>
                </c:pt>
                <c:pt idx="7">
                  <c:v>16</c:v>
                </c:pt>
                <c:pt idx="8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EC9-49BD-975B-3FAF8A827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30565265953439"/>
          <c:y val="0"/>
          <c:w val="0.4475290523958296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7C-4964-82E2-758F332A32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7C-4964-82E2-758F332A32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7C-4964-82E2-758F332A32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7C-4964-82E2-758F332A32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Имею свое жилье</c:v>
                </c:pt>
                <c:pt idx="1">
                  <c:v>В общежитии</c:v>
                </c:pt>
                <c:pt idx="2">
                  <c:v>Снимаю квартиру</c:v>
                </c:pt>
                <c:pt idx="3">
                  <c:v>С родителями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5.3</c:v>
                </c:pt>
                <c:pt idx="2">
                  <c:v>8.6</c:v>
                </c:pt>
                <c:pt idx="3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7C-4964-82E2-758F332A3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10837372164162"/>
          <c:y val="0"/>
          <c:w val="0.4821152006642116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A2-48AD-B66B-3EB377AEA8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A2-48AD-B66B-3EB377AEA8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A2-48AD-B66B-3EB377AEA8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A2-48AD-B66B-3EB377AEA84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A2-48AD-B66B-3EB377AEA84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A2-48AD-B66B-3EB377AEA8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1">
                  <c:v>Не обеспечены</c:v>
                </c:pt>
                <c:pt idx="2">
                  <c:v>Обеспеченность недостаточная</c:v>
                </c:pt>
                <c:pt idx="3">
                  <c:v>Пакет выдается на академическую группу</c:v>
                </c:pt>
                <c:pt idx="4">
                  <c:v>Не все справочники имеются у студентов</c:v>
                </c:pt>
                <c:pt idx="5">
                  <c:v>Да, обеспеченность 100%-ая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2</c:v>
                </c:pt>
                <c:pt idx="2">
                  <c:v>2.1</c:v>
                </c:pt>
                <c:pt idx="3">
                  <c:v>2.1</c:v>
                </c:pt>
                <c:pt idx="4">
                  <c:v>7.4</c:v>
                </c:pt>
                <c:pt idx="5">
                  <c:v>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A2-48AD-B66B-3EB377AEA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15896964687556"/>
          <c:y val="3.5219397401790108E-2"/>
          <c:w val="0.49784104357032621"/>
          <c:h val="0.943706421417021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B8-4093-AECA-31A1BBD1F05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B8-4093-AECA-31A1BBD1F05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B8-4093-AECA-31A1BBD1F05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B8-4093-AECA-31A1BBD1F05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FB8-4093-AECA-31A1BBD1F05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FB8-4093-AECA-31A1BBD1F05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FB8-4093-AECA-31A1BBD1F05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FB8-4093-AECA-31A1BBD1F05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FB8-4093-AECA-31A1BBD1F056}"/>
              </c:ext>
            </c:extLst>
          </c:dPt>
          <c:dLbls>
            <c:dLbl>
              <c:idx val="6"/>
              <c:layout>
                <c:manualLayout>
                  <c:x val="-6.0767451217060113E-3"/>
                  <c:y val="-1.447891260116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FB8-4093-AECA-31A1BBD1F056}"/>
                </c:ext>
              </c:extLst>
            </c:dLbl>
            <c:dLbl>
              <c:idx val="9"/>
              <c:layout>
                <c:manualLayout>
                  <c:x val="-9.5907182429327432E-3"/>
                  <c:y val="3.35651886178594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356393014233034E-2"/>
                      <c:h val="5.53825612194682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1FB8-4093-AECA-31A1BBD1F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Другое </c:v>
                </c:pt>
                <c:pt idx="1">
                  <c:v>Распространение наркотиков в ВУЗе и общежитии</c:v>
                </c:pt>
                <c:pt idx="2">
                  <c:v>Качество бытовых условий в общежитии</c:v>
                </c:pt>
                <c:pt idx="3">
                  <c:v>Качество преподавания</c:v>
                </c:pt>
                <c:pt idx="4">
                  <c:v>Работа администрации</c:v>
                </c:pt>
                <c:pt idx="5">
                  <c:v>Качество организации учебного процесса</c:v>
                </c:pt>
                <c:pt idx="6">
                  <c:v>Организация академической мобильности</c:v>
                </c:pt>
                <c:pt idx="7">
                  <c:v>Послевузовское трудоустройство по специальности</c:v>
                </c:pt>
                <c:pt idx="8">
                  <c:v>Качество организации производственной практики</c:v>
                </c:pt>
                <c:pt idx="9">
                  <c:v>Качество питания и цены в студенческой столовой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7.4</c:v>
                </c:pt>
                <c:pt idx="3">
                  <c:v>9.3000000000000007</c:v>
                </c:pt>
                <c:pt idx="4">
                  <c:v>10.199999999999999</c:v>
                </c:pt>
                <c:pt idx="5">
                  <c:v>11.2</c:v>
                </c:pt>
                <c:pt idx="6">
                  <c:v>13.9</c:v>
                </c:pt>
                <c:pt idx="7">
                  <c:v>17.2</c:v>
                </c:pt>
                <c:pt idx="8">
                  <c:v>17.7</c:v>
                </c:pt>
                <c:pt idx="9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FB8-4093-AECA-31A1BBD1F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60693724812896"/>
          <c:y val="1.1356423270152497E-2"/>
          <c:w val="0.65702936096718478"/>
          <c:h val="0.970279181692434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7D-4B5F-9B40-539877F4BC6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7D-4B5F-9B40-539877F4BC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7D-4B5F-9B40-539877F4BC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7D-4B5F-9B40-539877F4BC6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7D-4B5F-9B40-539877F4BC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Нет</c:v>
                </c:pt>
                <c:pt idx="1">
                  <c:v>Не всех</c:v>
                </c:pt>
                <c:pt idx="2">
                  <c:v>Не всегда</c:v>
                </c:pt>
                <c:pt idx="3">
                  <c:v>Скорее нет, чем да</c:v>
                </c:pt>
                <c:pt idx="4">
                  <c:v>Скорее да, чем нет</c:v>
                </c:pt>
                <c:pt idx="5">
                  <c:v>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2.8</c:v>
                </c:pt>
                <c:pt idx="2">
                  <c:v>3.1</c:v>
                </c:pt>
                <c:pt idx="3">
                  <c:v>3.7</c:v>
                </c:pt>
                <c:pt idx="4">
                  <c:v>23.2</c:v>
                </c:pt>
                <c:pt idx="5">
                  <c:v>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7D-4B5F-9B40-539877F4B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55731224901254"/>
          <c:y val="3.7315069229339838E-4"/>
          <c:w val="0.49507576967335054"/>
          <c:h val="0.945171944644919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67-4758-BB93-8F70CBC8E0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67-4758-BB93-8F70CBC8E0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67-4758-BB93-8F70CBC8E0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67-4758-BB93-8F70CBC8E09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67-4758-BB93-8F70CBC8E0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Только платный</c:v>
                </c:pt>
                <c:pt idx="1">
                  <c:v>Доступ только на занятиях в компьютерных классах</c:v>
                </c:pt>
                <c:pt idx="2">
                  <c:v>Не более 3-х часов в день</c:v>
                </c:pt>
                <c:pt idx="3">
                  <c:v>Согласно графику</c:v>
                </c:pt>
                <c:pt idx="4">
                  <c:v>Доступен в течение дня, бесплатно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1.1000000000000001</c:v>
                </c:pt>
                <c:pt idx="2">
                  <c:v>3.6</c:v>
                </c:pt>
                <c:pt idx="3">
                  <c:v>3.6</c:v>
                </c:pt>
                <c:pt idx="4">
                  <c:v>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67-4758-BB93-8F70CBC8E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11239231278995"/>
          <c:y val="1.355376311280976E-2"/>
          <c:w val="0.69332723658051698"/>
          <c:h val="0.984686849615543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56-40EA-B7FB-570263B7A0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56-40EA-B7FB-570263B7A03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56-40EA-B7FB-570263B7A03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56-40EA-B7FB-570263B7A0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Нет, не удовлетворен (а)</c:v>
                </c:pt>
                <c:pt idx="2">
                  <c:v>Удовлетворен (а) частично</c:v>
                </c:pt>
                <c:pt idx="3">
                  <c:v>Да, вполне удовлетворен (а)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2.2000000000000002</c:v>
                </c:pt>
                <c:pt idx="2">
                  <c:v>11.6</c:v>
                </c:pt>
                <c:pt idx="3">
                  <c:v>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56-40EA-B7FB-570263B7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7d1d21ee2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37d1d21ee2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7d1d21e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137d1d21e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21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ada35a6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1ada35a6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41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85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25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00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7d1d21ee2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37d1d21ee2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91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09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title"/>
          </p:nvPr>
        </p:nvSpPr>
        <p:spPr>
          <a:xfrm>
            <a:off x="398962" y="387152"/>
            <a:ext cx="40452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21" name="Google Shape;21;p42"/>
          <p:cNvCxnSpPr/>
          <p:nvPr/>
        </p:nvCxnSpPr>
        <p:spPr>
          <a:xfrm>
            <a:off x="378625" y="368227"/>
            <a:ext cx="839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21">
          <p15:clr>
            <a:srgbClr val="FA7B17"/>
          </p15:clr>
        </p15:guide>
        <p15:guide id="2" orient="horz" pos="3013">
          <p15:clr>
            <a:srgbClr val="FA7B17"/>
          </p15:clr>
        </p15:guide>
        <p15:guide id="3" pos="239">
          <p15:clr>
            <a:srgbClr val="FA7B17"/>
          </p15:clr>
        </p15:guide>
        <p15:guide id="4" orient="horz" pos="227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E5AB9-2D45-4FD7-966F-B6950429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98CE35-9B49-4973-9921-70295185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39B99-3B4D-46BC-B541-EC0722C6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вт 15.10.24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9B7E5-4F09-4B54-AB67-F66404B9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FD309-3939-48AB-927B-2C402EFF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9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E3582-A872-4D83-9039-793821A6A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229D7F-8BED-4D41-9C24-F1515D10A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CD352-A42F-4CF9-BF8F-D924E951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вт 15.10.24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F1F76-4625-4B6D-8314-5C727CFD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3C1AC-ACB3-4FF4-A981-3766684C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0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FDC8-EE60-4360-90D5-F9DAD87A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01159-37C8-453C-852A-4E58B21A7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9F4F7A-D0AE-4391-82FC-9C66B3156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7D2AD4-BF52-4DCF-BA4A-1BE20767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вт 15.10.24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31C9C3-33FC-494C-A268-6FDAF2FB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AFE28-A79F-44E1-B642-5E1159C6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8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1A9E4-DE9A-4C5A-ACD9-18E98A47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235BDD-ED9B-4ADF-B953-9FF070AB5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0CF077-E26E-4755-8C3C-D53453735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3AD4D3-FD7F-4E4D-AC2A-A1769EF45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852412-1696-4F05-B04E-95520B5E7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1D91C-5853-4158-B629-EDC99040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вт 15.10.24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9E253-9C73-4945-AF9D-678C4FD8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7102C5-0B11-490A-A3B5-D46CCC6C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1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51661-69BC-4BAB-9120-630BB1D2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CDB508-414C-47BA-81B2-E2D54B20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вт 15.10.24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D76117-9668-47AB-8F68-C30A17C5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72237F-8CCA-45AA-B084-6F713037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2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EDE79C-3FB3-4443-86F3-0217B068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вт 15.10.24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D76A62-500C-460A-9524-03613190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589FF3-8F61-4D9F-AE81-99522AB0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6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5CCC3-6033-4E28-B5EF-0AB86381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C4541-E37F-443E-A7B5-3AD9E396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74D304-791B-4EC5-8E5A-CA37571BB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510DF8-019A-43E3-AFFF-D0842270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вт 15.10.24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70635B-04A9-4BAD-90EC-1710BEE0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69B2E6-90D0-47E6-B6B6-2F68F66D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92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16182-4B45-4931-8B3D-5EDA8F2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F49E3F-523E-40AE-91F6-10F5AC27D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9AC49C-7483-434B-A21F-E9C697C0A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B0E135-3893-43AF-954C-5B75FE1F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вт 15.10.24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DE02C0-6A8A-4CE9-A72A-A9A99151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AFBA7-DF35-48AF-B977-617E7CF5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15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1FDA9-B456-4F75-BC9B-24618171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2455D5-A1CC-4225-9F56-2BDE5705E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ED4FF-0F1F-433F-AED3-499292C7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вт 15.10.24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B23066-6F35-4F6E-862A-6E3ACD13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629CA-3436-48AB-B5BF-B52EC993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8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07122C-CC69-4859-85B1-F08AD4BDC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8AD4E4-2AB4-4B70-871C-25A5EBF8C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5B3B1-FBD1-4A7C-9154-5EAE2A3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вт 15.10.24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D3746-9127-4AB8-90A1-C1B0C7B8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5507E-190B-4482-B86D-7478C3D8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2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два столбца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25" name="Google Shape;25;p43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3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title" idx="4"/>
          </p:nvPr>
        </p:nvSpPr>
        <p:spPr>
          <a:xfrm>
            <a:off x="4591859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 idx="5"/>
          </p:nvPr>
        </p:nvSpPr>
        <p:spPr>
          <a:xfrm>
            <a:off x="4591859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1">
          <p15:clr>
            <a:srgbClr val="FA7B17"/>
          </p15:clr>
        </p15:guide>
        <p15:guide id="2" pos="2948">
          <p15:clr>
            <a:srgbClr val="FA7B17"/>
          </p15:clr>
        </p15:guide>
        <p15:guide id="3" orient="horz" pos="232">
          <p15:clr>
            <a:srgbClr val="FA7B17"/>
          </p15:clr>
        </p15:guide>
        <p15:guide id="4" orient="horz" pos="3013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шесть столбцов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33" name="Google Shape;33;p44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4"/>
          <p:cNvSpPr txBox="1">
            <a:spLocks noGrp="1"/>
          </p:cNvSpPr>
          <p:nvPr>
            <p:ph type="title" idx="2"/>
          </p:nvPr>
        </p:nvSpPr>
        <p:spPr>
          <a:xfrm>
            <a:off x="284425" y="944693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title" idx="3"/>
          </p:nvPr>
        </p:nvSpPr>
        <p:spPr>
          <a:xfrm>
            <a:off x="284425" y="1245352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title" idx="4"/>
          </p:nvPr>
        </p:nvSpPr>
        <p:spPr>
          <a:xfrm>
            <a:off x="3164400" y="944693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title" idx="5"/>
          </p:nvPr>
        </p:nvSpPr>
        <p:spPr>
          <a:xfrm>
            <a:off x="3164400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title" idx="6"/>
          </p:nvPr>
        </p:nvSpPr>
        <p:spPr>
          <a:xfrm>
            <a:off x="6044375" y="944693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title" idx="7"/>
          </p:nvPr>
        </p:nvSpPr>
        <p:spPr>
          <a:xfrm>
            <a:off x="6044375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 idx="8"/>
          </p:nvPr>
        </p:nvSpPr>
        <p:spPr>
          <a:xfrm>
            <a:off x="284425" y="2744937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title" idx="9"/>
          </p:nvPr>
        </p:nvSpPr>
        <p:spPr>
          <a:xfrm>
            <a:off x="284425" y="3045596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title" idx="13"/>
          </p:nvPr>
        </p:nvSpPr>
        <p:spPr>
          <a:xfrm>
            <a:off x="3164400" y="2744937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 idx="14"/>
          </p:nvPr>
        </p:nvSpPr>
        <p:spPr>
          <a:xfrm>
            <a:off x="3164400" y="3045594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title" idx="15"/>
          </p:nvPr>
        </p:nvSpPr>
        <p:spPr>
          <a:xfrm>
            <a:off x="6044375" y="2744937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title" idx="16"/>
          </p:nvPr>
        </p:nvSpPr>
        <p:spPr>
          <a:xfrm>
            <a:off x="6044375" y="3045594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8">
          <p15:clr>
            <a:srgbClr val="FA7B17"/>
          </p15:clr>
        </p15:guide>
        <p15:guide id="2" orient="horz" pos="1814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680">
          <p15:clr>
            <a:srgbClr val="FA7B17"/>
          </p15:clr>
        </p15:guide>
        <p15:guide id="5" orient="horz" pos="1587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ри столбца" type="titleOnly">
  <p:cSld name="TITLE_ONLY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49" name="Google Shape;49;p45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5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547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title" idx="3"/>
          </p:nvPr>
        </p:nvSpPr>
        <p:spPr>
          <a:xfrm>
            <a:off x="284425" y="1245357"/>
            <a:ext cx="5475600" cy="23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title" idx="4"/>
          </p:nvPr>
        </p:nvSpPr>
        <p:spPr>
          <a:xfrm>
            <a:off x="6044375" y="944693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title" idx="5"/>
          </p:nvPr>
        </p:nvSpPr>
        <p:spPr>
          <a:xfrm>
            <a:off x="6044375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title" idx="6"/>
          </p:nvPr>
        </p:nvSpPr>
        <p:spPr>
          <a:xfrm>
            <a:off x="6044375" y="2763868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title" idx="7"/>
          </p:nvPr>
        </p:nvSpPr>
        <p:spPr>
          <a:xfrm>
            <a:off x="6044375" y="3064525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A7B17"/>
          </p15:clr>
        </p15:guide>
        <p15:guide id="2" orient="horz" pos="680">
          <p15:clr>
            <a:srgbClr val="FA7B17"/>
          </p15:clr>
        </p15:guide>
        <p15:guide id="3" orient="horz" pos="22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екст с диаграммой">
  <p:cSld name="MAIN_POINT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59" name="Google Shape;59;p46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6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48">
          <p15:clr>
            <a:srgbClr val="FA7B17"/>
          </p15:clr>
        </p15:guide>
        <p15:guide id="2" pos="2721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3013">
          <p15:clr>
            <a:srgbClr val="FA7B17"/>
          </p15:clr>
        </p15:guide>
        <p15:guide id="5" pos="227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четыре столбцов">
  <p:cSld name="CAPTION_ONLY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65" name="Google Shape;65;p47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7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title" idx="4"/>
          </p:nvPr>
        </p:nvSpPr>
        <p:spPr>
          <a:xfrm>
            <a:off x="4591859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title" idx="5"/>
          </p:nvPr>
        </p:nvSpPr>
        <p:spPr>
          <a:xfrm>
            <a:off x="4591850" y="1245350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title" idx="6"/>
          </p:nvPr>
        </p:nvSpPr>
        <p:spPr>
          <a:xfrm>
            <a:off x="284425" y="2747005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title" idx="7"/>
          </p:nvPr>
        </p:nvSpPr>
        <p:spPr>
          <a:xfrm>
            <a:off x="284425" y="3047655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title" idx="8"/>
          </p:nvPr>
        </p:nvSpPr>
        <p:spPr>
          <a:xfrm>
            <a:off x="4591859" y="2747005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title" idx="9"/>
          </p:nvPr>
        </p:nvSpPr>
        <p:spPr>
          <a:xfrm>
            <a:off x="4591850" y="3047655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A7B17"/>
          </p15:clr>
        </p15:guide>
        <p15:guide id="2" orient="horz" pos="1587">
          <p15:clr>
            <a:srgbClr val="FA7B17"/>
          </p15:clr>
        </p15:guide>
        <p15:guide id="3" orient="horz" pos="181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EBF37-674A-4E57-85F8-6ABA61979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F43132-521E-4BB0-AA5D-7192C34CD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565805-A5D4-465A-B06A-281A1B7E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вт 15.10.24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E1C92-A1BF-4628-B272-218EAE77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D0A5F-2556-41B1-93CB-729CA551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2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7C9D1-B5E8-439B-B7B3-8F0EAC51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E1EF27-B9A0-423C-99D4-06E2E9BEA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1FFDD-1629-47DC-AC5D-E59A6122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0BF-91B5-41B2-A9AB-9348BFA8E687}" type="datetimeFigureOut">
              <a:rPr lang="ru-RU" smtClean="0"/>
              <a:t>вт 15.10.24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9CD9DB-52D1-47C6-B563-B5AE5FAAF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90B7EC-8294-4253-BDF8-66ED5D85A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9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847300-955D-4AE9-83F7-10246AF0A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91836-0FB4-4AF9-A3EB-F14CF9554BC7}"/>
              </a:ext>
            </a:extLst>
          </p:cNvPr>
          <p:cNvSpPr txBox="1"/>
          <p:nvPr/>
        </p:nvSpPr>
        <p:spPr>
          <a:xfrm>
            <a:off x="0" y="1161827"/>
            <a:ext cx="331335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УДОВЛЕТВОРЕННОСТЬ</a:t>
            </a:r>
          </a:p>
          <a:p>
            <a:r>
              <a:rPr lang="ru-R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СТУДЕНТОВ РАБОТОЙ СЛУЖБ ПОДДЕРЖКИ</a:t>
            </a:r>
          </a:p>
          <a:p>
            <a:endParaRPr lang="ru-RU" sz="2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ОБЗОР РЕЗУЛЬТАТОВ ОНЛАЙН-ОПРСА</a:t>
            </a:r>
          </a:p>
          <a:p>
            <a:endParaRPr lang="ru-RU" sz="1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1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1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КАРАГАНДА 2024</a:t>
            </a:r>
          </a:p>
        </p:txBody>
      </p:sp>
    </p:spTree>
    <p:extLst>
      <p:ext uri="{BB962C8B-B14F-4D97-AF65-F5344CB8AC3E}">
        <p14:creationId xmlns:p14="http://schemas.microsoft.com/office/powerpoint/2010/main" val="298279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7d1d21ee2_1_1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8" name="Google Shape;288;g137d1d21ee2_1_168"/>
          <p:cNvSpPr txBox="1"/>
          <p:nvPr/>
        </p:nvSpPr>
        <p:spPr>
          <a:xfrm>
            <a:off x="449739" y="414724"/>
            <a:ext cx="510016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 algn="ctr" eaLnBrk="0" hangingPunct="0">
              <a:buSzPts val="1200"/>
              <a:tabLst>
                <a:tab pos="534035" algn="l"/>
              </a:tabLst>
            </a:pP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Информирует</a:t>
            </a:r>
            <a:r>
              <a:rPr lang="ru-RU" sz="1200" b="1" spc="11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ли</a:t>
            </a:r>
            <a:r>
              <a:rPr lang="ru-RU" sz="1200" b="1" spc="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Вас</a:t>
            </a:r>
            <a:r>
              <a:rPr lang="ru-RU" sz="1200" b="1" spc="9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администрация</a:t>
            </a:r>
            <a:r>
              <a:rPr lang="ru-RU" sz="1200" b="1" spc="10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ВУЗа</a:t>
            </a:r>
            <a:r>
              <a:rPr lang="ru-RU" sz="1200" b="1" spc="9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об</a:t>
            </a:r>
            <a:r>
              <a:rPr lang="ru-RU" sz="1200" b="1" spc="9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оказании</a:t>
            </a:r>
            <a:r>
              <a:rPr lang="ru-RU" sz="1200" b="1" spc="10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социальной</a:t>
            </a:r>
            <a:r>
              <a:rPr lang="ru-RU" sz="1200" b="1" spc="19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поддержки</a:t>
            </a:r>
            <a:r>
              <a:rPr lang="ru-RU" sz="1200" b="1" spc="10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студентам</a:t>
            </a:r>
            <a:r>
              <a:rPr lang="ru-RU" sz="1200" b="1" spc="7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(льготы</a:t>
            </a:r>
            <a:r>
              <a:rPr lang="ru-RU" sz="1200" b="1" spc="7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</a:t>
            </a:r>
            <a:r>
              <a:rPr lang="ru-RU" sz="1200" b="1" spc="7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оплате,</a:t>
            </a:r>
            <a:r>
              <a:rPr lang="ru-RU" sz="1200" b="1" spc="6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предоставление</a:t>
            </a:r>
            <a:r>
              <a:rPr lang="ru-RU" sz="1200" b="1" spc="7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ВУЗовских</a:t>
            </a:r>
            <a:r>
              <a:rPr lang="ru-RU" sz="1200" b="1" spc="26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грантов,</a:t>
            </a:r>
            <a:r>
              <a:rPr lang="ru-RU" sz="1200" b="1" spc="3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оказание</a:t>
            </a:r>
            <a:r>
              <a:rPr lang="ru-RU" sz="1200" b="1" spc="1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материальной помощи</a:t>
            </a:r>
            <a:r>
              <a:rPr lang="ru-RU" sz="1200" b="1" spc="2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</a:t>
            </a:r>
            <a:r>
              <a:rPr lang="ru-RU" sz="1200" b="1" spc="1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др.)?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A6356-F30F-4706-B0E5-0BE51A322F8F}"/>
              </a:ext>
            </a:extLst>
          </p:cNvPr>
          <p:cNvSpPr txBox="1"/>
          <p:nvPr/>
        </p:nvSpPr>
        <p:spPr>
          <a:xfrm>
            <a:off x="7124700" y="2571750"/>
            <a:ext cx="552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62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4E4BC28-5259-4B29-B49E-81CA78618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15902"/>
              </p:ext>
            </p:extLst>
          </p:nvPr>
        </p:nvGraphicFramePr>
        <p:xfrm>
          <a:off x="180294" y="1338024"/>
          <a:ext cx="4988606" cy="357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B63D3C-4C73-46EA-8222-9643DF9E2148}"/>
              </a:ext>
            </a:extLst>
          </p:cNvPr>
          <p:cNvSpPr txBox="1"/>
          <p:nvPr/>
        </p:nvSpPr>
        <p:spPr>
          <a:xfrm>
            <a:off x="4572000" y="2497267"/>
            <a:ext cx="439170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В общей сложности 90,4% студентов в большей или меньшей степени отмечают социальную поддержку со стороны администрации ВУЗа.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12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32F6DA-419E-4327-95AF-AA455D9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2" y="76201"/>
            <a:ext cx="4594077" cy="272142"/>
          </a:xfrm>
        </p:spPr>
        <p:txBody>
          <a:bodyPr/>
          <a:lstStyle/>
          <a:p>
            <a:endParaRPr lang="ru-RU" sz="1100" dirty="0">
              <a:latin typeface="+mn-lt"/>
            </a:endParaRP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649F0-4526-4A82-85CE-2CC69D5D56E6}"/>
              </a:ext>
            </a:extLst>
          </p:cNvPr>
          <p:cNvSpPr txBox="1"/>
          <p:nvPr/>
        </p:nvSpPr>
        <p:spPr>
          <a:xfrm>
            <a:off x="701822" y="435429"/>
            <a:ext cx="459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algn="ctr" eaLnBrk="0" hangingPunct="0">
              <a:buSzPts val="1200"/>
              <a:tabLst>
                <a:tab pos="523875" algn="l"/>
              </a:tabLst>
            </a:pP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Доступен</a:t>
            </a:r>
            <a:r>
              <a:rPr lang="ru-RU" sz="1200" b="1" spc="2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ли</a:t>
            </a:r>
            <a:r>
              <a:rPr lang="ru-RU" sz="1200" b="1" spc="-3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Интернет</a:t>
            </a:r>
            <a:r>
              <a:rPr lang="ru-RU" sz="1200" b="1" spc="3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для</a:t>
            </a:r>
            <a:r>
              <a:rPr lang="ru-RU" sz="1200" b="1" spc="-1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1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обучающихся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</a:t>
            </a:r>
            <a:r>
              <a:rPr lang="ru-RU" sz="1200" b="1" spc="-1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</a:p>
          <a:p>
            <a:pPr marL="457200" lvl="1" indent="-457200" algn="ctr" eaLnBrk="0" hangingPunct="0">
              <a:buSzPts val="1200"/>
              <a:tabLst>
                <a:tab pos="523875" algn="l"/>
              </a:tabLst>
            </a:pP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Вашем</a:t>
            </a:r>
            <a:r>
              <a:rPr lang="ru-RU" sz="1200" b="1" spc="1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ВУЗе?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(% от числа опрошенных)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48887-322C-4A44-B607-0F80035B720B}"/>
              </a:ext>
            </a:extLst>
          </p:cNvPr>
          <p:cNvSpPr txBox="1"/>
          <p:nvPr/>
        </p:nvSpPr>
        <p:spPr>
          <a:xfrm>
            <a:off x="5422900" y="435429"/>
            <a:ext cx="36256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Абсолютное большинство студентов имеет бесплатный доступ к Интернету в течение дня. Среди указавших ограниченный доступ к Интернету чаще встречаются первокурсники, образовательной программы «Казахский язык и литература».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2112339-24BE-4633-B74B-AC22CFBD5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496393"/>
              </p:ext>
            </p:extLst>
          </p:nvPr>
        </p:nvGraphicFramePr>
        <p:xfrm>
          <a:off x="193960" y="984180"/>
          <a:ext cx="5228939" cy="394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07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E7221C-38E6-422F-B77D-4BC1B4DD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87" y="399639"/>
            <a:ext cx="4226413" cy="648111"/>
          </a:xfrm>
        </p:spPr>
        <p:txBody>
          <a:bodyPr/>
          <a:lstStyle/>
          <a:p>
            <a:pPr marL="88900" lvl="1" indent="-88900" algn="l" eaLnBrk="0" hangingPunct="0">
              <a:buSzPts val="1200"/>
              <a:tabLst>
                <a:tab pos="88900" algn="l"/>
              </a:tabLst>
            </a:pP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Удовлетворены ли</a:t>
            </a:r>
            <a:r>
              <a:rPr lang="ru-RU" sz="1200" b="1" spc="-1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Вы</a:t>
            </a:r>
            <a:r>
              <a:rPr lang="ru-RU" sz="1200" b="1" spc="-4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работой</a:t>
            </a:r>
            <a:r>
              <a:rPr lang="ru-RU" sz="1200" b="1" spc="-3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1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служб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поддержки</a:t>
            </a:r>
            <a:r>
              <a:rPr lang="ru-RU" sz="1200" b="1" spc="2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студентов?</a:t>
            </a:r>
            <a:r>
              <a:rPr lang="ru-RU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  (% от числа опрошенных)</a:t>
            </a:r>
          </a:p>
        </p:txBody>
      </p:sp>
      <p:sp>
        <p:nvSpPr>
          <p:cNvPr id="194" name="Google Shape;194;g137d1d21ee2_1_1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12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196" name="Google Shape;196;g137d1d21ee2_1_135"/>
          <p:cNvSpPr txBox="1"/>
          <p:nvPr/>
        </p:nvSpPr>
        <p:spPr>
          <a:xfrm>
            <a:off x="4292755" y="4336461"/>
            <a:ext cx="4677074" cy="33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7CA0B-9D3A-4EBE-BF56-23615BDB9750}"/>
              </a:ext>
            </a:extLst>
          </p:cNvPr>
          <p:cNvSpPr txBox="1"/>
          <p:nvPr/>
        </p:nvSpPr>
        <p:spPr>
          <a:xfrm>
            <a:off x="6638926" y="1047751"/>
            <a:ext cx="561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13,2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16EB7C-0333-4789-BCB3-70C77D917776}"/>
              </a:ext>
            </a:extLst>
          </p:cNvPr>
          <p:cNvSpPr txBox="1"/>
          <p:nvPr/>
        </p:nvSpPr>
        <p:spPr>
          <a:xfrm>
            <a:off x="6989446" y="1672108"/>
            <a:ext cx="449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Helvetica Neue" panose="020B0604020202020204" charset="0"/>
              </a:rPr>
              <a:t>25,9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F131F9-7F23-4A81-98E3-19E433DC814E}"/>
              </a:ext>
            </a:extLst>
          </p:cNvPr>
          <p:cNvSpPr txBox="1"/>
          <p:nvPr/>
        </p:nvSpPr>
        <p:spPr>
          <a:xfrm>
            <a:off x="7044988" y="2172223"/>
            <a:ext cx="449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22,2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FB843B-192E-406C-B7F2-2AC85015AEF4}"/>
              </a:ext>
            </a:extLst>
          </p:cNvPr>
          <p:cNvSpPr txBox="1"/>
          <p:nvPr/>
        </p:nvSpPr>
        <p:spPr>
          <a:xfrm>
            <a:off x="6895295" y="2672338"/>
            <a:ext cx="334425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AC9C57-2215-4C27-BC19-EFE8C47DA434}"/>
              </a:ext>
            </a:extLst>
          </p:cNvPr>
          <p:cNvSpPr txBox="1"/>
          <p:nvPr/>
        </p:nvSpPr>
        <p:spPr>
          <a:xfrm>
            <a:off x="7275442" y="3147595"/>
            <a:ext cx="449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25,7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C7775-AE42-4D8F-8AEB-FF0BA1713EB2}"/>
              </a:ext>
            </a:extLst>
          </p:cNvPr>
          <p:cNvSpPr txBox="1"/>
          <p:nvPr/>
        </p:nvSpPr>
        <p:spPr>
          <a:xfrm>
            <a:off x="4292755" y="484994"/>
            <a:ext cx="4851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r>
              <a:rPr lang="ru-RU" sz="1100" dirty="0"/>
              <a:t>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В своем превалирующем большинстве участники опроса отмечают удовлетворенность работой служб поддержки студентов. Совокупный показатель полностью и частично удовлетворенных вузовской поддержкой составляет 97,8%.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D2E1709E-0F88-463C-8F51-AC650278B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295438"/>
              </p:ext>
            </p:extLst>
          </p:nvPr>
        </p:nvGraphicFramePr>
        <p:xfrm>
          <a:off x="218587" y="1086886"/>
          <a:ext cx="3772500" cy="3338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37d1d21ee2_1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45" name="Google Shape;345;g137d1d21ee2_1_0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Google Shape;346;g137d1d21ee2_1_0"/>
          <p:cNvSpPr txBox="1"/>
          <p:nvPr/>
        </p:nvSpPr>
        <p:spPr>
          <a:xfrm>
            <a:off x="4824401" y="1990166"/>
            <a:ext cx="4139305" cy="298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ru-RU" sz="1200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Вопросы периодичности анкетирования и участия в нем напрямую связаны.  Масштаб анкетирования имеет охватом, как правило, весь численный состав студентов в силу их немногочисленности. Абсолютное большинство  студентов – регулярные участники онлайн- и оффлайн-опросов. Соответственно правы 82,7% указавших, что анкетирование с целью оценки служб поддержки проводится раз в семестр, поскольку идет в режиме мониторинга. Правы и те, кто отметил, что анкетирование проводится постоянно, т.к. спрос на него растет с геометрической прогрессией как внутри ВУЗа, так и со стороны.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ru-RU" sz="1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E76DA11-8EC8-4FA7-B7C7-7512565E4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939908"/>
              </p:ext>
            </p:extLst>
          </p:nvPr>
        </p:nvGraphicFramePr>
        <p:xfrm>
          <a:off x="180294" y="1066635"/>
          <a:ext cx="4644108" cy="390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8E51B4-E626-4879-A2A3-5D47CA1D7372}"/>
              </a:ext>
            </a:extLst>
          </p:cNvPr>
          <p:cNvSpPr txBox="1"/>
          <p:nvPr/>
        </p:nvSpPr>
        <p:spPr>
          <a:xfrm>
            <a:off x="180293" y="387152"/>
            <a:ext cx="527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1" algn="ctr" eaLnBrk="0" hangingPunct="0">
              <a:buSzPts val="1200"/>
              <a:tabLst>
                <a:tab pos="523875" algn="l"/>
              </a:tabLst>
            </a:pP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Как</a:t>
            </a:r>
            <a:r>
              <a:rPr lang="ru-RU" sz="1200" b="1" spc="18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часто</a:t>
            </a:r>
            <a:r>
              <a:rPr lang="ru-RU" sz="1200" b="1" spc="20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проводится</a:t>
            </a:r>
            <a:r>
              <a:rPr lang="ru-RU" sz="1200" b="1" spc="20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анкетирование</a:t>
            </a:r>
            <a:r>
              <a:rPr lang="ru-RU" sz="1200" b="1" spc="21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студентов</a:t>
            </a:r>
            <a:r>
              <a:rPr lang="ru-RU" sz="1200" b="1" spc="18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</a:t>
            </a:r>
            <a:r>
              <a:rPr lang="ru-RU" sz="1200" b="1" spc="19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целью</a:t>
            </a:r>
            <a:r>
              <a:rPr lang="ru-RU" sz="1200" b="1" spc="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оценки</a:t>
            </a:r>
            <a:r>
              <a:rPr lang="ru-RU" sz="1200" b="1" spc="21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работы</a:t>
            </a:r>
            <a:r>
              <a:rPr lang="ru-RU" sz="1200" b="1" spc="17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1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служб</a:t>
            </a:r>
            <a:r>
              <a:rPr lang="ru-RU" sz="1200" b="1" spc="1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поддержки? </a:t>
            </a:r>
          </a:p>
          <a:p>
            <a:pPr marL="88900" lvl="1" algn="ctr" eaLnBrk="0" hangingPunct="0">
              <a:buSzPts val="1200"/>
              <a:tabLst>
                <a:tab pos="523875" algn="l"/>
              </a:tabLst>
            </a:pPr>
            <a:r>
              <a:rPr lang="ru-RU" sz="1200" b="1" spc="-5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(% от числа опрошенных)</a:t>
            </a:r>
            <a:endParaRPr lang="ru-RU" sz="1100" b="1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1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ru" sz="1200" b="1" dirty="0">
                <a:solidFill>
                  <a:srgbClr val="4343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СОДЕРЖАНИЕ</a:t>
            </a:r>
            <a:endParaRPr sz="1200" dirty="0">
              <a:solidFill>
                <a:srgbClr val="4343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title" idx="4294967295"/>
          </p:nvPr>
        </p:nvSpPr>
        <p:spPr>
          <a:xfrm>
            <a:off x="354900" y="695300"/>
            <a:ext cx="8434200" cy="444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ru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 исследовании.............……………………………………………………….……………………….…………………..  3</a:t>
            </a:r>
            <a:endParaRPr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Резюме (выводы и обобщения).....................................................……………………….…………………………... 4</a:t>
            </a:r>
            <a:br>
              <a:rPr lang="ru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Профиль опрошенных студентов …………………………………………………………………………………………5</a:t>
            </a:r>
            <a:br>
              <a:rPr lang="ru-RU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Образовательный процесс в вузе …………………………………………………………………………………………8 </a:t>
            </a:r>
            <a:br>
              <a:rPr lang="ru-RU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ada35a6fc_0_0"/>
          <p:cNvSpPr txBox="1">
            <a:spLocks noGrp="1"/>
          </p:cNvSpPr>
          <p:nvPr>
            <p:ph type="title"/>
          </p:nvPr>
        </p:nvSpPr>
        <p:spPr>
          <a:xfrm>
            <a:off x="284425" y="377675"/>
            <a:ext cx="43956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sz="1200" dirty="0">
                <a:latin typeface="Helvetica" panose="020B0604020202020204" pitchFamily="34" charset="0"/>
                <a:cs typeface="Helvetica" panose="020B0604020202020204" pitchFamily="34" charset="0"/>
              </a:rPr>
              <a:t> ОБ ИССЛЕДОВАНИИ</a:t>
            </a:r>
            <a:endParaRPr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dirty="0"/>
          </a:p>
        </p:txBody>
      </p:sp>
      <p:sp>
        <p:nvSpPr>
          <p:cNvPr id="98" name="Google Shape;98;g11ada35a6fc_0_0"/>
          <p:cNvSpPr txBox="1">
            <a:spLocks noGrp="1"/>
          </p:cNvSpPr>
          <p:nvPr>
            <p:ph type="title" idx="3"/>
          </p:nvPr>
        </p:nvSpPr>
        <p:spPr>
          <a:xfrm>
            <a:off x="360475" y="647375"/>
            <a:ext cx="4243500" cy="410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ru" b="1" dirty="0">
                <a:solidFill>
                  <a:srgbClr val="4343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" b="1" dirty="0">
                <a:solidFill>
                  <a:srgbClr val="4343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ВЫБОРКА И ГЕОЛОКАЦИЯ</a:t>
            </a:r>
            <a:endParaRPr b="1" dirty="0">
              <a:solidFill>
                <a:srgbClr val="4343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Сроки исследования</a:t>
            </a:r>
            <a:r>
              <a:rPr lang="ru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ru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сентябрь 2024 г.</a:t>
            </a:r>
            <a:endParaRPr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ru-RU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Всего опрошено </a:t>
            </a:r>
            <a:r>
              <a:rPr lang="ru" b="1" dirty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1076 респондента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ru-RU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Геолокация: </a:t>
            </a:r>
            <a:r>
              <a:rPr lang="ru" dirty="0">
                <a:solidFill>
                  <a:srgbClr val="4343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Республика Казахстан - г. </a:t>
            </a:r>
            <a:r>
              <a:rPr lang="ru-RU" dirty="0">
                <a:solidFill>
                  <a:srgbClr val="4343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Караганда</a:t>
            </a:r>
            <a:endParaRPr dirty="0">
              <a:solidFill>
                <a:srgbClr val="99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lang="ru-RU" b="1" dirty="0">
                <a:solidFill>
                  <a:srgbClr val="4343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Метод сбора информации: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Онлайн-опрос</a:t>
            </a:r>
            <a:b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</a:br>
            <a:endParaRPr lang="ru-RU" b="1" dirty="0">
              <a:solidFill>
                <a:srgbClr val="4343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spcBef>
                <a:spcPts val="800"/>
              </a:spcBef>
              <a:buClr>
                <a:srgbClr val="505050"/>
              </a:buClr>
            </a:pPr>
            <a:r>
              <a:rPr lang="ru-RU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МЕТОДОЛОГИЯ ИССЛЕДОВАНИЯ</a:t>
            </a:r>
            <a:br>
              <a:rPr lang="ru-RU" b="1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ru-RU" b="1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Объект исследования: </a:t>
            </a:r>
            <a:r>
              <a:rPr lang="ru-RU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Студенты ЧУ «Академия «BOLASHAQ» 1 – 5 курсов</a:t>
            </a:r>
          </a:p>
          <a:p>
            <a:br>
              <a:rPr lang="ru-RU" b="1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Предмет исследования:</a:t>
            </a:r>
            <a:r>
              <a:rPr lang="ru-RU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Удовлетворенность студентов оказанием им поддержки ВУЗом.</a:t>
            </a:r>
            <a:br>
              <a:rPr lang="ru-RU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ru-RU" dirty="0">
              <a:solidFill>
                <a:srgbClr val="4343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0" name="Google Shape;100;g11ada35a6fc_0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sp>
        <p:nvSpPr>
          <p:cNvPr id="2" name="Google Shape;99;g11ada35a6fc_0_0">
            <a:extLst>
              <a:ext uri="{FF2B5EF4-FFF2-40B4-BE49-F238E27FC236}">
                <a16:creationId xmlns:a16="http://schemas.microsoft.com/office/drawing/2014/main" id="{AC79980F-55AF-851E-E3CA-236363F5FF5A}"/>
              </a:ext>
            </a:extLst>
          </p:cNvPr>
          <p:cNvSpPr txBox="1">
            <a:spLocks/>
          </p:cNvSpPr>
          <p:nvPr/>
        </p:nvSpPr>
        <p:spPr>
          <a:xfrm>
            <a:off x="4680000" y="3105150"/>
            <a:ext cx="4300800" cy="138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rgbClr val="000000"/>
              </a:buClr>
            </a:pPr>
            <a:br>
              <a:rPr lang="ru-RU" sz="1000" dirty="0">
                <a:highlight>
                  <a:schemeClr val="lt2"/>
                </a:highlight>
              </a:rPr>
            </a:br>
            <a:endParaRPr lang="ru-RU" sz="1000" b="1" dirty="0">
              <a:solidFill>
                <a:srgbClr val="434343"/>
              </a:solidFill>
            </a:endParaRPr>
          </a:p>
        </p:txBody>
      </p:sp>
      <p:sp>
        <p:nvSpPr>
          <p:cNvPr id="3" name="Google Shape;99;g11ada35a6fc_0_0">
            <a:extLst>
              <a:ext uri="{FF2B5EF4-FFF2-40B4-BE49-F238E27FC236}">
                <a16:creationId xmlns:a16="http://schemas.microsoft.com/office/drawing/2014/main" id="{0FD53B45-4705-3E6E-DF4F-BBD27899A49B}"/>
              </a:ext>
            </a:extLst>
          </p:cNvPr>
          <p:cNvSpPr txBox="1">
            <a:spLocks/>
          </p:cNvSpPr>
          <p:nvPr/>
        </p:nvSpPr>
        <p:spPr>
          <a:xfrm>
            <a:off x="4752976" y="647375"/>
            <a:ext cx="4030550" cy="384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4F4F4"/>
              </a:highlight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Цель: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Helvetica Neue"/>
              </a:rPr>
              <a:t>Изучение степени удовлетворенности студентов оказанием им поддержки ВУЗом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4F4F4"/>
              </a:highlight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ru-RU" b="1" dirty="0">
              <a:solidFill>
                <a:srgbClr val="505050"/>
              </a:solidFill>
              <a:highlight>
                <a:srgbClr val="F4F4F4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Задачи: </a:t>
            </a:r>
            <a:b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</a:b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4F4F4"/>
              </a:highlight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Определить степень удовлетворенности студентов социальной поддержкой ВУЗа (льготы по оплате,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ВУЗовские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 гранты, материальная помощь и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др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,) и работой служб поддержки</a:t>
            </a:r>
            <a:endParaRPr lang="ru-RU" dirty="0">
              <a:highlight>
                <a:schemeClr val="lt2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ru-RU" dirty="0">
              <a:highlight>
                <a:schemeClr val="lt2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dirty="0">
                <a:highlight>
                  <a:schemeClr val="lt2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Установить степень доступности Интернета, укомплектованности студентов информационными справочниками</a:t>
            </a:r>
          </a:p>
          <a:p>
            <a:pPr>
              <a:buClr>
                <a:srgbClr val="000000"/>
              </a:buClr>
            </a:pPr>
            <a:endParaRPr lang="ru-RU" dirty="0">
              <a:highlight>
                <a:schemeClr val="lt2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dirty="0">
                <a:highlight>
                  <a:schemeClr val="lt2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 Выявить уровень информирования студентов о социальной поддержке и контроля работы служб поддержки с использованием опросной техники.</a:t>
            </a:r>
            <a:endParaRPr lang="ru-RU" b="1" dirty="0">
              <a:solidFill>
                <a:srgbClr val="4343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349C-0BEC-48B4-B31C-76652BEC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25" y="377687"/>
            <a:ext cx="4438883" cy="308113"/>
          </a:xfrm>
        </p:spPr>
        <p:txBody>
          <a:bodyPr/>
          <a:lstStyle/>
          <a:p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РЕЗЮМЕ (ВЫВОДЫ И ОБОБЩЕНИЯ)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E29BA1-1DDE-4D9E-A73A-E94D217F9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  <p:sp>
        <p:nvSpPr>
          <p:cNvPr id="8" name="Google Shape;115;g12db5defa28_0_15">
            <a:extLst>
              <a:ext uri="{FF2B5EF4-FFF2-40B4-BE49-F238E27FC236}">
                <a16:creationId xmlns:a16="http://schemas.microsoft.com/office/drawing/2014/main" id="{E6AA884B-4E33-40D7-866B-B58C4FEC006E}"/>
              </a:ext>
            </a:extLst>
          </p:cNvPr>
          <p:cNvSpPr txBox="1">
            <a:spLocks/>
          </p:cNvSpPr>
          <p:nvPr/>
        </p:nvSpPr>
        <p:spPr>
          <a:xfrm>
            <a:off x="292375" y="698603"/>
            <a:ext cx="4239716" cy="464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rgbClr val="000000"/>
              </a:buClr>
            </a:pPr>
            <a:r>
              <a:rPr lang="ru-RU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УДОВЛЕТВОРЕННОСТЬ СТУДЕНТОВ КАЧЕСТВОМ ПОДДЕРЖКИ ВУЗА</a:t>
            </a:r>
          </a:p>
          <a:p>
            <a:pPr>
              <a:buClr>
                <a:srgbClr val="000000"/>
              </a:buClr>
            </a:pPr>
            <a:r>
              <a:rPr lang="ru-RU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Основные тренды</a:t>
            </a:r>
            <a:r>
              <a:rPr lang="ru-RU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</a:t>
            </a: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 всему списку проблем, волнующих студентов в настоящее время, отмечается невысокий в целом удельный вес совпадающих ответов. Единственная проблема, частота упоминаний которой составляет 46,5% - качество питания и цены в студенческой столовой. </a:t>
            </a: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86,4% студентов отмечают 100%-</a:t>
            </a:r>
            <a:r>
              <a:rPr lang="ru-RU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ную</a:t>
            </a:r>
            <a:r>
              <a:rPr lang="ru-RU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обеспеченность информационными справочниками (путеводитель, академический календарь, каталоги элективных дисциплин и др.)</a:t>
            </a: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90,4% полностью и скорее подтверждают информирование о социальной поддержке студентов со стороны администрации ВУЗа.</a:t>
            </a: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91,7% указывают, что имеют бесплатный доступ к Интернету в течение всего дня. </a:t>
            </a: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97,8% удовлетворены работой служб поддержки студентов (из них 11,6% частично)</a:t>
            </a: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 сообщению 82,7%, анкетирование студентов с целью оценки работы служб поддержки проводится 1 раз в семестр, по мнению 11,8% - постоянно.</a:t>
            </a:r>
            <a:endParaRPr lang="ru-RU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ru-RU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ru-RU" sz="105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Google Shape;116;g12db5defa28_0_15">
            <a:extLst>
              <a:ext uri="{FF2B5EF4-FFF2-40B4-BE49-F238E27FC236}">
                <a16:creationId xmlns:a16="http://schemas.microsoft.com/office/drawing/2014/main" id="{4980EF2F-F794-4D56-A1AF-66A5520339F1}"/>
              </a:ext>
            </a:extLst>
          </p:cNvPr>
          <p:cNvSpPr txBox="1">
            <a:spLocks/>
          </p:cNvSpPr>
          <p:nvPr/>
        </p:nvSpPr>
        <p:spPr>
          <a:xfrm>
            <a:off x="4611911" y="377687"/>
            <a:ext cx="4351114" cy="46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anose="02020603050405020304" pitchFamily="18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ВЫВОД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Результаты студенческого опроса показывают, что ВУЗ помимо основной своей цели – обеспечения качества учебно-научного процесса, с необходимостью занимается ресурсным обеспечением обучающихся. В ВУЗе действуют структуры поддержки студентов. Проводится регулярный мониторинг оценки качества их работы, регулярности информирования студентов о предоставляемых ресурсах, степени удовлетворенности условиями и результатами поддержки.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1050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96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 idx="4294967295"/>
          </p:nvPr>
        </p:nvSpPr>
        <p:spPr>
          <a:xfrm>
            <a:off x="354900" y="1731981"/>
            <a:ext cx="8434200" cy="151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ru-RU" sz="1100" dirty="0">
                <a:solidFill>
                  <a:schemeClr val="dk2"/>
                </a:solidFill>
              </a:rPr>
              <a:t> 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6204A-4D2E-4AC8-9AFA-AA91FA00860A}"/>
              </a:ext>
            </a:extLst>
          </p:cNvPr>
          <p:cNvSpPr txBox="1"/>
          <p:nvPr/>
        </p:nvSpPr>
        <p:spPr>
          <a:xfrm>
            <a:off x="1151069" y="1731982"/>
            <a:ext cx="6938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ПРОФИЛЬ ОПРОШЕННЫХ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09662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6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title" idx="4294967295"/>
          </p:nvPr>
        </p:nvSpPr>
        <p:spPr>
          <a:xfrm>
            <a:off x="329610" y="3927447"/>
            <a:ext cx="5179278" cy="101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Большинство респондентов – студенты 1 и 2 курсов, женского пола, проживающие с родителями. Среди них чаще встречаются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 студенты образовательной программы «Педагогика и методика начального обучения.</a:t>
            </a:r>
            <a:r>
              <a:rPr lang="ru-RU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514993-B5FF-460E-81F9-C79185EAD62C}"/>
              </a:ext>
            </a:extLst>
          </p:cNvPr>
          <p:cNvSpPr txBox="1"/>
          <p:nvPr/>
        </p:nvSpPr>
        <p:spPr>
          <a:xfrm>
            <a:off x="1738086" y="1216053"/>
            <a:ext cx="374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 10</a:t>
            </a: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10DD5E48-6BD1-495C-A429-57DF4A213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729836"/>
              </p:ext>
            </p:extLst>
          </p:nvPr>
        </p:nvGraphicFramePr>
        <p:xfrm>
          <a:off x="329609" y="2906903"/>
          <a:ext cx="2332012" cy="115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CCA9C59-2907-4D50-AB1E-3BEC013EC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631285"/>
              </p:ext>
            </p:extLst>
          </p:nvPr>
        </p:nvGraphicFramePr>
        <p:xfrm>
          <a:off x="236668" y="478250"/>
          <a:ext cx="2608132" cy="239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2AD0E6-505F-4546-A72C-AE44EAA89197}"/>
              </a:ext>
            </a:extLst>
          </p:cNvPr>
          <p:cNvSpPr txBox="1"/>
          <p:nvPr/>
        </p:nvSpPr>
        <p:spPr>
          <a:xfrm>
            <a:off x="329609" y="382133"/>
            <a:ext cx="2083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/>
          </a:p>
          <a:p>
            <a:pPr algn="ctr"/>
            <a:r>
              <a:rPr lang="ru-RU" sz="1000" b="1" dirty="0"/>
              <a:t>             </a:t>
            </a:r>
            <a:r>
              <a:rPr lang="ru-RU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Курс обучения (%)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F74175B-981D-DCCE-750F-87DCF8429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47759"/>
              </p:ext>
            </p:extLst>
          </p:nvPr>
        </p:nvGraphicFramePr>
        <p:xfrm>
          <a:off x="5194299" y="545029"/>
          <a:ext cx="3840972" cy="420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CF0F2D13-5721-4723-A411-5E15C093C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280007"/>
              </p:ext>
            </p:extLst>
          </p:nvPr>
        </p:nvGraphicFramePr>
        <p:xfrm>
          <a:off x="3175042" y="822028"/>
          <a:ext cx="2019257" cy="146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D38F249-7081-40B7-BEF1-DD46181F495E}"/>
              </a:ext>
            </a:extLst>
          </p:cNvPr>
          <p:cNvSpPr txBox="1"/>
          <p:nvPr/>
        </p:nvSpPr>
        <p:spPr>
          <a:xfrm>
            <a:off x="3175042" y="401553"/>
            <a:ext cx="2333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368300" algn="ctr" eaLnBrk="0" hangingPunct="0">
              <a:buSzPts val="1200"/>
              <a:tabLst>
                <a:tab pos="584835" algn="l"/>
              </a:tabLst>
            </a:pP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Где</a:t>
            </a:r>
            <a:r>
              <a:rPr lang="ru-RU" sz="1200" b="1" spc="-1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Вы</a:t>
            </a:r>
            <a:r>
              <a:rPr lang="ru-RU" sz="1200" b="1" spc="-1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проживаете? </a:t>
            </a:r>
            <a:r>
              <a:rPr lang="ru-RU" sz="1200" b="1" spc="-5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(%)</a:t>
            </a:r>
            <a:endParaRPr lang="ru-RU" sz="12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18161-8354-4385-9818-A2FE7A372315}"/>
              </a:ext>
            </a:extLst>
          </p:cNvPr>
          <p:cNvSpPr txBox="1"/>
          <p:nvPr/>
        </p:nvSpPr>
        <p:spPr>
          <a:xfrm>
            <a:off x="1155784" y="2917047"/>
            <a:ext cx="956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Пол (%)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 idx="4294967295"/>
          </p:nvPr>
        </p:nvSpPr>
        <p:spPr>
          <a:xfrm>
            <a:off x="354900" y="1731981"/>
            <a:ext cx="8434200" cy="151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ru-RU" sz="1100" dirty="0">
                <a:solidFill>
                  <a:schemeClr val="dk2"/>
                </a:solidFill>
              </a:rPr>
              <a:t> 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6204A-4D2E-4AC8-9AFA-AA91FA00860A}"/>
              </a:ext>
            </a:extLst>
          </p:cNvPr>
          <p:cNvSpPr txBox="1"/>
          <p:nvPr/>
        </p:nvSpPr>
        <p:spPr>
          <a:xfrm>
            <a:off x="1151069" y="1731982"/>
            <a:ext cx="6938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Краткий обзор основных тенденций</a:t>
            </a:r>
          </a:p>
        </p:txBody>
      </p:sp>
    </p:spTree>
    <p:extLst>
      <p:ext uri="{BB962C8B-B14F-4D97-AF65-F5344CB8AC3E}">
        <p14:creationId xmlns:p14="http://schemas.microsoft.com/office/powerpoint/2010/main" val="189705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4679576" y="598714"/>
            <a:ext cx="4425908" cy="277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ru-RU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Показатель обеспеченности студентов информационными справочниками (путеводитель, академический календарь, каталоги элективных дисциплин и др.) – 86,4%.</a:t>
            </a:r>
            <a:endParaRPr kumimoji="0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6" name="Google Shape;207;g137d1d21ee2_1_118">
            <a:extLst>
              <a:ext uri="{FF2B5EF4-FFF2-40B4-BE49-F238E27FC236}">
                <a16:creationId xmlns:a16="http://schemas.microsoft.com/office/drawing/2014/main" id="{6075FC1D-C496-4EE7-A720-C808914E223E}"/>
              </a:ext>
            </a:extLst>
          </p:cNvPr>
          <p:cNvSpPr txBox="1"/>
          <p:nvPr/>
        </p:nvSpPr>
        <p:spPr>
          <a:xfrm>
            <a:off x="342797" y="461864"/>
            <a:ext cx="3902629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1" algn="ctr" eaLnBrk="0" hangingPunct="0">
              <a:buSzPts val="1200"/>
              <a:tabLst>
                <a:tab pos="523875" algn="l"/>
              </a:tabLst>
            </a:pP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Обеспечены</a:t>
            </a:r>
            <a:r>
              <a:rPr lang="ru-RU" sz="1200" b="1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1200" b="1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ru-RU" sz="1200" b="1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различными</a:t>
            </a:r>
            <a:r>
              <a:rPr lang="ru-RU" sz="1200" b="1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информационными</a:t>
            </a:r>
            <a:r>
              <a:rPr lang="ru-RU" sz="1200" b="1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справочниками</a:t>
            </a:r>
            <a:r>
              <a:rPr lang="ru-RU" sz="1200" b="1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(путеводитель,</a:t>
            </a:r>
            <a:r>
              <a:rPr lang="ru-RU" sz="1200" b="1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академический</a:t>
            </a:r>
            <a:r>
              <a:rPr lang="ru-RU" sz="1200" b="1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календарь,</a:t>
            </a:r>
            <a:r>
              <a:rPr lang="ru-RU" sz="1200" b="1" spc="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каталоги</a:t>
            </a:r>
            <a:r>
              <a:rPr lang="ru-RU" sz="1200" b="1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элективных</a:t>
            </a:r>
            <a:r>
              <a:rPr lang="ru-RU" sz="1200" b="1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дисциплин</a:t>
            </a:r>
            <a:r>
              <a:rPr lang="ru-RU" sz="12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другое)?</a:t>
            </a:r>
          </a:p>
          <a:p>
            <a:pPr marL="457200" lvl="1" algn="ctr" eaLnBrk="0" hangingPunct="0">
              <a:buSzPts val="1200"/>
              <a:tabLst>
                <a:tab pos="523875" algn="l"/>
              </a:tabLst>
            </a:pPr>
            <a:r>
              <a:rPr lang="ru-RU" sz="12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(% от числа опрошенных)</a:t>
            </a:r>
            <a:endParaRPr lang="ru-RU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D3D4E65-AFCB-4A7B-8692-861D08178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366673"/>
              </p:ext>
            </p:extLst>
          </p:nvPr>
        </p:nvGraphicFramePr>
        <p:xfrm>
          <a:off x="284425" y="1569829"/>
          <a:ext cx="4180000" cy="341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404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4787900" y="468087"/>
            <a:ext cx="4175805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   По </a:t>
            </a:r>
            <a:r>
              <a:rPr lang="ru-RU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всему списку проблем, волнующих студентов в настоящее время, отмечается невысокий в целом удельный вес совпадающих ответов. Единственная проблема, показатель частоты упоминаний которой отражает устойчивость студенческого мнения – качество питания и цены в студенческой столовой. 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ru-RU" sz="1200" b="1" i="1" dirty="0">
                <a:solidFill>
                  <a:schemeClr val="tx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Примечание: </a:t>
            </a:r>
            <a:r>
              <a:rPr lang="ru-RU" sz="1200" dirty="0">
                <a:solidFill>
                  <a:schemeClr val="tx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Множественный выбор. В среднем одним респондентом отмечено более одного ответа.</a:t>
            </a: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240;g13a709386da_1_22">
            <a:extLst>
              <a:ext uri="{FF2B5EF4-FFF2-40B4-BE49-F238E27FC236}">
                <a16:creationId xmlns:a16="http://schemas.microsoft.com/office/drawing/2014/main" id="{DF6E59CB-4CBD-41EE-900C-9DC662BB47F5}"/>
              </a:ext>
            </a:extLst>
          </p:cNvPr>
          <p:cNvSpPr txBox="1"/>
          <p:nvPr/>
        </p:nvSpPr>
        <p:spPr>
          <a:xfrm>
            <a:off x="180293" y="477175"/>
            <a:ext cx="348819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Какие</a:t>
            </a:r>
            <a:r>
              <a:rPr lang="ru-RU" sz="1200" b="1" spc="3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из</a:t>
            </a:r>
            <a:r>
              <a:rPr lang="ru-RU" sz="1200" b="1" spc="3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студенческих</a:t>
            </a:r>
            <a:r>
              <a:rPr lang="ru-RU" sz="1200" b="1" spc="4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проблем</a:t>
            </a:r>
            <a:r>
              <a:rPr lang="ru-RU" sz="1200" b="1" spc="3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Вас</a:t>
            </a:r>
            <a:r>
              <a:rPr lang="ru-RU" sz="1200" b="1" spc="3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сейчас</a:t>
            </a:r>
            <a:r>
              <a:rPr lang="ru-RU" sz="1200" b="1" spc="3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spc="-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особенно</a:t>
            </a:r>
            <a:r>
              <a:rPr lang="ru-RU" sz="1200" b="1" spc="65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волнуют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lang="ru-RU" sz="12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C5529FA-AD16-40EB-AA61-939A01FCA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684106"/>
              </p:ext>
            </p:extLst>
          </p:nvPr>
        </p:nvGraphicFramePr>
        <p:xfrm>
          <a:off x="169601" y="1215808"/>
          <a:ext cx="4186500" cy="3783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3610973"/>
      </p:ext>
    </p:extLst>
  </p:cSld>
  <p:clrMapOvr>
    <a:masterClrMapping/>
  </p:clrMapOvr>
</p:sld>
</file>

<file path=ppt/theme/theme1.xml><?xml version="1.0" encoding="utf-8"?>
<a:theme xmlns:a="http://schemas.openxmlformats.org/drawingml/2006/main" name="Qalaisyn">
  <a:themeElements>
    <a:clrScheme name="Simple Light">
      <a:dk1>
        <a:srgbClr val="242424"/>
      </a:dk1>
      <a:lt1>
        <a:srgbClr val="FFFFFF"/>
      </a:lt1>
      <a:dk2>
        <a:srgbClr val="505050"/>
      </a:dk2>
      <a:lt2>
        <a:srgbClr val="F4F4F4"/>
      </a:lt2>
      <a:accent1>
        <a:srgbClr val="62CFB5"/>
      </a:accent1>
      <a:accent2>
        <a:srgbClr val="57C2EC"/>
      </a:accent2>
      <a:accent3>
        <a:srgbClr val="9957EC"/>
      </a:accent3>
      <a:accent4>
        <a:srgbClr val="E078F1"/>
      </a:accent4>
      <a:accent5>
        <a:srgbClr val="F7686B"/>
      </a:accent5>
      <a:accent6>
        <a:srgbClr val="4F5FF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12428</TotalTime>
  <Words>794</Words>
  <Application>Microsoft Office PowerPoint</Application>
  <PresentationFormat>Экран (16:9)</PresentationFormat>
  <Paragraphs>161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Times New Roman</vt:lpstr>
      <vt:lpstr>Calibri Light</vt:lpstr>
      <vt:lpstr>Helvetica Neue</vt:lpstr>
      <vt:lpstr>Calibri</vt:lpstr>
      <vt:lpstr>Helvetica</vt:lpstr>
      <vt:lpstr>Wingdings</vt:lpstr>
      <vt:lpstr>Arial</vt:lpstr>
      <vt:lpstr>Qalaisyn</vt:lpstr>
      <vt:lpstr>Тема Office</vt:lpstr>
      <vt:lpstr>Презентация PowerPoint</vt:lpstr>
      <vt:lpstr>СОДЕРЖАНИЕ</vt:lpstr>
      <vt:lpstr> ОБ ИССЛЕДОВАНИИ  </vt:lpstr>
      <vt:lpstr>РЕЗЮМЕ (ВЫВОДЫ И ОБОБЩЕНИЯ)</vt:lpstr>
      <vt:lpstr>    </vt:lpstr>
      <vt:lpstr>Большинство респондентов – студенты 1 и 2 курсов, женского пола, проживающие с родителями. Среди них чаще встречаются студенты образовательной программы «Педагогика и методика начального обучения.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Удовлетворены ли Вы работой служб поддержки студентов?  (% от числа опрошенных)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«BOLASHAQ»     ФОРМИРОВАНИЕ АНТИКОРРУПЦИОННОЙ КУЛЬТУРЫ МОЛОДЕЖИ</dc:title>
  <dc:creator>Администратор</dc:creator>
  <cp:lastModifiedBy>Bakhytzhamal Bekturganova</cp:lastModifiedBy>
  <cp:revision>474</cp:revision>
  <dcterms:modified xsi:type="dcterms:W3CDTF">2024-10-15T16:09:15Z</dcterms:modified>
</cp:coreProperties>
</file>