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4" r:id="rId2"/>
  </p:sldMasterIdLst>
  <p:notesMasterIdLst>
    <p:notesMasterId r:id="rId24"/>
  </p:notesMasterIdLst>
  <p:sldIdLst>
    <p:sldId id="256" r:id="rId3"/>
    <p:sldId id="257" r:id="rId4"/>
    <p:sldId id="260" r:id="rId5"/>
    <p:sldId id="278" r:id="rId6"/>
    <p:sldId id="279" r:id="rId7"/>
    <p:sldId id="258" r:id="rId8"/>
    <p:sldId id="259" r:id="rId9"/>
    <p:sldId id="261" r:id="rId10"/>
    <p:sldId id="262" r:id="rId11"/>
    <p:sldId id="266" r:id="rId12"/>
    <p:sldId id="267" r:id="rId13"/>
    <p:sldId id="268" r:id="rId14"/>
    <p:sldId id="269" r:id="rId15"/>
    <p:sldId id="263" r:id="rId16"/>
    <p:sldId id="264" r:id="rId17"/>
    <p:sldId id="265" r:id="rId18"/>
    <p:sldId id="270" r:id="rId19"/>
    <p:sldId id="274" r:id="rId20"/>
    <p:sldId id="275" r:id="rId21"/>
    <p:sldId id="276" r:id="rId22"/>
    <p:sldId id="27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140" autoAdjust="0"/>
  </p:normalViewPr>
  <p:slideViewPr>
    <p:cSldViewPr snapToGrid="0">
      <p:cViewPr varScale="1">
        <p:scale>
          <a:sx n="63" d="100"/>
          <a:sy n="6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55732885027079"/>
          <c:y val="3.9132617036299639E-4"/>
          <c:w val="0.52907884886362999"/>
          <c:h val="0.99204996623945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B3-4F92-8EF3-CD6E295AD80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CB3-4F92-8EF3-CD6E295AD8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CB3-4F92-8EF3-CD6E295AD80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CB3-4F92-8EF3-CD6E295AD80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CB3-4F92-8EF3-CD6E295AD8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Другое</c:v>
                </c:pt>
                <c:pt idx="1">
                  <c:v>Предприятия</c:v>
                </c:pt>
                <c:pt idx="2">
                  <c:v>Обучающиеся и их родители</c:v>
                </c:pt>
                <c:pt idx="3">
                  <c:v>Организации образования</c:v>
                </c:pt>
                <c:pt idx="4">
                  <c:v>Органы местного управления</c:v>
                </c:pt>
                <c:pt idx="5">
                  <c:v>Государство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1.3</c:v>
                </c:pt>
                <c:pt idx="1">
                  <c:v>13.3</c:v>
                </c:pt>
                <c:pt idx="2">
                  <c:v>17.3</c:v>
                </c:pt>
                <c:pt idx="3">
                  <c:v>41.3</c:v>
                </c:pt>
                <c:pt idx="4">
                  <c:v>66.7</c:v>
                </c:pt>
                <c:pt idx="5">
                  <c:v>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B3-4F92-8EF3-CD6E295AD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394561217037958"/>
          <c:y val="2.148602517484367E-2"/>
          <c:w val="0.5975383758848325"/>
          <c:h val="0.95489507177154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DE-4292-8925-C920B58E92E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DE-4292-8925-C920B58E92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DE-4292-8925-C920B58E92E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DE-4292-8925-C920B58E92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BDE-4292-8925-C920B58E92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1.3</c:v>
                </c:pt>
                <c:pt idx="3">
                  <c:v>7.9</c:v>
                </c:pt>
                <c:pt idx="4">
                  <c:v>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DE-4292-8925-C920B58E9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2FFD3-8B84-4AA5-9CE9-01C78CBB5317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3B334-2ECD-4D14-8196-2016506F3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6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A3B334-2ECD-4D14-8196-2016506F30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Friday, October 11,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52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80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EBFFE-A5A3-45D8-9C20-CB2B5EC5B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490A7B-6877-448A-811A-588CEFB94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E8498-8168-4083-ACD3-E3650C86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B10DFA-68EF-4658-B835-006AB5B3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4B2C5B-FE0A-47F2-B65E-356A7EC7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8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1ABD4-1F35-4A48-990B-D91F6185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C3ABD6-D242-4942-97F7-339AD101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E748CA-8F75-4124-83FF-C87FCBDF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6707D3-191F-4463-8197-5CDB186A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52C63D-6FDC-4CDE-A345-9F292289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61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8C992-5AC9-4B0B-ADC6-076B78FC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BE849C-444D-4A8A-A3A5-FF2FA96EE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05BE9B-7453-49FC-B66E-3C6E0CF6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6DD877-23C8-4FBC-AA6C-BCFE0F9A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808979-6D85-429A-8B5C-92D5F834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12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AEC2E-2E76-4B8F-B558-89848DF9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2B826-0A3C-4572-A9DB-798A7F6FD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64C175-9009-4FB8-998B-123D14D42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92E4B4-5991-4E0C-9A5D-F2150E32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10800F-A5B0-46EE-B7FF-C271F0D0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167950-8C32-45CA-8BE7-1EE100F4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2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288DD-DDB7-418C-8592-2E67A838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6D64A9-9746-4D14-AF88-A1C37784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1BAC17-67D8-45B8-8EB5-5B74F8674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DBC6E9-EE9C-4E9E-B858-861DD993B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ECD4C-CC01-4034-A28B-C655B7A13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89F148-9423-4552-A388-D35E68F9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0EC791-E6B6-4FC6-AEA4-80CF1587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973C79-16CF-4418-9BB4-488B6F90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67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7EF9E-838E-45C0-AA6C-0F23B406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4AE926-504F-4F21-BB09-6A7CCE3C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0F3ADE-8483-45A6-8995-D0BA13C3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15111A-6442-40F3-AE36-E7A6321B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91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CA24E9-E0F2-4381-B012-879FBFC5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0988FA-12A1-4B35-B6FC-4F17ED7F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78A0F6-5EB1-4A93-B9E4-9D53B012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27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97016-8E4A-4711-A22D-F7D01875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33EE1-4AE8-4C0E-B962-973B75E2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55FA46-B0D2-4FDB-8A16-44A65A896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7CC1D7-BF2F-4C1A-A825-B7D11EBC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23038A-54B0-4886-9F86-FA537D4B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230DD-64AE-4A54-BE55-A2114993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1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8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270DE-9ACE-491F-AAB6-0464B092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221F68-7F9A-4937-9377-ABDBFCE87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A2FC7D-518A-4C8F-8CE3-F8C0FC89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3002EC-6926-4259-92EB-214464E7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1FAB73-A305-433C-A07F-B40A8E67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51FF0E-3DBF-4FD3-8694-DF48F0EE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22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78B6D-318D-4C96-9617-6700E4E7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823934-247C-4504-B74D-EA977349A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1097D-47B2-4398-8812-F2428E0E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6F0EC1-B50A-4B3E-A443-831BE5F9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64A0A6-038B-46BE-B470-6C040B50E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54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440E24-B66C-4463-B8AC-504C6B2B2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814D2E-6C6F-46B2-80B8-B09D94BD4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813EE9-9868-4958-8A8C-2AA3C488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160B68-A0EB-4696-A317-BA32EE44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E25415-D689-492C-A142-1560F162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4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7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9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762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2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Friday, October 11,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0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October 11,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3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F148B-183C-4907-A5E3-2C213FA3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CBAD7-332E-419F-A68A-DDE8C84C4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018FF-F48C-4DCF-A469-CE10D1F42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A903-C85C-48FE-AC64-09F6954DEDE2}" type="datetimeFigureOut">
              <a:rPr lang="ru-RU" smtClean="0"/>
              <a:t>пт 11.10.24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9BB80B-D475-485B-812E-1DB03AA1E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5D63B6-9A52-448F-9DAA-84EBDD316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2729-4E5E-4D21-9EB0-5C5AAC6C8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5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ynash.bekbauova@mail.ru" TargetMode="External"/><Relationship Id="rId2" Type="http://schemas.openxmlformats.org/officeDocument/2006/relationships/hyperlink" Target="mailto:love.usmanova@mail.ru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sch81@kargoo.kz" TargetMode="External"/><Relationship Id="rId4" Type="http://schemas.openxmlformats.org/officeDocument/2006/relationships/hyperlink" Target="mailto:damira.jantassova@gmail.co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Bekbergenov.nurlan@mail.ru" TargetMode="External"/><Relationship Id="rId3" Type="http://schemas.openxmlformats.org/officeDocument/2006/relationships/hyperlink" Target="mailto:g.adykhanova@karaganda-region.gov.kz" TargetMode="External"/><Relationship Id="rId7" Type="http://schemas.openxmlformats.org/officeDocument/2006/relationships/hyperlink" Target="mailto:qaqa@mail.ru" TargetMode="External"/><Relationship Id="rId2" Type="http://schemas.openxmlformats.org/officeDocument/2006/relationships/hyperlink" Target="mailto:erkebulan@mail.r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Nariman.k@mail.ru" TargetMode="External"/><Relationship Id="rId5" Type="http://schemas.openxmlformats.org/officeDocument/2006/relationships/hyperlink" Target="mailto:askar.m@mail.ru" TargetMode="External"/><Relationship Id="rId4" Type="http://schemas.openxmlformats.org/officeDocument/2006/relationships/hyperlink" Target="mailto:N.Meirmanova@adilet.gov.kz" TargetMode="External"/><Relationship Id="rId9" Type="http://schemas.openxmlformats.org/officeDocument/2006/relationships/hyperlink" Target="mailto:katdumkol@mail.ru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Sch27@kargoo.kz" TargetMode="External"/><Relationship Id="rId3" Type="http://schemas.openxmlformats.org/officeDocument/2006/relationships/hyperlink" Target="mailto:Bekzat-9@bk.ru" TargetMode="External"/><Relationship Id="rId7" Type="http://schemas.openxmlformats.org/officeDocument/2006/relationships/hyperlink" Target="mailto:schb@kargoo.kz" TargetMode="External"/><Relationship Id="rId2" Type="http://schemas.openxmlformats.org/officeDocument/2006/relationships/hyperlink" Target="mailto:Mgtk.kolledj@mail.r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sholpanmusanova@mail.ru" TargetMode="External"/><Relationship Id="rId5" Type="http://schemas.openxmlformats.org/officeDocument/2006/relationships/hyperlink" Target="mailto:Sch6@kargoo.kz" TargetMode="External"/><Relationship Id="rId10" Type="http://schemas.openxmlformats.org/officeDocument/2006/relationships/hyperlink" Target="mailto:Sch41@kargoo.kz" TargetMode="External"/><Relationship Id="rId4" Type="http://schemas.openxmlformats.org/officeDocument/2006/relationships/hyperlink" Target="mailto:Sch91@kargoo.kz" TargetMode="External"/><Relationship Id="rId9" Type="http://schemas.openxmlformats.org/officeDocument/2006/relationships/hyperlink" Target="mailto:Sch57@kargoo.k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ds61d@kargoo.kz" TargetMode="External"/><Relationship Id="rId3" Type="http://schemas.openxmlformats.org/officeDocument/2006/relationships/hyperlink" Target="mailto:snegurochka.yaslisad@mail.ru" TargetMode="External"/><Relationship Id="rId7" Type="http://schemas.openxmlformats.org/officeDocument/2006/relationships/hyperlink" Target="mailto:saltanat_@mail.ru" TargetMode="External"/><Relationship Id="rId2" Type="http://schemas.openxmlformats.org/officeDocument/2006/relationships/hyperlink" Target="mailto:2030.89@mail.r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ltyn@kargoo.kz" TargetMode="External"/><Relationship Id="rId5" Type="http://schemas.openxmlformats.org/officeDocument/2006/relationships/hyperlink" Target="mailto:sch66@kargoo.kz" TargetMode="External"/><Relationship Id="rId4" Type="http://schemas.openxmlformats.org/officeDocument/2006/relationships/hyperlink" Target="mailto:kpl@mail.ru" TargetMode="External"/><Relationship Id="rId9" Type="http://schemas.openxmlformats.org/officeDocument/2006/relationships/hyperlink" Target="mailto:Saalimov@fortebank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akupov_R@krg.nis.edu.kz" TargetMode="External"/><Relationship Id="rId2" Type="http://schemas.openxmlformats.org/officeDocument/2006/relationships/hyperlink" Target="mailto:nurlan070965@mail.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ch1@kargoo.kz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kenasch@mail.ru" TargetMode="External"/><Relationship Id="rId3" Type="http://schemas.openxmlformats.org/officeDocument/2006/relationships/hyperlink" Target="mailto:tleushanova@inbox.ru" TargetMode="External"/><Relationship Id="rId7" Type="http://schemas.openxmlformats.org/officeDocument/2006/relationships/hyperlink" Target="mailto:katya_kaz@yahoo.com" TargetMode="External"/><Relationship Id="rId2" Type="http://schemas.openxmlformats.org/officeDocument/2006/relationships/hyperlink" Target="mailto:irisha_deeva@mail.ru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bigben_8@mail.ru" TargetMode="External"/><Relationship Id="rId5" Type="http://schemas.openxmlformats.org/officeDocument/2006/relationships/hyperlink" Target="mailto:friendship@kargoo.kz" TargetMode="External"/><Relationship Id="rId4" Type="http://schemas.openxmlformats.org/officeDocument/2006/relationships/hyperlink" Target="mailto:sgtk.sgtk@mail.ru" TargetMode="External"/><Relationship Id="rId9" Type="http://schemas.openxmlformats.org/officeDocument/2006/relationships/hyperlink" Target="mailto:sch68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97287-6EAE-410E-AB8C-34FC4E6FC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471" y="1051550"/>
            <a:ext cx="4155747" cy="2607623"/>
          </a:xfrm>
        </p:spPr>
        <p:txBody>
          <a:bodyPr anchor="b">
            <a:normAutofit/>
          </a:bodyPr>
          <a:lstStyle/>
          <a:p>
            <a:r>
              <a:rPr lang="ru-RU" sz="2400" b="1" dirty="0"/>
              <a:t>РАБОТОДАТЕЛИ: СТЕПЕНЬ УДОВЛЕТВОРЕННОСТИ КАЧЕСТВОМ ПОДГОТОВКИ ВЫПУСКНИКОВ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9DD91F-F2C7-4F84-B3CE-93283626B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471" y="3914774"/>
            <a:ext cx="4155747" cy="259699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>
                    <a:alpha val="60000"/>
                  </a:schemeClr>
                </a:solidFill>
              </a:rPr>
              <a:t>ОБЗОР РЕЗУЛЬТАТОВ СОЦИОЛОГИЧЕСКОГО ИССЛЕДОВАНИЯ</a:t>
            </a:r>
          </a:p>
          <a:p>
            <a:endParaRPr lang="ru-RU" sz="2000" b="1" dirty="0">
              <a:solidFill>
                <a:schemeClr val="tx1">
                  <a:alpha val="60000"/>
                </a:schemeClr>
              </a:solidFill>
            </a:endParaRPr>
          </a:p>
          <a:p>
            <a:endParaRPr lang="ru-RU" sz="2000" b="1" dirty="0">
              <a:solidFill>
                <a:schemeClr val="tx1">
                  <a:alpha val="6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1">
                    <a:alpha val="60000"/>
                  </a:schemeClr>
                </a:solidFill>
              </a:rPr>
              <a:t>КАРАГАНДА - 2023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6E95B8E-0C1F-9104-1745-0A0530DC2A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459" r="7082"/>
          <a:stretch/>
        </p:blipFill>
        <p:spPr>
          <a:xfrm>
            <a:off x="4743450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0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35659"/>
              </p:ext>
            </p:extLst>
          </p:nvPr>
        </p:nvGraphicFramePr>
        <p:xfrm>
          <a:off x="538395" y="633614"/>
          <a:ext cx="11115210" cy="579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289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859164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679855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1869856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251046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43187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47515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Ясли сад Аленка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Ставничук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6 270 087 021 365 620</a:t>
                      </a:r>
                    </a:p>
                    <a:p>
                      <a:r>
                        <a:rPr lang="fi-FI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alenka_ds 11 @mail,ru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34023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Ясли сад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Акжаркын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Камышник Л. 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87058272048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dsad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 @mail,ru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47515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д/с Балакай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Чжау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87014330416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31844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д/с № 6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Ұяша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87 213 410 011 </a:t>
                      </a:r>
                    </a:p>
                    <a:p>
                      <a:r>
                        <a:rPr lang="es-E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uyasha_mkr6 @mail,ru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47515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Д/с 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Нургожина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8 7212 78 55 48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bota @mail,u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3659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Шайзадаев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8 777 654 96 62 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721-36@ыгв,ля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50319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РГУ "Карагандинская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обл.инспекция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лесного хозяйства и животного мира"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Карманов М.Б.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специалист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8 776 111 15 25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sasingal-777@mail,ru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37187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Даримбаева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7215115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35926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Мұрагер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мамандандырылған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-интернаты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Утебаев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8775-785-89-48</a:t>
                      </a:r>
                    </a:p>
                    <a:p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muragerkaraganda@mail,ru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36805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"Ясли-сад" №12 «Алтынай»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Ткачева М.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447538 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altynay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12@mail,ru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  <a:tr h="47515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"Ясли-сад"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Еркетай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Канжигалина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 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53709 87016917470 </a:t>
                      </a:r>
                    </a:p>
                    <a:p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ds.erketay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 @mail.ru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4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57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55620"/>
              </p:ext>
            </p:extLst>
          </p:nvPr>
        </p:nvGraphicFramePr>
        <p:xfrm>
          <a:off x="538395" y="633615"/>
          <a:ext cx="11109501" cy="5743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711785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580096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41255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д/с Карлыгаш г Шахтинск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Грачева С.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87215654970 </a:t>
                      </a:r>
                    </a:p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Karlucach cad @mail,ru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я/с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Гульдер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 Шахтинск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Исина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Ж.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87 215 635 906</a:t>
                      </a:r>
                    </a:p>
                    <a:p>
                      <a:r>
                        <a:rPr lang="nl-N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yaslisagulder @mail,ru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Я/с Березка г Шахтинск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Ихсанова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8 721 563 330 387 010 000 000 </a:t>
                      </a:r>
                    </a:p>
                    <a:p>
                      <a:r>
                        <a:rPr lang="sv-S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shahan-berezka 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Смайлов С.Б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3654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Алшинбеков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7215119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34957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 нотариус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Ералин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 нотариус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37959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«Гимназия №45»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Набиев В.А.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423872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иностранных языков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Brilliant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Усманова  Л.О.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8 7057519527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love.usmanova@mail.ru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атындагы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мамандандырылган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-интернаты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Бекбауова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8 7009631528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aynash.bekbauova@mail.ru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КарГТУ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Джантасова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Зав. кафедрой иностранных языков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7 7016888995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damira.jantassova@gmail.com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  <a:tr h="5068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Ефимова М.М.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по УВР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8 7212 345922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sch81@kargoo.kz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48919"/>
                  </a:ext>
                </a:extLst>
              </a:tr>
              <a:tr h="26710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районный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Баримбаева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2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8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79707"/>
              </p:ext>
            </p:extLst>
          </p:nvPr>
        </p:nvGraphicFramePr>
        <p:xfrm>
          <a:off x="538395" y="594361"/>
          <a:ext cx="11109501" cy="595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711785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580096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48208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73637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Прокуратура Карагандинской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Шайхымов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регион. Палаты частных суд. исполнителей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8 7086390446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erkebulan@mail.ru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73637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 «Аппарат акима Караган.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Адыханова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специалист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8 7017318765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g.adykhanova@karaganda-region.gov.kz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юстиции Кар.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Мейрманова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Ведущий специалист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8 7011378045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N.Meirmanova@adilet.gov.kz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«АЗИЯ ПРАВО»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Фердерер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Генеральный 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8 7783801220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44367-kz.all.biz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Cпециализиров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-й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межрай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-й суд по делам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-х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Карагандинск.обл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Марданов А.С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суда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8 7015145001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askar.m@mail.ru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35260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 разрешения конфликтов и медиации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 А.Б.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8 7787581116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Прокуратура Караг. обл.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Кервенов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8 7017295956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Nariman.k@mail.ru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Карагандинский обл. суд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Шагатаев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8 77559050999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qaqa@mail.ru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Караг. областная коллегия адвокатов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Бекбергенов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Пред. коллегии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8 7759050999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Bekbergenov.nurlan@mail.ru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52159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Қараганды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гуманитарлық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колледж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Әм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ров Е.С.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8 7212411692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katdumkol@mail.ru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00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99725"/>
              </p:ext>
            </p:extLst>
          </p:nvPr>
        </p:nvGraphicFramePr>
        <p:xfrm>
          <a:off x="526009" y="565353"/>
          <a:ext cx="11109501" cy="5965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711785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580096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47890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50781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Копсололы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-тех. колледж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Смагулов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8 7072511721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Mgtk.kolledj@mail.ru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39591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обл.т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лдерд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дамогу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басқарнасы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Қақтарбекова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Басшысы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8 7012553095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Bekzat-9@bk.ru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22066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Сарсенбаева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А.Ж.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(7212)422714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Sch91@kargoo.kz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3054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Ә.Бокейхан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№76 ЖББОМ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Кузенбаев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М.Қ.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8 7212461640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3662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«№6 ЖББОМ» КММ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Канторбаева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Ш.Р.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415840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Sch6@kargoo.kz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35027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Казыбекбийский суд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7215132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3803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«Цептер-Интернешнл»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Ш.К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87023860707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sholpanmusanova@mail.ru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3812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 №6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Мукажанова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(7212) 415840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schb@kargoo.kz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50781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Касымканова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(7212) 353813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Sch27@kargoo.kz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4065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Школа-лицей №57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Мукажанова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(7212) 357775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Sch57@kargoo.kz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ШГ №41 им. А.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Байтурсынова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Баймолдина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(7212) 500027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Sch41@kargoo.kz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4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86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D24CB4-243A-4D63-9B09-9E758E226618}"/>
              </a:ext>
            </a:extLst>
          </p:cNvPr>
          <p:cNvSpPr txBox="1"/>
          <p:nvPr/>
        </p:nvSpPr>
        <p:spPr>
          <a:xfrm>
            <a:off x="548640" y="335280"/>
            <a:ext cx="1117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Оцените</a:t>
            </a:r>
            <a:r>
              <a:rPr lang="ru-RU" sz="1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значимость</a:t>
            </a:r>
            <a:r>
              <a:rPr lang="ru-RU" sz="1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критериев,</a:t>
            </a:r>
            <a:r>
              <a:rPr lang="ru-RU" sz="1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определяющих</a:t>
            </a:r>
            <a:r>
              <a:rPr lang="ru-RU" sz="14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конкурентоспособность</a:t>
            </a:r>
            <a:r>
              <a:rPr lang="ru-RU" sz="14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ВУЗа  (%)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рейтинге  критериев, определяющих конкурентоспособность ВУЗа, по частоте упоминаний, три верхние позиции занимают: уровень квалификации преподавательского состава, качество подготовки выпускников и использование современных технологий в обучении.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C4FBD3FE-30B9-40D1-BD9B-B7F7D35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93586"/>
              </p:ext>
            </p:extLst>
          </p:nvPr>
        </p:nvGraphicFramePr>
        <p:xfrm>
          <a:off x="731520" y="1005840"/>
          <a:ext cx="10911841" cy="45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204">
                  <a:extLst>
                    <a:ext uri="{9D8B030D-6E8A-4147-A177-3AD203B41FA5}">
                      <a16:colId xmlns:a16="http://schemas.microsoft.com/office/drawing/2014/main" val="1284733307"/>
                    </a:ext>
                  </a:extLst>
                </a:gridCol>
                <a:gridCol w="2242289">
                  <a:extLst>
                    <a:ext uri="{9D8B030D-6E8A-4147-A177-3AD203B41FA5}">
                      <a16:colId xmlns:a16="http://schemas.microsoft.com/office/drawing/2014/main" val="1781630963"/>
                    </a:ext>
                  </a:extLst>
                </a:gridCol>
                <a:gridCol w="2229674">
                  <a:extLst>
                    <a:ext uri="{9D8B030D-6E8A-4147-A177-3AD203B41FA5}">
                      <a16:colId xmlns:a16="http://schemas.microsoft.com/office/drawing/2014/main" val="3552886632"/>
                    </a:ext>
                  </a:extLst>
                </a:gridCol>
                <a:gridCol w="2229674">
                  <a:extLst>
                    <a:ext uri="{9D8B030D-6E8A-4147-A177-3AD203B41FA5}">
                      <a16:colId xmlns:a16="http://schemas.microsoft.com/office/drawing/2014/main" val="1935194980"/>
                    </a:ext>
                  </a:extLst>
                </a:gridCol>
              </a:tblGrid>
              <a:tr h="3880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КРИТЕРИЯ 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594647"/>
                  </a:ext>
                </a:extLst>
              </a:tr>
              <a:tr h="572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ВАЖЕН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ДОСТАТОЧНО ВАЖЕН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 НЕ ВАЖЕН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78980"/>
                  </a:ext>
                </a:extLst>
              </a:tr>
              <a:tr h="48017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подготовки выпускников ВУЗа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138704"/>
                  </a:ext>
                </a:extLst>
              </a:tr>
              <a:tr h="388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Многообразие направлений и уровней подготовки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547910"/>
                  </a:ext>
                </a:extLst>
              </a:tr>
              <a:tr h="57262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трудоустроенных по специальности выпускников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620567"/>
                  </a:ext>
                </a:extLst>
              </a:tr>
              <a:tr h="388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 преподавательского состава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980073"/>
                  </a:ext>
                </a:extLst>
              </a:tr>
              <a:tr h="388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ВУЗа с предприятиями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41738"/>
                  </a:ext>
                </a:extLst>
              </a:tr>
              <a:tr h="57262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современной материально-технической базы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14583"/>
                  </a:ext>
                </a:extLst>
              </a:tr>
              <a:tr h="388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реклама ВУЗа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095210"/>
                  </a:ext>
                </a:extLst>
              </a:tr>
              <a:tr h="388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современных технологий в обучении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2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194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8EDBD8-0456-4F2C-9652-E45D8737A351}"/>
              </a:ext>
            </a:extLst>
          </p:cNvPr>
          <p:cNvSpPr txBox="1"/>
          <p:nvPr/>
        </p:nvSpPr>
        <p:spPr>
          <a:xfrm>
            <a:off x="1158240" y="487680"/>
            <a:ext cx="5897882" cy="103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114425" lvl="0" algn="ctr" eaLnBrk="0" hangingPunct="0">
              <a:lnSpc>
                <a:spcPct val="107000"/>
              </a:lnSpc>
              <a:spcBef>
                <a:spcPts val="345"/>
              </a:spcBef>
              <a:spcAft>
                <a:spcPts val="0"/>
              </a:spcAft>
              <a:buSzPts val="1200"/>
              <a:tabLst>
                <a:tab pos="447675" algn="l"/>
              </a:tabLst>
            </a:pPr>
            <a:endParaRPr lang="ru-RU" sz="1400" b="1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14425" lvl="0" algn="ctr" eaLnBrk="0" hangingPunct="0">
              <a:lnSpc>
                <a:spcPct val="107000"/>
              </a:lnSpc>
              <a:spcBef>
                <a:spcPts val="345"/>
              </a:spcBef>
              <a:spcAft>
                <a:spcPts val="0"/>
              </a:spcAft>
              <a:buSzPts val="1200"/>
              <a:tabLst>
                <a:tab pos="447675" algn="l"/>
              </a:tabLst>
            </a:pP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Кто,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Вашему</a:t>
            </a:r>
            <a:r>
              <a:rPr lang="ru-RU" sz="14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мнению,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несет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r>
              <a:rPr lang="ru-RU" sz="1400" b="1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выпускников</a:t>
            </a:r>
            <a:r>
              <a:rPr lang="ru-RU" sz="14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образования? (%)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262772C-48F5-4FF6-97C2-94BD6C9C00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672699"/>
              </p:ext>
            </p:extLst>
          </p:nvPr>
        </p:nvGraphicFramePr>
        <p:xfrm>
          <a:off x="594360" y="1508760"/>
          <a:ext cx="4541520" cy="44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52DCBD-21B0-402A-8A1A-71887EF86E05}"/>
              </a:ext>
            </a:extLst>
          </p:cNvPr>
          <p:cNvSpPr txBox="1"/>
          <p:nvPr/>
        </p:nvSpPr>
        <p:spPr>
          <a:xfrm>
            <a:off x="899160" y="5958840"/>
            <a:ext cx="536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Множественный выбор. Респонденты могли отмечать более одного ответа.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BDEDED-A7CC-4D5C-8652-4B90C8EBE015}"/>
              </a:ext>
            </a:extLst>
          </p:cNvPr>
          <p:cNvSpPr txBox="1"/>
          <p:nvPr/>
        </p:nvSpPr>
        <p:spPr>
          <a:xfrm>
            <a:off x="6751320" y="1508760"/>
            <a:ext cx="5090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одним респондентом из числа опрошенных  отмечено более двух ответов. Практическое большинство участников опроса возлагает ответственность за трудоустройство выпускников  вузов на государство (более 80%) и местные органы управления (более двух третей).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немногим менее половины опрошенных работодателей, трудоустройством выпускников должны заниматься сами организации образования, полагая, по-видимому, что это входит в функции вузов.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каждые седьмой – восьмой  респонденты  считают ответственными за трудоустройство выпускников предприятия, поскольку именно они являются заинтересованной стороной  в пополнении кадрового состава квалифицированными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3169419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F70ACF-5655-46C3-AA4A-AD854E6A2312}"/>
              </a:ext>
            </a:extLst>
          </p:cNvPr>
          <p:cNvSpPr txBox="1"/>
          <p:nvPr/>
        </p:nvSpPr>
        <p:spPr>
          <a:xfrm>
            <a:off x="411480" y="685800"/>
            <a:ext cx="53187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Ваш взгляд, уровень подготовки выпускников ВУЗа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оценить в среднем как: (%)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6BE8C55-5591-42C7-9654-A6AB02B300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0606155"/>
              </p:ext>
            </p:extLst>
          </p:nvPr>
        </p:nvGraphicFramePr>
        <p:xfrm>
          <a:off x="213360" y="1493519"/>
          <a:ext cx="51054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73FDDD-BCAE-4CFA-901C-FE4F6904FCD8}"/>
              </a:ext>
            </a:extLst>
          </p:cNvPr>
          <p:cNvSpPr txBox="1"/>
          <p:nvPr/>
        </p:nvSpPr>
        <p:spPr>
          <a:xfrm>
            <a:off x="6461760" y="1661160"/>
            <a:ext cx="53187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Абсолютное большинство участников опроса высоко оценивает уровень подготовки выпускников Академии «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Bolashaq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особенно руководители школ, гимназий, колледжей и вузов. Основной вклад в высокий показатель оценки принадлежит им.</a:t>
            </a:r>
          </a:p>
        </p:txBody>
      </p:sp>
    </p:spTree>
    <p:extLst>
      <p:ext uri="{BB962C8B-B14F-4D97-AF65-F5344CB8AC3E}">
        <p14:creationId xmlns:p14="http://schemas.microsoft.com/office/powerpoint/2010/main" val="1668942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1AD51-CCCB-4B4D-AAD0-7AC94F49A575}"/>
              </a:ext>
            </a:extLst>
          </p:cNvPr>
          <p:cNvSpPr txBox="1"/>
          <p:nvPr/>
        </p:nvSpPr>
        <p:spPr>
          <a:xfrm>
            <a:off x="320040" y="320040"/>
            <a:ext cx="1214628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ли значение и насколько хорошо сформированы, на Ваш взгляд, общенаучные компетенции выпускников ВУЗа?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каждую компетенцию по 5-ти балльной шкале</a:t>
            </a:r>
            <a:r>
              <a:rPr lang="ru-RU" dirty="0"/>
              <a:t>. (%)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Ряд предложенных для оценки общенаучных компетенций выпускников вызвал затруднения в среде опрошенных работодателей, главным образом  руководителей детских садов, яслей, ТОО. Как, например, оценить целостность научного мировоззрения в работе с детьми ясельного возраста или владение иностранным языком  при отсутствии соответствующей языковой среды?  Скорее всего, затруднившиеся с ответом (при отсутствии такой графы в анкете) </a:t>
            </a:r>
          </a:p>
          <a:p>
            <a:r>
              <a:rPr lang="ru-RU" dirty="0"/>
              <a:t>либо завышали оценку, либо отмечали «не имеет значения».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830D31B-F507-4205-BDF1-C3AB33F1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4254"/>
              </p:ext>
            </p:extLst>
          </p:nvPr>
        </p:nvGraphicFramePr>
        <p:xfrm>
          <a:off x="640080" y="1234441"/>
          <a:ext cx="11231881" cy="391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882">
                  <a:extLst>
                    <a:ext uri="{9D8B030D-6E8A-4147-A177-3AD203B41FA5}">
                      <a16:colId xmlns:a16="http://schemas.microsoft.com/office/drawing/2014/main" val="804595186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1366725971"/>
                    </a:ext>
                  </a:extLst>
                </a:gridCol>
                <a:gridCol w="1147427">
                  <a:extLst>
                    <a:ext uri="{9D8B030D-6E8A-4147-A177-3AD203B41FA5}">
                      <a16:colId xmlns:a16="http://schemas.microsoft.com/office/drawing/2014/main" val="1696260048"/>
                    </a:ext>
                  </a:extLst>
                </a:gridCol>
                <a:gridCol w="1291223">
                  <a:extLst>
                    <a:ext uri="{9D8B030D-6E8A-4147-A177-3AD203B41FA5}">
                      <a16:colId xmlns:a16="http://schemas.microsoft.com/office/drawing/2014/main" val="4056444664"/>
                    </a:ext>
                  </a:extLst>
                </a:gridCol>
                <a:gridCol w="1404639">
                  <a:extLst>
                    <a:ext uri="{9D8B030D-6E8A-4147-A177-3AD203B41FA5}">
                      <a16:colId xmlns:a16="http://schemas.microsoft.com/office/drawing/2014/main" val="4265300672"/>
                    </a:ext>
                  </a:extLst>
                </a:gridCol>
                <a:gridCol w="1403585">
                  <a:extLst>
                    <a:ext uri="{9D8B030D-6E8A-4147-A177-3AD203B41FA5}">
                      <a16:colId xmlns:a16="http://schemas.microsoft.com/office/drawing/2014/main" val="3730246680"/>
                    </a:ext>
                  </a:extLst>
                </a:gridCol>
              </a:tblGrid>
              <a:tr h="3001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ПАРАМЕТРА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76563"/>
                  </a:ext>
                </a:extLst>
              </a:tr>
              <a:tr h="51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Хорошо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ипмеет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97381"/>
                  </a:ext>
                </a:extLst>
              </a:tr>
              <a:tr h="3602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Обладание целостным научным мировоззрением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04911"/>
                  </a:ext>
                </a:extLst>
              </a:tr>
              <a:tr h="5342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 понимание законов развития, и умение оперировать этими знаниями в профессиональной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60287"/>
                  </a:ext>
                </a:extLst>
              </a:tr>
              <a:tr h="3602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обучаться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82436"/>
                  </a:ext>
                </a:extLst>
              </a:tr>
              <a:tr h="39236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анализировать и оценивать события и процессы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9552"/>
                  </a:ext>
                </a:extLst>
              </a:tr>
              <a:tr h="5342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восприятию, обобщению и анализу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6547"/>
                  </a:ext>
                </a:extLst>
              </a:tr>
              <a:tr h="5342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планирования, организации, управления процессами и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87407"/>
                  </a:ext>
                </a:extLst>
              </a:tr>
              <a:tr h="3602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иностранным языком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0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20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1AD51-CCCB-4B4D-AAD0-7AC94F49A575}"/>
              </a:ext>
            </a:extLst>
          </p:cNvPr>
          <p:cNvSpPr txBox="1"/>
          <p:nvPr/>
        </p:nvSpPr>
        <p:spPr>
          <a:xfrm>
            <a:off x="320040" y="320040"/>
            <a:ext cx="1155192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Имеют ли значение и насколько хорошо сформированы, на Ваш взгляд, инструментальные компетенции выпускников ВУЗа?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Оцените каждую компетенцию по 5-ти балльной шкале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(%)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При оценке инструментальных компетенций выпускников наиболее высокую оценку получили умение 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применять полученные знания на практике, а также умение работать на общий результат  (по    100%). Все без исключения предложенные анкетой инструментальные компетенции в большей или меньшей степени оценены на отлично. При этом для немногим менее половины опрошенных работодателей не имеет значения владение навыками предпринимательской деятельности.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 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830D31B-F507-4205-BDF1-C3AB33F1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12394"/>
              </p:ext>
            </p:extLst>
          </p:nvPr>
        </p:nvGraphicFramePr>
        <p:xfrm>
          <a:off x="640080" y="1249680"/>
          <a:ext cx="11231881" cy="354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882">
                  <a:extLst>
                    <a:ext uri="{9D8B030D-6E8A-4147-A177-3AD203B41FA5}">
                      <a16:colId xmlns:a16="http://schemas.microsoft.com/office/drawing/2014/main" val="804595186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1366725971"/>
                    </a:ext>
                  </a:extLst>
                </a:gridCol>
                <a:gridCol w="1147427">
                  <a:extLst>
                    <a:ext uri="{9D8B030D-6E8A-4147-A177-3AD203B41FA5}">
                      <a16:colId xmlns:a16="http://schemas.microsoft.com/office/drawing/2014/main" val="1696260048"/>
                    </a:ext>
                  </a:extLst>
                </a:gridCol>
                <a:gridCol w="1291223">
                  <a:extLst>
                    <a:ext uri="{9D8B030D-6E8A-4147-A177-3AD203B41FA5}">
                      <a16:colId xmlns:a16="http://schemas.microsoft.com/office/drawing/2014/main" val="4056444664"/>
                    </a:ext>
                  </a:extLst>
                </a:gridCol>
                <a:gridCol w="1404639">
                  <a:extLst>
                    <a:ext uri="{9D8B030D-6E8A-4147-A177-3AD203B41FA5}">
                      <a16:colId xmlns:a16="http://schemas.microsoft.com/office/drawing/2014/main" val="4265300672"/>
                    </a:ext>
                  </a:extLst>
                </a:gridCol>
                <a:gridCol w="1403585">
                  <a:extLst>
                    <a:ext uri="{9D8B030D-6E8A-4147-A177-3AD203B41FA5}">
                      <a16:colId xmlns:a16="http://schemas.microsoft.com/office/drawing/2014/main" val="3730246680"/>
                    </a:ext>
                  </a:extLst>
                </a:gridCol>
              </a:tblGrid>
              <a:tr h="3043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ПАРАМЕТРА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76563"/>
                  </a:ext>
                </a:extLst>
              </a:tr>
              <a:tr h="51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Хорошо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ипмеет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97381"/>
                  </a:ext>
                </a:extLst>
              </a:tr>
              <a:tr h="36520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применять полученные знания на практике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04911"/>
                  </a:ext>
                </a:extLst>
              </a:tr>
              <a:tr h="55495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использовать современную технику и технологии в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60287"/>
                  </a:ext>
                </a:extLst>
              </a:tr>
              <a:tr h="51737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находить решения и готовность нести за них ответственность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82436"/>
                  </a:ext>
                </a:extLst>
              </a:tr>
              <a:tr h="36520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на общий результат, командность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9552"/>
                  </a:ext>
                </a:extLst>
              </a:tr>
              <a:tr h="36520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навыками предпринимательской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6547"/>
                  </a:ext>
                </a:extLst>
              </a:tr>
              <a:tr h="554951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логически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верно,</a:t>
                      </a:r>
                      <a:r>
                        <a:rPr lang="ru-RU" sz="14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аргументировано</a:t>
                      </a:r>
                      <a:r>
                        <a:rPr lang="ru-RU" sz="14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ясно</a:t>
                      </a:r>
                      <a:r>
                        <a:rPr lang="ru-RU" sz="14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строить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устную</a:t>
                      </a:r>
                      <a:r>
                        <a:rPr lang="ru-RU" sz="1400" spc="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речь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87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162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1AD51-CCCB-4B4D-AAD0-7AC94F49A575}"/>
              </a:ext>
            </a:extLst>
          </p:cNvPr>
          <p:cNvSpPr txBox="1"/>
          <p:nvPr/>
        </p:nvSpPr>
        <p:spPr>
          <a:xfrm>
            <a:off x="320040" y="320040"/>
            <a:ext cx="1161288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Имеют ли значение и насколько хорошо сформированы, на Ваш взгляд, социально-личностные 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общекультурные компетенции выпускников ВУЗа? Оцените каждую компетенцию по 5-ти балльной шкале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(%)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На фоне отличных оценок социально-личностных и общекультурных компетенций выпускников абсолютно все респонденты выделяют стремление к личностному и профессиональному росту, а также способность занимать активную гражданскую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позици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ю (по 100%). Самый низкий показатель отличной оценки у способности выпускников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адаптироваться к стрессовой ситуации (лишь более половины опрошенных отметили ее), более трети оценивают эту на хорошо.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830D31B-F507-4205-BDF1-C3AB33F1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88906"/>
              </p:ext>
            </p:extLst>
          </p:nvPr>
        </p:nvGraphicFramePr>
        <p:xfrm>
          <a:off x="480059" y="960121"/>
          <a:ext cx="11231881" cy="411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882">
                  <a:extLst>
                    <a:ext uri="{9D8B030D-6E8A-4147-A177-3AD203B41FA5}">
                      <a16:colId xmlns:a16="http://schemas.microsoft.com/office/drawing/2014/main" val="804595186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1366725971"/>
                    </a:ext>
                  </a:extLst>
                </a:gridCol>
                <a:gridCol w="1147427">
                  <a:extLst>
                    <a:ext uri="{9D8B030D-6E8A-4147-A177-3AD203B41FA5}">
                      <a16:colId xmlns:a16="http://schemas.microsoft.com/office/drawing/2014/main" val="1696260048"/>
                    </a:ext>
                  </a:extLst>
                </a:gridCol>
                <a:gridCol w="1291223">
                  <a:extLst>
                    <a:ext uri="{9D8B030D-6E8A-4147-A177-3AD203B41FA5}">
                      <a16:colId xmlns:a16="http://schemas.microsoft.com/office/drawing/2014/main" val="4056444664"/>
                    </a:ext>
                  </a:extLst>
                </a:gridCol>
                <a:gridCol w="1404639">
                  <a:extLst>
                    <a:ext uri="{9D8B030D-6E8A-4147-A177-3AD203B41FA5}">
                      <a16:colId xmlns:a16="http://schemas.microsoft.com/office/drawing/2014/main" val="4265300672"/>
                    </a:ext>
                  </a:extLst>
                </a:gridCol>
                <a:gridCol w="1403585">
                  <a:extLst>
                    <a:ext uri="{9D8B030D-6E8A-4147-A177-3AD203B41FA5}">
                      <a16:colId xmlns:a16="http://schemas.microsoft.com/office/drawing/2014/main" val="3730246680"/>
                    </a:ext>
                  </a:extLst>
                </a:gridCol>
              </a:tblGrid>
              <a:tr h="3158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ПАРАМЕТРА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76563"/>
                  </a:ext>
                </a:extLst>
              </a:tr>
              <a:tr h="537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Хорошо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Неудовлетвор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ипмеет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97381"/>
                  </a:ext>
                </a:extLst>
              </a:tr>
              <a:tr h="379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базовых ценностей мировой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04911"/>
                  </a:ext>
                </a:extLst>
              </a:tr>
              <a:tr h="379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Стремление к личностному и профессиональному росту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60287"/>
                  </a:ext>
                </a:extLst>
              </a:tr>
              <a:tr h="344903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Способность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учитывать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последствия</a:t>
                      </a:r>
                      <a:r>
                        <a:rPr lang="ru-RU" sz="1400" spc="1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решений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82436"/>
                  </a:ext>
                </a:extLst>
              </a:tr>
              <a:tr h="379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занимать активную гражданскую позицию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9552"/>
                  </a:ext>
                </a:extLst>
              </a:tr>
              <a:tr h="53701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Обладание высокой мотивацией к выполнению профессиональной 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6547"/>
                  </a:ext>
                </a:extLst>
              </a:tr>
              <a:tr h="379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нестандартно мыслить. Креативность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87407"/>
                  </a:ext>
                </a:extLst>
              </a:tr>
              <a:tr h="3790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адаптироваться к стрессовой ситуации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90831"/>
                  </a:ext>
                </a:extLst>
              </a:tr>
              <a:tr h="48466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добиваться поставленных целей. Результативность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0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09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A83747-5EBD-4751-8A94-E15FAF2F9F51}"/>
              </a:ext>
            </a:extLst>
          </p:cNvPr>
          <p:cNvSpPr txBox="1"/>
          <p:nvPr/>
        </p:nvSpPr>
        <p:spPr>
          <a:xfrm flipH="1">
            <a:off x="106680" y="152400"/>
            <a:ext cx="119786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исследовании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(выводы и обобщения)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сокращений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работодателей в оценке конкурентоспособности ВУЗа и субъектов ответственности за трудоустройство выпускников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компетенциями выпускников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вовлеченности  предприятий-работодателей в программу партнерства и перспективы сотрудничества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1AD51-CCCB-4B4D-AAD0-7AC94F49A575}"/>
              </a:ext>
            </a:extLst>
          </p:cNvPr>
          <p:cNvSpPr txBox="1"/>
          <p:nvPr/>
        </p:nvSpPr>
        <p:spPr>
          <a:xfrm>
            <a:off x="320040" y="320040"/>
            <a:ext cx="1161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по десятибалльной шкале (от 1 до 10 баллов), качества выпускника ВУЗа, необходимые для трудоустройства и карьерного роста на Вашем предприятии (чем более востребовано качество, тем выше его оценка) (в абсолютных значениях)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830D31B-F507-4205-BDF1-C3AB33F1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44802"/>
              </p:ext>
            </p:extLst>
          </p:nvPr>
        </p:nvGraphicFramePr>
        <p:xfrm>
          <a:off x="464818" y="929640"/>
          <a:ext cx="11056621" cy="490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60">
                  <a:extLst>
                    <a:ext uri="{9D8B030D-6E8A-4147-A177-3AD203B41FA5}">
                      <a16:colId xmlns:a16="http://schemas.microsoft.com/office/drawing/2014/main" val="804595186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1366725971"/>
                    </a:ext>
                  </a:extLst>
                </a:gridCol>
                <a:gridCol w="617063">
                  <a:extLst>
                    <a:ext uri="{9D8B030D-6E8A-4147-A177-3AD203B41FA5}">
                      <a16:colId xmlns:a16="http://schemas.microsoft.com/office/drawing/2014/main" val="1201056302"/>
                    </a:ext>
                  </a:extLst>
                </a:gridCol>
                <a:gridCol w="650418">
                  <a:extLst>
                    <a:ext uri="{9D8B030D-6E8A-4147-A177-3AD203B41FA5}">
                      <a16:colId xmlns:a16="http://schemas.microsoft.com/office/drawing/2014/main" val="1696260048"/>
                    </a:ext>
                  </a:extLst>
                </a:gridCol>
                <a:gridCol w="700450">
                  <a:extLst>
                    <a:ext uri="{9D8B030D-6E8A-4147-A177-3AD203B41FA5}">
                      <a16:colId xmlns:a16="http://schemas.microsoft.com/office/drawing/2014/main" val="1391247758"/>
                    </a:ext>
                  </a:extLst>
                </a:gridCol>
                <a:gridCol w="650418">
                  <a:extLst>
                    <a:ext uri="{9D8B030D-6E8A-4147-A177-3AD203B41FA5}">
                      <a16:colId xmlns:a16="http://schemas.microsoft.com/office/drawing/2014/main" val="4056444664"/>
                    </a:ext>
                  </a:extLst>
                </a:gridCol>
                <a:gridCol w="683772">
                  <a:extLst>
                    <a:ext uri="{9D8B030D-6E8A-4147-A177-3AD203B41FA5}">
                      <a16:colId xmlns:a16="http://schemas.microsoft.com/office/drawing/2014/main" val="2693251310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4265300672"/>
                    </a:ext>
                  </a:extLst>
                </a:gridCol>
                <a:gridCol w="683772">
                  <a:extLst>
                    <a:ext uri="{9D8B030D-6E8A-4147-A177-3AD203B41FA5}">
                      <a16:colId xmlns:a16="http://schemas.microsoft.com/office/drawing/2014/main" val="1030101445"/>
                    </a:ext>
                  </a:extLst>
                </a:gridCol>
                <a:gridCol w="633740">
                  <a:extLst>
                    <a:ext uri="{9D8B030D-6E8A-4147-A177-3AD203B41FA5}">
                      <a16:colId xmlns:a16="http://schemas.microsoft.com/office/drawing/2014/main" val="3730246680"/>
                    </a:ext>
                  </a:extLst>
                </a:gridCol>
                <a:gridCol w="617063">
                  <a:extLst>
                    <a:ext uri="{9D8B030D-6E8A-4147-A177-3AD203B41FA5}">
                      <a16:colId xmlns:a16="http://schemas.microsoft.com/office/drawing/2014/main" val="1354664374"/>
                    </a:ext>
                  </a:extLst>
                </a:gridCol>
                <a:gridCol w="1092375">
                  <a:extLst>
                    <a:ext uri="{9D8B030D-6E8A-4147-A177-3AD203B41FA5}">
                      <a16:colId xmlns:a16="http://schemas.microsoft.com/office/drawing/2014/main" val="295396402"/>
                    </a:ext>
                  </a:extLst>
                </a:gridCol>
              </a:tblGrid>
              <a:tr h="30718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 ВЫПУСКНИКА</a:t>
                      </a:r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 БАЛЛАХ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76563"/>
                  </a:ext>
                </a:extLst>
              </a:tr>
              <a:tr h="52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597381"/>
                  </a:ext>
                </a:extLst>
              </a:tr>
              <a:tr h="356641">
                <a:tc>
                  <a:txBody>
                    <a:bodyPr/>
                    <a:lstStyle/>
                    <a:p>
                      <a:pPr marL="72390" eaLnBrk="0" hangingPunct="0">
                        <a:lnSpc>
                          <a:spcPts val="1240"/>
                        </a:lnSpc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Профессиональные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навыки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04911"/>
                  </a:ext>
                </a:extLst>
              </a:tr>
              <a:tr h="298364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Активная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жизненная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позиция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460287"/>
                  </a:ext>
                </a:extLst>
              </a:tr>
              <a:tr h="29550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Серьезность мотивации к профессии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82436"/>
                  </a:ext>
                </a:extLst>
              </a:tr>
              <a:tr h="368622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Склонность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</a:t>
                      </a:r>
                      <a:r>
                        <a:rPr lang="ru-RU" sz="14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саморазвитию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Трудолюбие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6547"/>
                  </a:ext>
                </a:extLst>
              </a:tr>
              <a:tr h="368622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Навыки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коммуникации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87407"/>
                  </a:ext>
                </a:extLst>
              </a:tr>
              <a:tr h="307880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Способность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получать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90831"/>
                  </a:ext>
                </a:extLst>
              </a:tr>
              <a:tr h="356641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Креативность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08562"/>
                  </a:ext>
                </a:extLst>
              </a:tr>
              <a:tr h="259434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4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ru-RU" sz="14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351978"/>
                  </a:ext>
                </a:extLst>
              </a:tr>
              <a:tr h="365206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Умение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работать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команде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132521"/>
                  </a:ext>
                </a:extLst>
              </a:tr>
              <a:tr h="290468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Предпринимательские навыки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396686"/>
                  </a:ext>
                </a:extLst>
              </a:tr>
              <a:tr h="357426">
                <a:tc>
                  <a:txBody>
                    <a:bodyPr/>
                    <a:lstStyle/>
                    <a:p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Профессиональный</a:t>
                      </a:r>
                      <a:r>
                        <a:rPr lang="ru-RU" sz="14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этикет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60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8C5390B-E7F4-43A5-9BCD-16D31556E8C1}"/>
              </a:ext>
            </a:extLst>
          </p:cNvPr>
          <p:cNvSpPr txBox="1"/>
          <p:nvPr/>
        </p:nvSpPr>
        <p:spPr>
          <a:xfrm>
            <a:off x="464818" y="5834153"/>
            <a:ext cx="110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качеств выпускника ВУЗа оценены в среднем на 10 баллов (большинство при округлении), двое качеств – на 9 баллов (креативность и предпринимательские навыки).</a:t>
            </a:r>
          </a:p>
        </p:txBody>
      </p:sp>
    </p:spTree>
    <p:extLst>
      <p:ext uri="{BB962C8B-B14F-4D97-AF65-F5344CB8AC3E}">
        <p14:creationId xmlns:p14="http://schemas.microsoft.com/office/powerpoint/2010/main" val="1425038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7BA2B-31A9-40DA-B3DE-9779E7B1CF72}"/>
              </a:ext>
            </a:extLst>
          </p:cNvPr>
          <p:cNvSpPr txBox="1"/>
          <p:nvPr/>
        </p:nvSpPr>
        <p:spPr>
          <a:xfrm>
            <a:off x="335280" y="289560"/>
            <a:ext cx="1152144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800" b="1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каким</a:t>
            </a:r>
            <a:r>
              <a:rPr lang="ru-RU" sz="1800" b="1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направлениям</a:t>
            </a:r>
            <a:r>
              <a:rPr lang="ru-RU" sz="1800" b="1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Ваше</a:t>
            </a:r>
            <a:r>
              <a:rPr lang="ru-RU" sz="1800" b="1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предприятие</a:t>
            </a:r>
            <a:r>
              <a:rPr lang="ru-RU" sz="1800" b="1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готово</a:t>
            </a:r>
            <a:r>
              <a:rPr lang="ru-RU" sz="1800" b="1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сотрудничать</a:t>
            </a:r>
            <a:r>
              <a:rPr lang="ru-RU" sz="1800" b="1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b="1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ВУЗом? (%)</a:t>
            </a: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b="1" spc="19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8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14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Максимум, на что готовы опрошенные работодатели – прием на работу выпускников ВУЗа, организация практик для студентов и стажировка преподавателей на предприятии.</a:t>
            </a:r>
          </a:p>
          <a:p>
            <a:pPr algn="ctr"/>
            <a:endParaRPr lang="ru-RU" sz="1400" b="1" spc="19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654344CC-8571-47F6-838B-5D48E2D08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60719"/>
              </p:ext>
            </p:extLst>
          </p:nvPr>
        </p:nvGraphicFramePr>
        <p:xfrm>
          <a:off x="502920" y="719666"/>
          <a:ext cx="11353800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880">
                  <a:extLst>
                    <a:ext uri="{9D8B030D-6E8A-4147-A177-3AD203B41FA5}">
                      <a16:colId xmlns:a16="http://schemas.microsoft.com/office/drawing/2014/main" val="7765195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1707761902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3089658785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3905912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УЖЕ СОТРУДНИЧАЕМ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ГОТОВЫ СОТРУДНИЧАТЬ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ПРЕДСТАВЛЯЕТ ИНТЕРЕС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376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Прием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работу</a:t>
                      </a:r>
                      <a:r>
                        <a:rPr lang="ru-RU" sz="18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18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32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</a:t>
                      </a:r>
                      <a:r>
                        <a:rPr lang="ru-RU" sz="1800" spc="1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студентов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2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Стажировка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преподавателей</a:t>
                      </a:r>
                      <a:r>
                        <a:rPr lang="ru-RU" sz="18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ВУЗа</a:t>
                      </a:r>
                      <a:r>
                        <a:rPr lang="ru-RU" sz="1800" spc="1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предприятии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96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совместных</a:t>
                      </a:r>
                      <a:r>
                        <a:rPr lang="ru-RU" sz="1800" spc="1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рекламных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совместных</a:t>
                      </a:r>
                      <a:r>
                        <a:rPr lang="ru-RU" sz="18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мероприятий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897854"/>
                  </a:ext>
                </a:extLst>
              </a:tr>
              <a:tr h="323428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</a:t>
                      </a:r>
                      <a:r>
                        <a:rPr lang="ru-RU" sz="18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разработке</a:t>
                      </a:r>
                      <a:r>
                        <a:rPr lang="ru-RU" sz="18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800" spc="1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корректировке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учебных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800" spc="1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9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представителей</a:t>
                      </a:r>
                      <a:r>
                        <a:rPr lang="ru-RU" sz="18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предприятия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учебном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процессе</a:t>
                      </a:r>
                      <a:r>
                        <a:rPr lang="ru-RU" sz="1800" spc="1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10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предприятия</a:t>
                      </a:r>
                      <a:r>
                        <a:rPr lang="ru-RU" sz="18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развитии</a:t>
                      </a:r>
                      <a:r>
                        <a:rPr lang="ru-RU" sz="1800" spc="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материально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-технической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базы</a:t>
                      </a:r>
                      <a:r>
                        <a:rPr lang="ru-RU" sz="18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0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Назначение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именных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стипендий</a:t>
                      </a:r>
                      <a:r>
                        <a:rPr lang="ru-RU" sz="1800" spc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студентам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866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4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AF7544-DB25-404A-9B6F-98F9FC0CCB10}"/>
              </a:ext>
            </a:extLst>
          </p:cNvPr>
          <p:cNvSpPr txBox="1"/>
          <p:nvPr/>
        </p:nvSpPr>
        <p:spPr>
          <a:xfrm>
            <a:off x="259080" y="381000"/>
            <a:ext cx="1167384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ИССЛЕДОВАНИИ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 И ГЕОЛОКАЦИЯ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исследования: ок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тябрь 2024 г.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исследования: </a:t>
            </a: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Экспертный опрос в формате </a:t>
            </a:r>
          </a:p>
          <a:p>
            <a:pPr algn="just"/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полуформализованного интервью</a:t>
            </a:r>
          </a:p>
          <a:p>
            <a:pPr algn="just"/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опроса: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месту работы респондентов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выборки : 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Использовалась кластерная 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выборка по заранее сформированным спискам. </a:t>
            </a:r>
          </a:p>
          <a:p>
            <a:pPr algn="just"/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выборки: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75 респондентов</a:t>
            </a:r>
          </a:p>
          <a:p>
            <a:pPr algn="just"/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Геолокация: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Республика Казахстан – г. Караганда</a:t>
            </a:r>
          </a:p>
          <a:p>
            <a:pPr algn="just"/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ИССЛЕДОВАНИЯ</a:t>
            </a:r>
          </a:p>
          <a:p>
            <a:pPr algn="just"/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руководителями организаций, вовлеченных</a:t>
            </a:r>
          </a:p>
          <a:p>
            <a:pPr algn="just"/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программу Академии «BOLASHAQ» по трудоустройству выпускников</a:t>
            </a:r>
          </a:p>
          <a:p>
            <a:pPr algn="just"/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степень удовлетворенности работодателей 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качеством подготовки выпускаемых специалистов ВУЗа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61203-32A0-4692-AF9C-1AEBE584DC7D}"/>
              </a:ext>
            </a:extLst>
          </p:cNvPr>
          <p:cNvSpPr txBox="1"/>
          <p:nvPr/>
        </p:nvSpPr>
        <p:spPr>
          <a:xfrm>
            <a:off x="6644640" y="990600"/>
            <a:ext cx="4861560" cy="381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 :  </a:t>
            </a: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и анализ степени удовлетворенности работодателей качеством подготовки выпускаемых специалистов ВУЗа.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Выяснить приоритеты работодателей в оценке конкурентоспособности ВУЗа и ответственности за трудоустройство выпускников, получивших высшее профессиональное образование в стране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Установить степень удовлетворенности работодателей качеством подготовки выпускников Академии «</a:t>
            </a:r>
            <a:r>
              <a:rPr lang="en-US" sz="1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Bolashaq</a:t>
            </a: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Определить степень вовлеченности и перспективы сотрудничества работодателей с ВУЗом.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6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6EAAC-307D-44DB-951E-E285343387D3}"/>
              </a:ext>
            </a:extLst>
          </p:cNvPr>
          <p:cNvSpPr txBox="1"/>
          <p:nvPr/>
        </p:nvSpPr>
        <p:spPr>
          <a:xfrm>
            <a:off x="701040" y="366623"/>
            <a:ext cx="10789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РЕЗЮМЕ (ВЫВОДЫ И ОБОБЩЕНИЯ)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CF0C8F-1DA2-4BE3-85DB-81810739E319}"/>
              </a:ext>
            </a:extLst>
          </p:cNvPr>
          <p:cNvSpPr txBox="1"/>
          <p:nvPr/>
        </p:nvSpPr>
        <p:spPr>
          <a:xfrm>
            <a:off x="381000" y="792480"/>
            <a:ext cx="53035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РАБОТОДАТЕЛЕЙ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тренды: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рейтинге критериев, определяющих  конкурентоспособность</a:t>
            </a:r>
          </a:p>
          <a:p>
            <a:pPr marL="274638" indent="-274638" algn="just">
              <a:tabLst>
                <a:tab pos="274638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ВУЗа , по частоте упоминаний, наиболее высокие позиции          занимают: уровень квалификации профессорско-преподавательского состава (100%), качество подготовки выпускников (97,3%),    использование современных технологий в обучении (85,3%).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274638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Преобладающее большинство возлагает ответственность за трудоустройство выпускников на государство (81,3%) и органы местного управления (66,7%).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274638" algn="l"/>
              </a:tabLs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74638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УРОВНЕМ ПОДГОТОВКИ ВЫПУСКНИКОВ ВУЗА</a:t>
            </a:r>
          </a:p>
          <a:p>
            <a:pPr algn="just">
              <a:tabLst>
                <a:tab pos="274638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тренды: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274638" algn="l"/>
              </a:tabLst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90,8% участников опроса  в целом высоко оценивают уровень подготовки выпускников Академии «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Bolashaq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особенно руководители школ, гимназий, колледжей и вузов.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274638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сформированности общенаучных компетенций выпускников наиболее высокие показатели отличной оценки получили: умение обучаться (100%), способность к восприятию, обобщению и анализу информации (94,7%), умение анализировать события и процессы (85,3%), знание и понимание законов развития, и умение оперировать этими знаниями в профессиональной деятельности (82,7%).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73A7C-B97D-4DF5-8B2C-29DE7EE8EE2E}"/>
              </a:ext>
            </a:extLst>
          </p:cNvPr>
          <p:cNvSpPr txBox="1"/>
          <p:nvPr/>
        </p:nvSpPr>
        <p:spPr>
          <a:xfrm>
            <a:off x="5989320" y="792480"/>
            <a:ext cx="5943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без исключения предложенные анкетой  инструментальные компетенции, по уровню сформированности,  большинством опрошенных работодателей оценены на отлично – от владения предпринимательскими навыками (56%) до умения применять полученные знания на практике  и работать в команде на общий результат (по 100%).  Невысокий по сравнению с другими компетенциями показатель отличной оценки предпринимательских навыков объясняется тем, что для 40% работодателей, включенных в выборку, они ничего не значат.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Размах колебаний показателей отличной оценки социально-личностных и общекультурных компетенций колеблется в пределах от 58,7% (стрессоустойчивость) до 93% (способность занимать активную гражданскую позицию).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опроса было предложено оценить по 10-ти балльной шкале качества выпускников ВУЗа, занятых на их предприятиях. Максимальный средний балл (10,2) получило такое качество, как трудолюбие. Средние баллы 9-ти из 12-ти качеств составляют по 10 баллов. Два качества – креативность и предпринимательские навыки – получили по 9 баллов в среднем.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ВОВЛЕЧЕННОСТИ И ПЕРСПЕКТИВЫ СОТРУДНИЧЕСТВА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тренды: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взаимодействия ВУЗа и предприятий-работодателей – организация практик студентов и стажировок преподавателей на этих предприятиях (по 100%). 60% партнерских предприятий участвуют 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8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6EAAC-307D-44DB-951E-E285343387D3}"/>
              </a:ext>
            </a:extLst>
          </p:cNvPr>
          <p:cNvSpPr txBox="1"/>
          <p:nvPr/>
        </p:nvSpPr>
        <p:spPr>
          <a:xfrm>
            <a:off x="701040" y="366623"/>
            <a:ext cx="10789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РЕЗЮМЕ (ВЫВОДЫ И ОБОБЩЕНИЯ)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CF0C8F-1DA2-4BE3-85DB-81810739E319}"/>
              </a:ext>
            </a:extLst>
          </p:cNvPr>
          <p:cNvSpPr txBox="1"/>
          <p:nvPr/>
        </p:nvSpPr>
        <p:spPr>
          <a:xfrm>
            <a:off x="381000" y="792480"/>
            <a:ext cx="53035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разработке и корректировке учебных планов и программ. В рамках выборки масштаб трудоустройства выпускников ВУЗа имеет охватом 80%  обследованных предприятий. В перспективе готовы принять на работу новых выпускников ВУЗа  60% предприятий-работодателей.  Понижательный тренд обусловлен ростом издержек, связанных со сложной экономической ситуацией в республике. Отдельные руководители предприятий –работодателей не рискуют брать на себя обязательства, с которыми могут не справиться. Ситуация покажет.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ВЫВОД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 проведенного исследования свидетельствует о высоком уровне удовлетворенности опрошенных работодателей качеством подготовки выпускаемых специалистов, знания и компетенции которых повышают их конкурентоспособность на профессиональном рынке труда. Полученные данные – индикатор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эффективност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программы сотрудничества ВУЗа с предприятиями –работодателями в долгосрочной перспективе. Не только система менеджмента качества подготовки, но и налаженная обратная связь с организациями-работодателями приносит ВУЗу профессиональные и имиджевые «дивиденды.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6EAAC-307D-44DB-951E-E285343387D3}"/>
              </a:ext>
            </a:extLst>
          </p:cNvPr>
          <p:cNvSpPr txBox="1"/>
          <p:nvPr/>
        </p:nvSpPr>
        <p:spPr>
          <a:xfrm>
            <a:off x="822960" y="289560"/>
            <a:ext cx="10789920" cy="621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СПИСОК СОКРАЩЕНИЙ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АО  -  Акционерное общество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  -  Государственное Учреждение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ЖББОМ –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Бiл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 Берет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Орта Мектеб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КарГТУ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Карагандинский Государственный Технический Университет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КарГУ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 Карагандинский Государственный Университет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КГКП    -  Казенное Государственное Коммунальное Предприятие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КГУ       -  Коммунальное  Государственное Учреждение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КММ     –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Коммуналды</a:t>
            </a: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Мекемес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КСЖ     -  Компания по страхованию жизни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        –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Интернаты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РГУ       -  Республиканское Государственное Учреждение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СОШ     - Средняя Общеобразовательная Школа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ТОО     -  Товарищество Ограниченной Ответственности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ЧСОУ  -  Частное Среднее Общеобразовательное Учреждение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        -  Частный Университет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30353"/>
              </p:ext>
            </p:extLst>
          </p:nvPr>
        </p:nvGraphicFramePr>
        <p:xfrm>
          <a:off x="475749" y="593121"/>
          <a:ext cx="10966182" cy="5383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8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409122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401302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3894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РГУ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Осакар.районное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управление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казначайства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Дарибаев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2030.89@mail.ru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"Караганда Эрго-1"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Абишев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argin@mail7ru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55761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ясли сад "Снегурочка"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г.Шахтинск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Гаах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87215653825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snegurochka.yaslisad@mail.ru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Қарағанды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құрылыс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Балабекова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8701-904-28 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kpl@mail.ru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Карагандинский высший колледж "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Bolashaq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Мамраева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8 7212 33 90 39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kkao_bolashak@mail.ru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лицей № 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Нурмуханов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 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8701-727-2825 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sch66@kargoo.kz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«Алтын сака»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Оспанова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 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87212334082 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altyn@kargoo.kz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детский сад «Салтанат»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Ударцева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87215650996 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saltanat_@mail.ru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-ясли 11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Айголек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Нурманова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87212-346892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ds61d@kargoo.kz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49444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ForteBank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г, Караганда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Алимов С.С.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Супервайзер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87770410010 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Saalimov@fortebank.com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0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95260"/>
              </p:ext>
            </p:extLst>
          </p:nvPr>
        </p:nvGraphicFramePr>
        <p:xfrm>
          <a:off x="698158" y="582454"/>
          <a:ext cx="11009044" cy="525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42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413860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401302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3894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Eurasian Industrial Chemical Group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Шилец Н. 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87015243030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economy-dir@aicg.kz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АТФ Банк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Зикиров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 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87012990003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35098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АО Банк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Центркредит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отдела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87051860655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ЖилстройСбер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Банк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Хисенова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87017344674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3546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КСЖ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life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Брлю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 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филиала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87012276004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31454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БЕст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Карибаева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87784066336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3737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Народный Банк Казахстана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 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Зам.директора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87757904079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25656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Dassco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Жумахметов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 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87784404686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dassco@mail.ru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21885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ЕНПФ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Тургаев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 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87756784040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nurlan070965@mail.ru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49444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НИШ г. Караганда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Якупов Р. 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87212558880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Yakupov_R@krg.nis.edu.kz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  <a:tr h="49444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Гимназия 1, г. Караганда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Лытнева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87212419163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sch1@kargoo.kz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72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12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EF6675-7421-42D7-A677-DD2F6F70E91E}"/>
              </a:ext>
            </a:extLst>
          </p:cNvPr>
          <p:cNvSpPr txBox="1"/>
          <p:nvPr/>
        </p:nvSpPr>
        <p:spPr>
          <a:xfrm>
            <a:off x="213360" y="213360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УЧАСТНИКАХ ОПРОСА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9F3FBB80-6401-4B81-A9B0-709722313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66198"/>
              </p:ext>
            </p:extLst>
          </p:nvPr>
        </p:nvGraphicFramePr>
        <p:xfrm>
          <a:off x="589109" y="563881"/>
          <a:ext cx="11013782" cy="575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3534394663"/>
                    </a:ext>
                  </a:extLst>
                </a:gridCol>
                <a:gridCol w="4948262">
                  <a:extLst>
                    <a:ext uri="{9D8B030D-6E8A-4147-A177-3AD203B41FA5}">
                      <a16:colId xmlns:a16="http://schemas.microsoft.com/office/drawing/2014/main" val="228772100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523006720"/>
                    </a:ext>
                  </a:extLst>
                </a:gridCol>
                <a:gridCol w="1846409">
                  <a:extLst>
                    <a:ext uri="{9D8B030D-6E8A-4147-A177-3AD203B41FA5}">
                      <a16:colId xmlns:a16="http://schemas.microsoft.com/office/drawing/2014/main" val="2540561538"/>
                    </a:ext>
                  </a:extLst>
                </a:gridCol>
                <a:gridCol w="2260771">
                  <a:extLst>
                    <a:ext uri="{9D8B030D-6E8A-4147-A177-3AD203B41FA5}">
                      <a16:colId xmlns:a16="http://schemas.microsoft.com/office/drawing/2014/main" val="1573858448"/>
                    </a:ext>
                  </a:extLst>
                </a:gridCol>
              </a:tblGrid>
              <a:tr h="47492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80376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КГУ Гимназия  №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45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Деева И.Г.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87013591365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irisha_deeva@mail.ru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4539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КарГу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Тлеужанова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ф-та ин.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87011738339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tleushanova@inbox.ru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67812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Саранский гуманитарно-технический колледж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Нурсалиева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87016149361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sgtk.sgtk@mail.ru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23139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ЧСОУ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Friendshop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Анисимова А.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8 721243241, 87754424135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friendship@kargoo.kz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4997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языка и перевода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Шитц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87073057068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bigben_8@mail.ru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6799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 Учебный Центр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Кусаинова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 директора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87014234836 </a:t>
                      </a:r>
                    </a:p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katya_kaz@yahoo.com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52084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Кұдыйбердіүлы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Тілдердің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ұштарлығы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Әубакіров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87072437460 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kenasch@mail.ru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40441"/>
                  </a:ext>
                </a:extLst>
              </a:tr>
              <a:tr h="78994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Карцемент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Полуйчик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П.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департамента по работе с персоналом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8 7213 941117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43019"/>
                  </a:ext>
                </a:extLst>
              </a:tr>
              <a:tr h="307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Рухани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жаңғыру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жобалар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кеңесшісінің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менеджер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кеңесшісі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Мұсабеков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 менеджер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7222"/>
                  </a:ext>
                </a:extLst>
              </a:tr>
              <a:tr h="522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"№68 МИ" ЖББ КММ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Мухборов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87212307970 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sch68@mail.ru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48963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3405</Words>
  <Application>Microsoft Office PowerPoint</Application>
  <PresentationFormat>Широкоэкранный</PresentationFormat>
  <Paragraphs>982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Sitka Heading</vt:lpstr>
      <vt:lpstr>Source Sans Pro</vt:lpstr>
      <vt:lpstr>Times New Roman</vt:lpstr>
      <vt:lpstr>Wingdings</vt:lpstr>
      <vt:lpstr>3DFloatVTI</vt:lpstr>
      <vt:lpstr>Тема Office</vt:lpstr>
      <vt:lpstr>РАБОТОДАТЕЛИ: СТЕПЕНЬ УДОВЛЕТВОРЕННОСТИ КАЧЕСТВОМ ПОДГОТОВКИ ВЫПУСКНИКОВ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Bakhytzhamal Bekturganova</dc:creator>
  <cp:lastModifiedBy>Bakhytzhamal Bekturganova</cp:lastModifiedBy>
  <cp:revision>47</cp:revision>
  <dcterms:created xsi:type="dcterms:W3CDTF">2024-10-10T15:38:00Z</dcterms:created>
  <dcterms:modified xsi:type="dcterms:W3CDTF">2024-10-11T12:54:34Z</dcterms:modified>
</cp:coreProperties>
</file>