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74" r:id="rId2"/>
  </p:sldMasterIdLst>
  <p:notesMasterIdLst>
    <p:notesMasterId r:id="rId24"/>
  </p:notesMasterIdLst>
  <p:sldIdLst>
    <p:sldId id="256" r:id="rId3"/>
    <p:sldId id="257" r:id="rId4"/>
    <p:sldId id="260" r:id="rId5"/>
    <p:sldId id="278" r:id="rId6"/>
    <p:sldId id="279" r:id="rId7"/>
    <p:sldId id="258" r:id="rId8"/>
    <p:sldId id="259" r:id="rId9"/>
    <p:sldId id="261" r:id="rId10"/>
    <p:sldId id="262" r:id="rId11"/>
    <p:sldId id="266" r:id="rId12"/>
    <p:sldId id="267" r:id="rId13"/>
    <p:sldId id="268" r:id="rId14"/>
    <p:sldId id="269" r:id="rId15"/>
    <p:sldId id="263" r:id="rId16"/>
    <p:sldId id="264" r:id="rId17"/>
    <p:sldId id="265" r:id="rId18"/>
    <p:sldId id="270" r:id="rId19"/>
    <p:sldId id="274" r:id="rId20"/>
    <p:sldId id="275" r:id="rId21"/>
    <p:sldId id="276" r:id="rId22"/>
    <p:sldId id="272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 autoAdjust="0"/>
    <p:restoredTop sz="94140" autoAdjust="0"/>
  </p:normalViewPr>
  <p:slideViewPr>
    <p:cSldViewPr snapToGrid="0">
      <p:cViewPr varScale="1">
        <p:scale>
          <a:sx n="63" d="100"/>
          <a:sy n="63" d="100"/>
        </p:scale>
        <p:origin x="6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955732885027079"/>
          <c:y val="3.9132617036299639E-4"/>
          <c:w val="0.52907884886362999"/>
          <c:h val="0.992049966239453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CB3-4F92-8EF3-CD6E295AD80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CB3-4F92-8EF3-CD6E295AD80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CB3-4F92-8EF3-CD6E295AD80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CB3-4F92-8EF3-CD6E295AD80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CB3-4F92-8EF3-CD6E295AD80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Другое</c:v>
                </c:pt>
                <c:pt idx="1">
                  <c:v>Предприятия</c:v>
                </c:pt>
                <c:pt idx="2">
                  <c:v>Обучающиеся и их родители</c:v>
                </c:pt>
                <c:pt idx="3">
                  <c:v>Организации образования</c:v>
                </c:pt>
                <c:pt idx="4">
                  <c:v>Органы местного управления</c:v>
                </c:pt>
                <c:pt idx="5">
                  <c:v>Государство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1.3</c:v>
                </c:pt>
                <c:pt idx="1">
                  <c:v>13.3</c:v>
                </c:pt>
                <c:pt idx="2">
                  <c:v>17.3</c:v>
                </c:pt>
                <c:pt idx="3">
                  <c:v>41.3</c:v>
                </c:pt>
                <c:pt idx="4">
                  <c:v>66.7</c:v>
                </c:pt>
                <c:pt idx="5">
                  <c:v>81.3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CB3-4F92-8EF3-CD6E295AD8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axId val="482020696"/>
        <c:axId val="482015448"/>
      </c:barChart>
      <c:catAx>
        <c:axId val="482020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82015448"/>
        <c:crosses val="autoZero"/>
        <c:auto val="1"/>
        <c:lblAlgn val="ctr"/>
        <c:lblOffset val="100"/>
        <c:noMultiLvlLbl val="0"/>
      </c:catAx>
      <c:valAx>
        <c:axId val="4820154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2020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394561217037958"/>
          <c:y val="2.148602517484367E-2"/>
          <c:w val="0.5975383758848325"/>
          <c:h val="0.954895071771547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BDE-4292-8925-C920B58E92E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BDE-4292-8925-C920B58E92E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BDE-4292-8925-C920B58E92E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BDE-4292-8925-C920B58E92E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BDE-4292-8925-C920B58E92E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Низкий</c:v>
                </c:pt>
                <c:pt idx="1">
                  <c:v>Ниже среднего</c:v>
                </c:pt>
                <c:pt idx="2">
                  <c:v>Средний</c:v>
                </c:pt>
                <c:pt idx="3">
                  <c:v>Выше среднего</c:v>
                </c:pt>
                <c:pt idx="4">
                  <c:v>Высокий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1.3</c:v>
                </c:pt>
                <c:pt idx="3">
                  <c:v>7.9</c:v>
                </c:pt>
                <c:pt idx="4">
                  <c:v>90.8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BDE-4292-8925-C920B58E92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axId val="482020696"/>
        <c:axId val="482015448"/>
      </c:barChart>
      <c:catAx>
        <c:axId val="482020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82015448"/>
        <c:crosses val="autoZero"/>
        <c:auto val="1"/>
        <c:lblAlgn val="ctr"/>
        <c:lblOffset val="100"/>
        <c:noMultiLvlLbl val="0"/>
      </c:catAx>
      <c:valAx>
        <c:axId val="4820154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2020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2FFD3-8B84-4AA5-9CE9-01C78CBB5317}" type="datetimeFigureOut">
              <a:rPr lang="ru-RU" smtClean="0"/>
              <a:t>пт 11.10.24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3B334-2ECD-4D14-8196-2016506F30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760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A3B334-2ECD-4D14-8196-2016506F303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09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Friday, October 11, 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28527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t>Friday, October 11,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069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t>Friday, October 11,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80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AEBFFE-A5A3-45D8-9C20-CB2B5EC5B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4490A7B-6877-448A-811A-588CEFB94B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4E8498-8168-4083-ACD3-E3650C86C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2A903-C85C-48FE-AC64-09F6954DEDE2}" type="datetimeFigureOut">
              <a:rPr lang="ru-RU" smtClean="0"/>
              <a:t>пт 11.10.24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B10DFA-68EF-4658-B835-006AB5B3C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54B2C5B-FE0A-47F2-B65E-356A7EC7E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2729-4E5E-4D21-9EB0-5C5AAC6C8F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0832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61ABD4-1F35-4A48-990B-D91F61854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C3ABD6-D242-4942-97F7-339AD101D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E748CA-8F75-4124-83FF-C87FCBDF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2A903-C85C-48FE-AC64-09F6954DEDE2}" type="datetimeFigureOut">
              <a:rPr lang="ru-RU" smtClean="0"/>
              <a:t>пт 11.10.24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6707D3-191F-4463-8197-5CDB186A8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52C63D-6FDC-4CDE-A345-9F2922890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2729-4E5E-4D21-9EB0-5C5AAC6C8F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615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28C992-5AC9-4B0B-ADC6-076B78FC3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8BE849C-444D-4A8A-A3A5-FF2FA96EE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805BE9B-7453-49FC-B66E-3C6E0CF6E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2A903-C85C-48FE-AC64-09F6954DEDE2}" type="datetimeFigureOut">
              <a:rPr lang="ru-RU" smtClean="0"/>
              <a:t>пт 11.10.24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6DD877-23C8-4FBC-AA6C-BCFE0F9AA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7808979-6D85-429A-8B5C-92D5F834B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2729-4E5E-4D21-9EB0-5C5AAC6C8F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9122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BAEC2E-2E76-4B8F-B558-89848DF96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C2B826-0A3C-4572-A9DB-798A7F6FD6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864C175-9009-4FB8-998B-123D14D421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C92E4B4-5991-4E0C-9A5D-F2150E329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2A903-C85C-48FE-AC64-09F6954DEDE2}" type="datetimeFigureOut">
              <a:rPr lang="ru-RU" smtClean="0"/>
              <a:t>пт 11.10.24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510800F-A5B0-46EE-B7FF-C271F0D0F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4167950-8C32-45CA-8BE7-1EE100F4C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2729-4E5E-4D21-9EB0-5C5AAC6C8F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125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6288DD-DDB7-418C-8592-2E67A838E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06D64A9-9746-4D14-AF88-A1C377849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B1BAC17-67D8-45B8-8EB5-5B74F8674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8DBC6E9-EE9C-4E9E-B858-861DD993BD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25ECD4C-CC01-4034-A28B-C655B7A135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189F148-9423-4552-A388-D35E68F94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2A903-C85C-48FE-AC64-09F6954DEDE2}" type="datetimeFigureOut">
              <a:rPr lang="ru-RU" smtClean="0"/>
              <a:t>пт 11.10.24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F0EC791-E6B6-4FC6-AEA4-80CF15878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1973C79-16CF-4418-9BB4-488B6F90A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2729-4E5E-4D21-9EB0-5C5AAC6C8F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9678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27EF9E-838E-45C0-AA6C-0F23B406F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24AE926-504F-4F21-BB09-6A7CCE3C2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2A903-C85C-48FE-AC64-09F6954DEDE2}" type="datetimeFigureOut">
              <a:rPr lang="ru-RU" smtClean="0"/>
              <a:t>пт 11.10.24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80F3ADE-8483-45A6-8995-D0BA13C3C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615111A-6442-40F3-AE36-E7A6321BA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2729-4E5E-4D21-9EB0-5C5AAC6C8F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2919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9CA24E9-E0F2-4381-B012-879FBFC5E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2A903-C85C-48FE-AC64-09F6954DEDE2}" type="datetimeFigureOut">
              <a:rPr lang="ru-RU" smtClean="0"/>
              <a:t>пт 11.10.24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C0988FA-12A1-4B35-B6FC-4F17ED7FE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578A0F6-5EB1-4A93-B9E4-9D53B0123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2729-4E5E-4D21-9EB0-5C5AAC6C8F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5274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897016-8E4A-4711-A22D-F7D018752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733EE1-4AE8-4C0E-B962-973B75E24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455FA46-B0D2-4FDB-8A16-44A65A896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67CC1D7-BF2F-4C1A-A825-B7D11EBCA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2A903-C85C-48FE-AC64-09F6954DEDE2}" type="datetimeFigureOut">
              <a:rPr lang="ru-RU" smtClean="0"/>
              <a:t>пт 11.10.24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923038A-54B0-4886-9F86-FA537D4B6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30230DD-64AE-4A54-BE55-A21149933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2729-4E5E-4D21-9EB0-5C5AAC6C8F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112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t>Friday, October 11,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0285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7270DE-9ACE-491F-AAB6-0464B092A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F221F68-7F9A-4937-9377-ABDBFCE87B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6A2FC7D-518A-4C8F-8CE3-F8C0FC8960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03002EC-6926-4259-92EB-214464E72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2A903-C85C-48FE-AC64-09F6954DEDE2}" type="datetimeFigureOut">
              <a:rPr lang="ru-RU" smtClean="0"/>
              <a:t>пт 11.10.24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01FAB73-A305-433C-A07F-B40A8E678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051FF0E-3DBF-4FD3-8694-DF48F0EEE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2729-4E5E-4D21-9EB0-5C5AAC6C8F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6221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578B6D-318D-4C96-9617-6700E4E77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823934-247C-4504-B74D-EA977349AD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E1097D-47B2-4398-8812-F2428E0E7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2A903-C85C-48FE-AC64-09F6954DEDE2}" type="datetimeFigureOut">
              <a:rPr lang="ru-RU" smtClean="0"/>
              <a:t>пт 11.10.24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6F0EC1-B50A-4B3E-A443-831BE5F90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64A0A6-038B-46BE-B470-6C040B50E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2729-4E5E-4D21-9EB0-5C5AAC6C8F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5548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D440E24-B66C-4463-B8AC-504C6B2B26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7814D2E-6C6F-46B2-80B8-B09D94BD49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5813EE9-9868-4958-8A8C-2AA3C488A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2A903-C85C-48FE-AC64-09F6954DEDE2}" type="datetimeFigureOut">
              <a:rPr lang="ru-RU" smtClean="0"/>
              <a:t>пт 11.10.24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160B68-A0EB-4696-A317-BA32EE44A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E25415-D689-492C-A142-1560F162C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2729-4E5E-4D21-9EB0-5C5AAC6C8F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548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t>Friday, October 11,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575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t>Friday, October 11,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t>Friday, October 11, 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399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t>Friday, October 11, 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87623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t>Friday, October 11, 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923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t>Friday, October 11,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45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t>Friday, October 11,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005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Friday, October 11, 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3137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AF148B-183C-4907-A5E3-2C213FA35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20CBAD7-332E-419F-A68A-DDE8C84C4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B018FF-F48C-4DCF-A469-CE10D1F425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2A903-C85C-48FE-AC64-09F6954DEDE2}" type="datetimeFigureOut">
              <a:rPr lang="ru-RU" smtClean="0"/>
              <a:t>пт 11.10.24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9BB80B-D475-485B-812E-1DB03AA1EF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5D63B6-9A52-448F-9DAA-84EBDD3167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62729-4E5E-4D21-9EB0-5C5AAC6C8F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150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aynash.bekbauova@mail.ru" TargetMode="External"/><Relationship Id="rId2" Type="http://schemas.openxmlformats.org/officeDocument/2006/relationships/hyperlink" Target="mailto:love.usmanova@mail.ru" TargetMode="External"/><Relationship Id="rId1" Type="http://schemas.openxmlformats.org/officeDocument/2006/relationships/slideLayout" Target="../slideLayouts/slideLayout12.xml"/><Relationship Id="rId5" Type="http://schemas.openxmlformats.org/officeDocument/2006/relationships/hyperlink" Target="mailto:sch81@kargoo.kz" TargetMode="External"/><Relationship Id="rId4" Type="http://schemas.openxmlformats.org/officeDocument/2006/relationships/hyperlink" Target="mailto:damira.jantassova@gmail.com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mailto:Bekbergenov.nurlan@mail.ru" TargetMode="External"/><Relationship Id="rId3" Type="http://schemas.openxmlformats.org/officeDocument/2006/relationships/hyperlink" Target="mailto:g.adykhanova@karaganda-region.gov.kz" TargetMode="External"/><Relationship Id="rId7" Type="http://schemas.openxmlformats.org/officeDocument/2006/relationships/hyperlink" Target="mailto:qaqa@mail.ru" TargetMode="External"/><Relationship Id="rId2" Type="http://schemas.openxmlformats.org/officeDocument/2006/relationships/hyperlink" Target="mailto:erkebulan@mail.ru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mailto:Nariman.k@mail.ru" TargetMode="External"/><Relationship Id="rId5" Type="http://schemas.openxmlformats.org/officeDocument/2006/relationships/hyperlink" Target="mailto:askar.m@mail.ru" TargetMode="External"/><Relationship Id="rId4" Type="http://schemas.openxmlformats.org/officeDocument/2006/relationships/hyperlink" Target="mailto:N.Meirmanova@adilet.gov.kz" TargetMode="External"/><Relationship Id="rId9" Type="http://schemas.openxmlformats.org/officeDocument/2006/relationships/hyperlink" Target="mailto:katdumkol@mail.ru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mailto:Sch27@kargoo.kz" TargetMode="External"/><Relationship Id="rId3" Type="http://schemas.openxmlformats.org/officeDocument/2006/relationships/hyperlink" Target="mailto:Bekzat-9@bk.ru" TargetMode="External"/><Relationship Id="rId7" Type="http://schemas.openxmlformats.org/officeDocument/2006/relationships/hyperlink" Target="mailto:schb@kargoo.kz" TargetMode="External"/><Relationship Id="rId2" Type="http://schemas.openxmlformats.org/officeDocument/2006/relationships/hyperlink" Target="mailto:Mgtk.kolledj@mail.ru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mailto:sholpanmusanova@mail.ru" TargetMode="External"/><Relationship Id="rId5" Type="http://schemas.openxmlformats.org/officeDocument/2006/relationships/hyperlink" Target="mailto:Sch6@kargoo.kz" TargetMode="External"/><Relationship Id="rId10" Type="http://schemas.openxmlformats.org/officeDocument/2006/relationships/hyperlink" Target="mailto:Sch41@kargoo.kz" TargetMode="External"/><Relationship Id="rId4" Type="http://schemas.openxmlformats.org/officeDocument/2006/relationships/hyperlink" Target="mailto:Sch91@kargoo.kz" TargetMode="External"/><Relationship Id="rId9" Type="http://schemas.openxmlformats.org/officeDocument/2006/relationships/hyperlink" Target="mailto:Sch57@kargoo.kz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ds61d@kargoo.kz" TargetMode="External"/><Relationship Id="rId3" Type="http://schemas.openxmlformats.org/officeDocument/2006/relationships/hyperlink" Target="mailto:snegurochka.yaslisad@mail.ru" TargetMode="External"/><Relationship Id="rId7" Type="http://schemas.openxmlformats.org/officeDocument/2006/relationships/hyperlink" Target="mailto:saltanat_@mail.ru" TargetMode="External"/><Relationship Id="rId2" Type="http://schemas.openxmlformats.org/officeDocument/2006/relationships/hyperlink" Target="mailto:2030.89@mail.ru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mailto:altyn@kargoo.kz" TargetMode="External"/><Relationship Id="rId5" Type="http://schemas.openxmlformats.org/officeDocument/2006/relationships/hyperlink" Target="mailto:sch66@kargoo.kz" TargetMode="External"/><Relationship Id="rId4" Type="http://schemas.openxmlformats.org/officeDocument/2006/relationships/hyperlink" Target="mailto:kpl@mail.ru" TargetMode="External"/><Relationship Id="rId9" Type="http://schemas.openxmlformats.org/officeDocument/2006/relationships/hyperlink" Target="mailto:Saalimov@fortebank.co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Yakupov_R@krg.nis.edu.kz" TargetMode="External"/><Relationship Id="rId2" Type="http://schemas.openxmlformats.org/officeDocument/2006/relationships/hyperlink" Target="mailto:nurlan070965@mail.ru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sch1@kargoo.kz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kenasch@mail.ru" TargetMode="External"/><Relationship Id="rId3" Type="http://schemas.openxmlformats.org/officeDocument/2006/relationships/hyperlink" Target="mailto:tleushanova@inbox.ru" TargetMode="External"/><Relationship Id="rId7" Type="http://schemas.openxmlformats.org/officeDocument/2006/relationships/hyperlink" Target="mailto:katya_kaz@yahoo.com" TargetMode="External"/><Relationship Id="rId2" Type="http://schemas.openxmlformats.org/officeDocument/2006/relationships/hyperlink" Target="mailto:irisha_deeva@mail.ru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mailto:bigben_8@mail.ru" TargetMode="External"/><Relationship Id="rId5" Type="http://schemas.openxmlformats.org/officeDocument/2006/relationships/hyperlink" Target="mailto:friendship@kargoo.kz" TargetMode="External"/><Relationship Id="rId4" Type="http://schemas.openxmlformats.org/officeDocument/2006/relationships/hyperlink" Target="mailto:sgtk.sgtk@mail.ru" TargetMode="External"/><Relationship Id="rId9" Type="http://schemas.openxmlformats.org/officeDocument/2006/relationships/hyperlink" Target="mailto:sch68@mail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697287-6EAE-410E-AB8C-34FC4E6FC8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5471" y="1051550"/>
            <a:ext cx="4155747" cy="2607623"/>
          </a:xfrm>
        </p:spPr>
        <p:txBody>
          <a:bodyPr anchor="b">
            <a:normAutofit/>
          </a:bodyPr>
          <a:lstStyle/>
          <a:p>
            <a:r>
              <a:rPr lang="ru-RU" sz="2400" b="1" dirty="0"/>
              <a:t>РАБОТОДАТЕЛИ: СТЕПЕНЬ УДОВЛЕТВОРЕННОСТИ КАЧЕСТВОМ ПОДГОТОВКИ ВЫПУСКНИКОВ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79DD91F-F2C7-4F84-B3CE-93283626BB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5471" y="3914774"/>
            <a:ext cx="4155747" cy="2596992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tx1">
                    <a:alpha val="60000"/>
                  </a:schemeClr>
                </a:solidFill>
              </a:rPr>
              <a:t>ОБЗОР РЕЗУЛЬТАТОВ СОЦИОЛОГИЧЕСКОГО ИССЛЕДОВАНИЯ</a:t>
            </a:r>
          </a:p>
          <a:p>
            <a:endParaRPr lang="ru-RU" sz="2000" b="1" dirty="0">
              <a:solidFill>
                <a:schemeClr val="tx1">
                  <a:alpha val="60000"/>
                </a:schemeClr>
              </a:solidFill>
            </a:endParaRPr>
          </a:p>
          <a:p>
            <a:endParaRPr lang="ru-RU" sz="2000" b="1" dirty="0">
              <a:solidFill>
                <a:schemeClr val="tx1">
                  <a:alpha val="60000"/>
                </a:schemeClr>
              </a:solidFill>
            </a:endParaRPr>
          </a:p>
          <a:p>
            <a:pPr algn="ctr"/>
            <a:r>
              <a:rPr lang="ru-RU" sz="2000" b="1" dirty="0">
                <a:solidFill>
                  <a:schemeClr val="tx1">
                    <a:alpha val="60000"/>
                  </a:schemeClr>
                </a:solidFill>
              </a:rPr>
              <a:t>КАРАГАНДА - 2023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592A8CB-0B0A-43A5-86F4-712B0C4696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41850" y="444676"/>
            <a:ext cx="667802" cy="631474"/>
            <a:chOff x="10478914" y="1506691"/>
            <a:chExt cx="667802" cy="631474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C63B2AC-3D19-416D-A37F-2DDA8A3651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A474391-1271-45F9-A39C-8641371ABC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76E95B8E-0C1F-9104-1745-0A0530DC2A0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1459" r="7082"/>
          <a:stretch/>
        </p:blipFill>
        <p:spPr>
          <a:xfrm>
            <a:off x="4743450" y="10"/>
            <a:ext cx="7448551" cy="6857990"/>
          </a:xfrm>
          <a:custGeom>
            <a:avLst/>
            <a:gdLst/>
            <a:ahLst/>
            <a:cxnLst/>
            <a:rect l="l" t="t" r="r" b="b"/>
            <a:pathLst>
              <a:path w="7448551" h="6858000">
                <a:moveTo>
                  <a:pt x="0" y="0"/>
                </a:moveTo>
                <a:lnTo>
                  <a:pt x="7448551" y="0"/>
                </a:lnTo>
                <a:lnTo>
                  <a:pt x="7448551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41AC6C06-99FE-4BA1-BC82-8406A424CD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AEC842D-C905-4DEA-B1C3-CA51995C5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21219" y="5433223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520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BEF6675-7421-42D7-A677-DD2F6F70E91E}"/>
              </a:ext>
            </a:extLst>
          </p:cNvPr>
          <p:cNvSpPr txBox="1"/>
          <p:nvPr/>
        </p:nvSpPr>
        <p:spPr>
          <a:xfrm>
            <a:off x="213360" y="213360"/>
            <a:ext cx="11734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СВЕДЕНИЯ ОБ УЧАСТНИКАХ ОПРОСА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9F3FBB80-6401-4B81-A9B0-709722313A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635659"/>
              </p:ext>
            </p:extLst>
          </p:nvPr>
        </p:nvGraphicFramePr>
        <p:xfrm>
          <a:off x="538395" y="633614"/>
          <a:ext cx="11115210" cy="5792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289">
                  <a:extLst>
                    <a:ext uri="{9D8B030D-6E8A-4147-A177-3AD203B41FA5}">
                      <a16:colId xmlns:a16="http://schemas.microsoft.com/office/drawing/2014/main" val="3534394663"/>
                    </a:ext>
                  </a:extLst>
                </a:gridCol>
                <a:gridCol w="4859164">
                  <a:extLst>
                    <a:ext uri="{9D8B030D-6E8A-4147-A177-3AD203B41FA5}">
                      <a16:colId xmlns:a16="http://schemas.microsoft.com/office/drawing/2014/main" val="2287721007"/>
                    </a:ext>
                  </a:extLst>
                </a:gridCol>
                <a:gridCol w="1679855">
                  <a:extLst>
                    <a:ext uri="{9D8B030D-6E8A-4147-A177-3AD203B41FA5}">
                      <a16:colId xmlns:a16="http://schemas.microsoft.com/office/drawing/2014/main" val="3523006720"/>
                    </a:ext>
                  </a:extLst>
                </a:gridCol>
                <a:gridCol w="1869856">
                  <a:extLst>
                    <a:ext uri="{9D8B030D-6E8A-4147-A177-3AD203B41FA5}">
                      <a16:colId xmlns:a16="http://schemas.microsoft.com/office/drawing/2014/main" val="2540561538"/>
                    </a:ext>
                  </a:extLst>
                </a:gridCol>
                <a:gridCol w="2251046">
                  <a:extLst>
                    <a:ext uri="{9D8B030D-6E8A-4147-A177-3AD203B41FA5}">
                      <a16:colId xmlns:a16="http://schemas.microsoft.com/office/drawing/2014/main" val="1573858448"/>
                    </a:ext>
                  </a:extLst>
                </a:gridCol>
              </a:tblGrid>
              <a:tr h="43187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организации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Телефон,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e-mail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280376"/>
                  </a:ext>
                </a:extLst>
              </a:tr>
              <a:tr h="475157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КГКП Ясли сад Аленка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Ставничук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И. 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6 270 087 021 365 620</a:t>
                      </a:r>
                    </a:p>
                    <a:p>
                      <a:r>
                        <a:rPr lang="fi-FI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alenka_ds 11 @mail,ru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654539"/>
                  </a:ext>
                </a:extLst>
              </a:tr>
              <a:tr h="340237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КГКП Ясли сад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Акжаркын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Камышник Л. В.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87058272048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dsad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23 @mail,ru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667812"/>
                  </a:ext>
                </a:extLst>
              </a:tr>
              <a:tr h="475157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д/с Балакай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Чжау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87014330416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723139"/>
                  </a:ext>
                </a:extLst>
              </a:tr>
              <a:tr h="318446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КГКП д/с № 6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Ұяша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Жуматова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 Е.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87 213 410 011 </a:t>
                      </a:r>
                    </a:p>
                    <a:p>
                      <a:r>
                        <a:rPr lang="es-E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uyasha_mkr6 @mail,ru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04997"/>
                  </a:ext>
                </a:extLst>
              </a:tr>
              <a:tr h="475157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Д/с Бота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Нургожина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Г.О.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8 7212 78 55 48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it-IT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bota @mail,u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06799"/>
                  </a:ext>
                </a:extLst>
              </a:tr>
              <a:tr h="365947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Казыбекбийский суд №2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Шайзадаев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Судья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8 777 654 96 62 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721-36@ыгв,ля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2952084"/>
                  </a:ext>
                </a:extLst>
              </a:tr>
              <a:tr h="503195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РГУ "Карагандинская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обл.инспекция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лесного хозяйства и животного мира"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Карманов М.Б.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Главный специалист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8 776 111 15 25 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sasingal-777@mail,ru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740441"/>
                  </a:ext>
                </a:extLst>
              </a:tr>
              <a:tr h="37187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Казыбекбийский суд №2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Даримбаева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А.Т.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Судья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7215115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43019"/>
                  </a:ext>
                </a:extLst>
              </a:tr>
              <a:tr h="359263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Мұрагер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мамандандырылған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мектеп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-интернаты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Утебаев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К.Г.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8775-785-89-48</a:t>
                      </a:r>
                    </a:p>
                    <a:p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muragerkaraganda@mail,ru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7222"/>
                  </a:ext>
                </a:extLst>
              </a:tr>
              <a:tr h="368051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КГКП "Ясли-сад" №12 «Алтынай»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Ткачева М. 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447538 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altynay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12@mail,ru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979740"/>
                  </a:ext>
                </a:extLst>
              </a:tr>
              <a:tr h="475157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КГКП "Ясли-сад" «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Еркетай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Канжигалина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О. С.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53709 87016917470 </a:t>
                      </a:r>
                    </a:p>
                    <a:p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ds.erketay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07 @mail.ru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848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573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BEF6675-7421-42D7-A677-DD2F6F70E91E}"/>
              </a:ext>
            </a:extLst>
          </p:cNvPr>
          <p:cNvSpPr txBox="1"/>
          <p:nvPr/>
        </p:nvSpPr>
        <p:spPr>
          <a:xfrm>
            <a:off x="213360" y="213360"/>
            <a:ext cx="11734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СВЕДЕНИЯ ОБ УЧАСТНИКАХ ОПРОСА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9F3FBB80-6401-4B81-A9B0-709722313A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255620"/>
              </p:ext>
            </p:extLst>
          </p:nvPr>
        </p:nvGraphicFramePr>
        <p:xfrm>
          <a:off x="538395" y="633615"/>
          <a:ext cx="11109501" cy="5743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">
                  <a:extLst>
                    <a:ext uri="{9D8B030D-6E8A-4147-A177-3AD203B41FA5}">
                      <a16:colId xmlns:a16="http://schemas.microsoft.com/office/drawing/2014/main" val="3534394663"/>
                    </a:ext>
                  </a:extLst>
                </a:gridCol>
                <a:gridCol w="4711785">
                  <a:extLst>
                    <a:ext uri="{9D8B030D-6E8A-4147-A177-3AD203B41FA5}">
                      <a16:colId xmlns:a16="http://schemas.microsoft.com/office/drawing/2014/main" val="2287721007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3523006720"/>
                    </a:ext>
                  </a:extLst>
                </a:gridCol>
                <a:gridCol w="1798320">
                  <a:extLst>
                    <a:ext uri="{9D8B030D-6E8A-4147-A177-3AD203B41FA5}">
                      <a16:colId xmlns:a16="http://schemas.microsoft.com/office/drawing/2014/main" val="2540561538"/>
                    </a:ext>
                  </a:extLst>
                </a:gridCol>
                <a:gridCol w="2580096">
                  <a:extLst>
                    <a:ext uri="{9D8B030D-6E8A-4147-A177-3AD203B41FA5}">
                      <a16:colId xmlns:a16="http://schemas.microsoft.com/office/drawing/2014/main" val="1573858448"/>
                    </a:ext>
                  </a:extLst>
                </a:gridCol>
              </a:tblGrid>
              <a:tr h="412553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организации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Телефон,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e-mail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280376"/>
                  </a:ext>
                </a:extLst>
              </a:tr>
              <a:tr h="50680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КГКП д/с Карлыгаш г Шахтинск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Грачева С.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87215654970 </a:t>
                      </a:r>
                    </a:p>
                    <a:p>
                      <a:r>
                        <a:rPr lang="pl-P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Karlucach cad @mail,ru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654539"/>
                  </a:ext>
                </a:extLst>
              </a:tr>
              <a:tr h="50680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КГКП я/с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Гульдер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 Шахтинск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Исина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Г. Ж.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87 215 635 906</a:t>
                      </a:r>
                    </a:p>
                    <a:p>
                      <a:r>
                        <a:rPr lang="nl-NL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yaslisagulder @mail,ru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667812"/>
                  </a:ext>
                </a:extLst>
              </a:tr>
              <a:tr h="50680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КГКП Я/с Березка г Шахтинск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Ихсанова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В. Р.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8 721 563 330 387 010 000 000 </a:t>
                      </a:r>
                    </a:p>
                    <a:p>
                      <a:r>
                        <a:rPr lang="sv-SE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shahan-berezka @mail.ru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723139"/>
                  </a:ext>
                </a:extLst>
              </a:tr>
              <a:tr h="304201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Казыбекбийский суд №2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Смайлов С.Б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Судья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04997"/>
                  </a:ext>
                </a:extLst>
              </a:tr>
              <a:tr h="36548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Казыбекбийский суд №2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Алшинбеков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А.А.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Судья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7215119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06799"/>
                  </a:ext>
                </a:extLst>
              </a:tr>
              <a:tr h="349578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Частный нотариус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Ералин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А.А.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Частный нотариус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2952084"/>
                  </a:ext>
                </a:extLst>
              </a:tr>
              <a:tr h="37959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«Гимназия №45»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Набиев В.А.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423872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740441"/>
                  </a:ext>
                </a:extLst>
              </a:tr>
              <a:tr h="50680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Школа иностранных языков «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Brilliant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Усманова  Л.О.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8 7057519527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love.usmanova@mail.ru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43019"/>
                  </a:ext>
                </a:extLst>
              </a:tr>
              <a:tr h="50680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Жамбыл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атындагы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мамандандырылган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мектеп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-интернаты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Бекбауова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А.М.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Зам. директора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8 7009631528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aynash.bekbauova@mail.ru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7222"/>
                  </a:ext>
                </a:extLst>
              </a:tr>
              <a:tr h="50680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КарГТУ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Джантасова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Д.Д.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Зав. кафедрой иностранных языков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7 7016888995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damira.jantassova@gmail.com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979740"/>
                  </a:ext>
                </a:extLst>
              </a:tr>
              <a:tr h="50680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№81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Ефимова М.М.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Зам.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директора по УВР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8 7212 345922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sch81@kargoo.kz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848919"/>
                  </a:ext>
                </a:extLst>
              </a:tr>
              <a:tr h="26710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Казыбекбийский районный суд №2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Баримбаева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А.Т.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Судья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127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7685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BEF6675-7421-42D7-A677-DD2F6F70E91E}"/>
              </a:ext>
            </a:extLst>
          </p:cNvPr>
          <p:cNvSpPr txBox="1"/>
          <p:nvPr/>
        </p:nvSpPr>
        <p:spPr>
          <a:xfrm>
            <a:off x="213360" y="213360"/>
            <a:ext cx="11734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СВЕДЕНИЯ ОБ УЧАСТНИКАХ ОПРОСА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9F3FBB80-6401-4B81-A9B0-709722313A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79707"/>
              </p:ext>
            </p:extLst>
          </p:nvPr>
        </p:nvGraphicFramePr>
        <p:xfrm>
          <a:off x="538395" y="594361"/>
          <a:ext cx="11109501" cy="5958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">
                  <a:extLst>
                    <a:ext uri="{9D8B030D-6E8A-4147-A177-3AD203B41FA5}">
                      <a16:colId xmlns:a16="http://schemas.microsoft.com/office/drawing/2014/main" val="3534394663"/>
                    </a:ext>
                  </a:extLst>
                </a:gridCol>
                <a:gridCol w="4711785">
                  <a:extLst>
                    <a:ext uri="{9D8B030D-6E8A-4147-A177-3AD203B41FA5}">
                      <a16:colId xmlns:a16="http://schemas.microsoft.com/office/drawing/2014/main" val="2287721007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3523006720"/>
                    </a:ext>
                  </a:extLst>
                </a:gridCol>
                <a:gridCol w="1798320">
                  <a:extLst>
                    <a:ext uri="{9D8B030D-6E8A-4147-A177-3AD203B41FA5}">
                      <a16:colId xmlns:a16="http://schemas.microsoft.com/office/drawing/2014/main" val="2540561538"/>
                    </a:ext>
                  </a:extLst>
                </a:gridCol>
                <a:gridCol w="2580096">
                  <a:extLst>
                    <a:ext uri="{9D8B030D-6E8A-4147-A177-3AD203B41FA5}">
                      <a16:colId xmlns:a16="http://schemas.microsoft.com/office/drawing/2014/main" val="1573858448"/>
                    </a:ext>
                  </a:extLst>
                </a:gridCol>
              </a:tblGrid>
              <a:tr h="482081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организации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Телефон,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e-mail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280376"/>
                  </a:ext>
                </a:extLst>
              </a:tr>
              <a:tr h="736371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Прокуратура Карагандинской обл.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Шайхымов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Е.Т.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 регион. Палаты частных суд. исполнителей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8 7086390446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erkebulan@mail.ru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654539"/>
                  </a:ext>
                </a:extLst>
              </a:tr>
              <a:tr h="736371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 «Аппарат акима Караган. области»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Адыханова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Г.А.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Главный специалист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8 7017318765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g.adykhanova@karaganda-region.gov.kz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667812"/>
                  </a:ext>
                </a:extLst>
              </a:tr>
              <a:tr h="521596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юстиции Кар. обл.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Мейрманова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Н.Б.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Ведущий специалист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8 7011378045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N.Meirmanova@adilet.gov.kz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723139"/>
                  </a:ext>
                </a:extLst>
              </a:tr>
              <a:tr h="521596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«АЗИЯ ПРАВО»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Фердерер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А.А.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Генеральный 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8 7783801220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44367-kz.all.biz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04997"/>
                  </a:ext>
                </a:extLst>
              </a:tr>
              <a:tr h="521596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Cпециализиров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-й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межрай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-й суд по делам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несовершен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-х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Карагандинск.обл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Марданов А.С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Председатель суда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8 7015145001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askar.m@mail.ru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06799"/>
                  </a:ext>
                </a:extLst>
              </a:tr>
              <a:tr h="352601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Инст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-т разрешения конфликтов и медиации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Пак А.Б.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8 7787581116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2952084"/>
                  </a:ext>
                </a:extLst>
              </a:tr>
              <a:tr h="521596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Прокуратура Караг. обл.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Кервенов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Н.Б.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Аппарата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8 7017295956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Nariman.k@mail.ru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740441"/>
                  </a:ext>
                </a:extLst>
              </a:tr>
              <a:tr h="521596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Карагандинский обл. суд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Шагатаев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К.К.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Зам.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Председ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суда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8 77559050999 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qaqa@mail.ru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43019"/>
                  </a:ext>
                </a:extLst>
              </a:tr>
              <a:tr h="521596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Караг. областная коллегия адвокатов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Бекбергенов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Н.А.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Зам. Пред. коллегии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8 7759050999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/>
                        </a:rPr>
                        <a:t>Bekbergenov.nurlan@mail.ru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7222"/>
                  </a:ext>
                </a:extLst>
              </a:tr>
              <a:tr h="521596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Қараганды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гуманитарлық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колледж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Әм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ров Е.С.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8 7212411692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/>
                        </a:rPr>
                        <a:t>katdumkol@mail.ru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979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7008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BEF6675-7421-42D7-A677-DD2F6F70E91E}"/>
              </a:ext>
            </a:extLst>
          </p:cNvPr>
          <p:cNvSpPr txBox="1"/>
          <p:nvPr/>
        </p:nvSpPr>
        <p:spPr>
          <a:xfrm>
            <a:off x="213360" y="213360"/>
            <a:ext cx="11734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СВЕДЕНИЯ ОБ УЧАСТНИКАХ ОПРОСА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9F3FBB80-6401-4B81-A9B0-709722313A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799725"/>
              </p:ext>
            </p:extLst>
          </p:nvPr>
        </p:nvGraphicFramePr>
        <p:xfrm>
          <a:off x="526009" y="565353"/>
          <a:ext cx="11109501" cy="59659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">
                  <a:extLst>
                    <a:ext uri="{9D8B030D-6E8A-4147-A177-3AD203B41FA5}">
                      <a16:colId xmlns:a16="http://schemas.microsoft.com/office/drawing/2014/main" val="3534394663"/>
                    </a:ext>
                  </a:extLst>
                </a:gridCol>
                <a:gridCol w="4711785">
                  <a:extLst>
                    <a:ext uri="{9D8B030D-6E8A-4147-A177-3AD203B41FA5}">
                      <a16:colId xmlns:a16="http://schemas.microsoft.com/office/drawing/2014/main" val="2287721007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3523006720"/>
                    </a:ext>
                  </a:extLst>
                </a:gridCol>
                <a:gridCol w="1798320">
                  <a:extLst>
                    <a:ext uri="{9D8B030D-6E8A-4147-A177-3AD203B41FA5}">
                      <a16:colId xmlns:a16="http://schemas.microsoft.com/office/drawing/2014/main" val="2540561538"/>
                    </a:ext>
                  </a:extLst>
                </a:gridCol>
                <a:gridCol w="2580096">
                  <a:extLst>
                    <a:ext uri="{9D8B030D-6E8A-4147-A177-3AD203B41FA5}">
                      <a16:colId xmlns:a16="http://schemas.microsoft.com/office/drawing/2014/main" val="1573858448"/>
                    </a:ext>
                  </a:extLst>
                </a:gridCol>
              </a:tblGrid>
              <a:tr h="478905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организации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Телефон,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e-mail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280376"/>
                  </a:ext>
                </a:extLst>
              </a:tr>
              <a:tr h="507815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Копсололы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гум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-тех. колледж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Смагулов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8 7072511721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Mgtk.kolledj@mail.ru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654539"/>
                  </a:ext>
                </a:extLst>
              </a:tr>
              <a:tr h="395911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Қарағанды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обл.т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лдерд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дамогу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басқарнасы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Қақтарбекова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Г.К.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Басшысы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8 7012553095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Bekzat-9@bk.ru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667812"/>
                  </a:ext>
                </a:extLst>
              </a:tr>
              <a:tr h="22066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Сарсенбаева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А.Ж.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(7212)422714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Sch91@kargoo.kz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723139"/>
                  </a:ext>
                </a:extLst>
              </a:tr>
              <a:tr h="30541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Ә.Бокейхан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№76 ЖББОМ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Кузенбаев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М.Қ.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8 7212461640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04997"/>
                  </a:ext>
                </a:extLst>
              </a:tr>
              <a:tr h="36621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«№6 ЖББОМ» КММ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Канторбаева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Ш.Р.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415840 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Sch6@kargoo.kz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06799"/>
                  </a:ext>
                </a:extLst>
              </a:tr>
              <a:tr h="350278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Казыбекбийский суд №2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Казыбекбийский суд №2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Судья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7215132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2952084"/>
                  </a:ext>
                </a:extLst>
              </a:tr>
              <a:tr h="38035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«Цептер-Интернешнл»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Мусанова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Ш.К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87023860707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sholpanmusanova@mail.ru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740441"/>
                  </a:ext>
                </a:extLst>
              </a:tr>
              <a:tr h="38128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ОШ №6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Мукажанова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Ж.М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(7212) 415840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schb@kargoo.kz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43019"/>
                  </a:ext>
                </a:extLst>
              </a:tr>
              <a:tr h="507815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СОШ №27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Касымканова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С.Е.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(7212) 353813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/>
                        </a:rPr>
                        <a:t>Sch27@kargoo.kz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7222"/>
                  </a:ext>
                </a:extLst>
              </a:tr>
              <a:tr h="406585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Школа-лицей №57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Мукажанова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Ж.М.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(7212) 357775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/>
                        </a:rPr>
                        <a:t>Sch57@kargoo.kz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979740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ШГ №41 им. А.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Байтурсынова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Баймолдина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Ж.С.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(7212) 500027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0"/>
                        </a:rPr>
                        <a:t>Sch41@kargoo.kz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848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860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ED24CB4-243A-4D63-9B09-9E758E226618}"/>
              </a:ext>
            </a:extLst>
          </p:cNvPr>
          <p:cNvSpPr txBox="1"/>
          <p:nvPr/>
        </p:nvSpPr>
        <p:spPr>
          <a:xfrm>
            <a:off x="548640" y="335280"/>
            <a:ext cx="1117092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Оцените</a:t>
            </a:r>
            <a:r>
              <a:rPr lang="ru-RU" sz="14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значимость</a:t>
            </a:r>
            <a:r>
              <a:rPr lang="ru-RU" sz="1400" b="1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критериев,</a:t>
            </a:r>
            <a:r>
              <a:rPr lang="ru-RU" sz="1400" b="1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определяющих</a:t>
            </a:r>
            <a:r>
              <a:rPr lang="ru-RU" sz="1400" b="1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конкурентоспособность</a:t>
            </a:r>
            <a:r>
              <a:rPr lang="ru-RU" sz="14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ВУЗа  (%)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В рейтинге  критериев, определяющих конкурентоспособность ВУЗа, по частоте упоминаний, три верхние позиции занимают: уровень квалификации преподавательского состава, качество подготовки выпускников и использование современных технологий в обучении.</a:t>
            </a: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C4FBD3FE-30B9-40D1-BD9B-B7F7D35A87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593586"/>
              </p:ext>
            </p:extLst>
          </p:nvPr>
        </p:nvGraphicFramePr>
        <p:xfrm>
          <a:off x="731520" y="1005840"/>
          <a:ext cx="10911841" cy="4526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0204">
                  <a:extLst>
                    <a:ext uri="{9D8B030D-6E8A-4147-A177-3AD203B41FA5}">
                      <a16:colId xmlns:a16="http://schemas.microsoft.com/office/drawing/2014/main" val="1284733307"/>
                    </a:ext>
                  </a:extLst>
                </a:gridCol>
                <a:gridCol w="2242289">
                  <a:extLst>
                    <a:ext uri="{9D8B030D-6E8A-4147-A177-3AD203B41FA5}">
                      <a16:colId xmlns:a16="http://schemas.microsoft.com/office/drawing/2014/main" val="1781630963"/>
                    </a:ext>
                  </a:extLst>
                </a:gridCol>
                <a:gridCol w="2229674">
                  <a:extLst>
                    <a:ext uri="{9D8B030D-6E8A-4147-A177-3AD203B41FA5}">
                      <a16:colId xmlns:a16="http://schemas.microsoft.com/office/drawing/2014/main" val="3552886632"/>
                    </a:ext>
                  </a:extLst>
                </a:gridCol>
                <a:gridCol w="2229674">
                  <a:extLst>
                    <a:ext uri="{9D8B030D-6E8A-4147-A177-3AD203B41FA5}">
                      <a16:colId xmlns:a16="http://schemas.microsoft.com/office/drawing/2014/main" val="1935194980"/>
                    </a:ext>
                  </a:extLst>
                </a:gridCol>
              </a:tblGrid>
              <a:tr h="3880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ЗНАЧИМОСТЬ КРИТЕРИЯ  (%)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594647"/>
                  </a:ext>
                </a:extLst>
              </a:tr>
              <a:tr h="5726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ОЧЕНЬ ВАЖЕН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ДОСТАТОЧНО ВАЖЕН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АБСОЛЮТНО НЕ ВАЖЕН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878980"/>
                  </a:ext>
                </a:extLst>
              </a:tr>
              <a:tr h="480178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Качество подготовки выпускников ВУЗа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138704"/>
                  </a:ext>
                </a:extLst>
              </a:tr>
              <a:tr h="38804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Многообразие направлений и уровней подготовки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547910"/>
                  </a:ext>
                </a:extLst>
              </a:tr>
              <a:tr h="57262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трудоустроенных по специальности выпускников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1620567"/>
                  </a:ext>
                </a:extLst>
              </a:tr>
              <a:tr h="38804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квалификации преподавательского состава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980073"/>
                  </a:ext>
                </a:extLst>
              </a:tr>
              <a:tr h="38804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Взаимодействие ВУЗа с предприятиями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5341738"/>
                  </a:ext>
                </a:extLst>
              </a:tr>
              <a:tr h="57262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современной материально-технической базы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014583"/>
                  </a:ext>
                </a:extLst>
              </a:tr>
              <a:tr h="38804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Активная реклама ВУЗа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095210"/>
                  </a:ext>
                </a:extLst>
              </a:tr>
              <a:tr h="38804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Использование современных технологий в обучении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920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51940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68EDBD8-0456-4F2C-9652-E45D8737A351}"/>
              </a:ext>
            </a:extLst>
          </p:cNvPr>
          <p:cNvSpPr txBox="1"/>
          <p:nvPr/>
        </p:nvSpPr>
        <p:spPr>
          <a:xfrm>
            <a:off x="1158240" y="487680"/>
            <a:ext cx="5897882" cy="1037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1114425" lvl="0" algn="ctr" eaLnBrk="0" hangingPunct="0">
              <a:lnSpc>
                <a:spcPct val="107000"/>
              </a:lnSpc>
              <a:spcBef>
                <a:spcPts val="345"/>
              </a:spcBef>
              <a:spcAft>
                <a:spcPts val="0"/>
              </a:spcAft>
              <a:buSzPts val="1200"/>
              <a:tabLst>
                <a:tab pos="447675" algn="l"/>
              </a:tabLst>
            </a:pPr>
            <a:endParaRPr lang="ru-RU" sz="1400" b="1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1114425" lvl="0" algn="ctr" eaLnBrk="0" hangingPunct="0">
              <a:lnSpc>
                <a:spcPct val="107000"/>
              </a:lnSpc>
              <a:spcBef>
                <a:spcPts val="345"/>
              </a:spcBef>
              <a:spcAft>
                <a:spcPts val="0"/>
              </a:spcAft>
              <a:buSzPts val="1200"/>
              <a:tabLst>
                <a:tab pos="447675" algn="l"/>
              </a:tabLst>
            </a:pPr>
            <a:r>
              <a:rPr lang="ru-RU" sz="14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Кто,</a:t>
            </a:r>
            <a:r>
              <a:rPr lang="ru-RU" sz="1400" b="1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1400" b="1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Вашему</a:t>
            </a:r>
            <a:r>
              <a:rPr lang="ru-RU" sz="1400" b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мнению,</a:t>
            </a:r>
            <a:r>
              <a:rPr lang="ru-RU" sz="1400" b="1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несет</a:t>
            </a:r>
            <a:r>
              <a:rPr lang="ru-RU" sz="1400" b="1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ответственность</a:t>
            </a:r>
            <a:r>
              <a:rPr lang="ru-RU" sz="1400" b="1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ru-RU" sz="1400" b="1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трудоустройство</a:t>
            </a:r>
            <a:r>
              <a:rPr lang="ru-RU" sz="1400" b="1" spc="2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выпускников</a:t>
            </a:r>
            <a:r>
              <a:rPr lang="ru-RU" sz="1400" b="1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организаций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образования? (%)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3262772C-48F5-4FF6-97C2-94BD6C9C00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6672699"/>
              </p:ext>
            </p:extLst>
          </p:nvPr>
        </p:nvGraphicFramePr>
        <p:xfrm>
          <a:off x="594360" y="1508760"/>
          <a:ext cx="4541520" cy="4450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F52DCBD-21B0-402A-8A1A-71887EF86E05}"/>
              </a:ext>
            </a:extLst>
          </p:cNvPr>
          <p:cNvSpPr txBox="1"/>
          <p:nvPr/>
        </p:nvSpPr>
        <p:spPr>
          <a:xfrm>
            <a:off x="899160" y="5958840"/>
            <a:ext cx="5364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Примечание: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Множественный выбор. Респонденты могли отмечать более одного ответа.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BDEDED-A7CC-4D5C-8652-4B90C8EBE015}"/>
              </a:ext>
            </a:extLst>
          </p:cNvPr>
          <p:cNvSpPr txBox="1"/>
          <p:nvPr/>
        </p:nvSpPr>
        <p:spPr>
          <a:xfrm>
            <a:off x="6751320" y="1508760"/>
            <a:ext cx="50901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среднем одним респондентом из числа опрошенных  отмечено более двух ответов. Практическое большинство участников опроса возлагает ответственность за трудоустройство выпускников  вузов на государство (более 80%) и местные органы управления (более двух третей). 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мнению немногим менее половины опрошенных работодателей, трудоустройством выпускников должны заниматься сами организации образования, полагая, по-видимому, что это входит в функции вузов.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Лишь каждые седьмой – восьмой  респонденты  считают ответственными за трудоустройство выпускников предприятия, поскольку именно они являются заинтересованной стороной  в пополнении кадрового состава квалифицированными специалистами.</a:t>
            </a:r>
          </a:p>
        </p:txBody>
      </p:sp>
    </p:spTree>
    <p:extLst>
      <p:ext uri="{BB962C8B-B14F-4D97-AF65-F5344CB8AC3E}">
        <p14:creationId xmlns:p14="http://schemas.microsoft.com/office/powerpoint/2010/main" val="3169419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F70ACF-5655-46C3-AA4A-AD854E6A2312}"/>
              </a:ext>
            </a:extLst>
          </p:cNvPr>
          <p:cNvSpPr txBox="1"/>
          <p:nvPr/>
        </p:nvSpPr>
        <p:spPr>
          <a:xfrm>
            <a:off x="411480" y="685800"/>
            <a:ext cx="531876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Ваш взгляд, уровень подготовки выпускников ВУЗа 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оценить в среднем как: (%)</a:t>
            </a: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16BE8C55-5591-42C7-9654-A6AB02B300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0606155"/>
              </p:ext>
            </p:extLst>
          </p:nvPr>
        </p:nvGraphicFramePr>
        <p:xfrm>
          <a:off x="213360" y="1493519"/>
          <a:ext cx="5105400" cy="4495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A73FDDD-BCAE-4CFA-901C-FE4F6904FCD8}"/>
              </a:ext>
            </a:extLst>
          </p:cNvPr>
          <p:cNvSpPr txBox="1"/>
          <p:nvPr/>
        </p:nvSpPr>
        <p:spPr>
          <a:xfrm>
            <a:off x="6461760" y="1661160"/>
            <a:ext cx="531876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Абсолютное большинство участников опроса высоко оценивает уровень подготовки выпускников Академии «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Bolashaq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особенно руководители школ, гимназий, колледжей и вузов. Основной вклад в высокий показатель оценки принадлежит им.</a:t>
            </a:r>
          </a:p>
        </p:txBody>
      </p:sp>
    </p:spTree>
    <p:extLst>
      <p:ext uri="{BB962C8B-B14F-4D97-AF65-F5344CB8AC3E}">
        <p14:creationId xmlns:p14="http://schemas.microsoft.com/office/powerpoint/2010/main" val="16689426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601AD51-CCCB-4B4D-AAD0-7AC94F49A575}"/>
              </a:ext>
            </a:extLst>
          </p:cNvPr>
          <p:cNvSpPr txBox="1"/>
          <p:nvPr/>
        </p:nvSpPr>
        <p:spPr>
          <a:xfrm>
            <a:off x="320040" y="320040"/>
            <a:ext cx="12146280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Имеют ли значение и насколько хорошо сформированы, на Ваш взгляд, общенаучные компетенции выпускников ВУЗа? </a:t>
            </a:r>
          </a:p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Оцените каждую компетенцию по 5-ти балльной шкале</a:t>
            </a:r>
            <a:r>
              <a:rPr lang="ru-RU" dirty="0"/>
              <a:t>. (%)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        Ряд предложенных для оценки общенаучных компетенций выпускников вызвал затруднения в среде опрошенных работодателей, главным образом  руководителей детских садов, яслей, ТОО. Как, например, оценить целостность научного мировоззрения в работе с детьми ясельного возраста или владение иностранным языком  при отсутствии соответствующей языковой среды?  Скорее всего, затруднившиеся с ответом (при отсутствии такой графы в анкете) </a:t>
            </a:r>
          </a:p>
          <a:p>
            <a:r>
              <a:rPr lang="ru-RU" dirty="0"/>
              <a:t>либо завышали оценку, либо отмечали «не имеет значения».</a:t>
            </a:r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9830D31B-F507-4205-BDF1-C3AB33F138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04254"/>
              </p:ext>
            </p:extLst>
          </p:nvPr>
        </p:nvGraphicFramePr>
        <p:xfrm>
          <a:off x="640080" y="1234441"/>
          <a:ext cx="11231881" cy="3915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0882">
                  <a:extLst>
                    <a:ext uri="{9D8B030D-6E8A-4147-A177-3AD203B41FA5}">
                      <a16:colId xmlns:a16="http://schemas.microsoft.com/office/drawing/2014/main" val="804595186"/>
                    </a:ext>
                  </a:extLst>
                </a:gridCol>
                <a:gridCol w="1124125">
                  <a:extLst>
                    <a:ext uri="{9D8B030D-6E8A-4147-A177-3AD203B41FA5}">
                      <a16:colId xmlns:a16="http://schemas.microsoft.com/office/drawing/2014/main" val="1366725971"/>
                    </a:ext>
                  </a:extLst>
                </a:gridCol>
                <a:gridCol w="1147427">
                  <a:extLst>
                    <a:ext uri="{9D8B030D-6E8A-4147-A177-3AD203B41FA5}">
                      <a16:colId xmlns:a16="http://schemas.microsoft.com/office/drawing/2014/main" val="1696260048"/>
                    </a:ext>
                  </a:extLst>
                </a:gridCol>
                <a:gridCol w="1291223">
                  <a:extLst>
                    <a:ext uri="{9D8B030D-6E8A-4147-A177-3AD203B41FA5}">
                      <a16:colId xmlns:a16="http://schemas.microsoft.com/office/drawing/2014/main" val="4056444664"/>
                    </a:ext>
                  </a:extLst>
                </a:gridCol>
                <a:gridCol w="1404639">
                  <a:extLst>
                    <a:ext uri="{9D8B030D-6E8A-4147-A177-3AD203B41FA5}">
                      <a16:colId xmlns:a16="http://schemas.microsoft.com/office/drawing/2014/main" val="4265300672"/>
                    </a:ext>
                  </a:extLst>
                </a:gridCol>
                <a:gridCol w="1403585">
                  <a:extLst>
                    <a:ext uri="{9D8B030D-6E8A-4147-A177-3AD203B41FA5}">
                      <a16:colId xmlns:a16="http://schemas.microsoft.com/office/drawing/2014/main" val="3730246680"/>
                    </a:ext>
                  </a:extLst>
                </a:gridCol>
              </a:tblGrid>
              <a:tr h="300174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КОМПЕТЕНЦИИ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ПАРАМЕТРА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076563"/>
                  </a:ext>
                </a:extLst>
              </a:tr>
              <a:tr h="5102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Отлично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Хорошо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Удовлетвор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Неудовлетвор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ипмеет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значения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597381"/>
                  </a:ext>
                </a:extLst>
              </a:tr>
              <a:tr h="360209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Обладание целостным научным мировоззрением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32,1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704911"/>
                  </a:ext>
                </a:extLst>
              </a:tr>
              <a:tr h="534244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Знание и понимание законов развития, и умение оперировать этими знаниями в профессиональной деятельности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16,0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460287"/>
                  </a:ext>
                </a:extLst>
              </a:tr>
              <a:tr h="360209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обучаться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0182436"/>
                  </a:ext>
                </a:extLst>
              </a:tr>
              <a:tr h="392367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анализировать и оценивать события и процессы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12,1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849552"/>
                  </a:ext>
                </a:extLst>
              </a:tr>
              <a:tr h="534244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Способность к восприятию, обобщению и анализу информации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66547"/>
                  </a:ext>
                </a:extLst>
              </a:tr>
              <a:tr h="534244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Способность планирования, организации, управления процессами и контроля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26,7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587407"/>
                  </a:ext>
                </a:extLst>
              </a:tr>
              <a:tr h="360209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Владение иностранным языком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73,3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308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82043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601AD51-CCCB-4B4D-AAD0-7AC94F49A575}"/>
              </a:ext>
            </a:extLst>
          </p:cNvPr>
          <p:cNvSpPr txBox="1"/>
          <p:nvPr/>
        </p:nvSpPr>
        <p:spPr>
          <a:xfrm>
            <a:off x="320040" y="320040"/>
            <a:ext cx="11551921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Имеют ли значение и насколько хорошо сформированы, на Ваш взгляд, инструментальные компетенции выпускников ВУЗа?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Оцените каждую компетенцию по 5-ти балльной шкале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(%)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При оценке инструментальных компетенций выпускников наиболее высокую оценку получили умение </a:t>
            </a:r>
          </a:p>
          <a:p>
            <a:pPr marL="182563" marR="0" lvl="0" indent="-1825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prstClr val="black"/>
                </a:solidFill>
                <a:latin typeface="Calibri" panose="020F0502020204030204"/>
              </a:rPr>
              <a:t>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применять полученные знания на практике, а также умение работать на общий результат  (по    100%). Все без исключения предложенные анкетой инструментальные компетенции в большей или меньшей степени оценены на отлично. При этом для немногим менее половины опрошенных работодателей не имеет значения владение навыками предпринимательской деятельности.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prstClr val="black"/>
                </a:solidFill>
                <a:latin typeface="Calibri" panose="020F0502020204030204"/>
              </a:rPr>
              <a:t>   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9830D31B-F507-4205-BDF1-C3AB33F138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612394"/>
              </p:ext>
            </p:extLst>
          </p:nvPr>
        </p:nvGraphicFramePr>
        <p:xfrm>
          <a:off x="640080" y="1249680"/>
          <a:ext cx="11231881" cy="354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0882">
                  <a:extLst>
                    <a:ext uri="{9D8B030D-6E8A-4147-A177-3AD203B41FA5}">
                      <a16:colId xmlns:a16="http://schemas.microsoft.com/office/drawing/2014/main" val="804595186"/>
                    </a:ext>
                  </a:extLst>
                </a:gridCol>
                <a:gridCol w="1124125">
                  <a:extLst>
                    <a:ext uri="{9D8B030D-6E8A-4147-A177-3AD203B41FA5}">
                      <a16:colId xmlns:a16="http://schemas.microsoft.com/office/drawing/2014/main" val="1366725971"/>
                    </a:ext>
                  </a:extLst>
                </a:gridCol>
                <a:gridCol w="1147427">
                  <a:extLst>
                    <a:ext uri="{9D8B030D-6E8A-4147-A177-3AD203B41FA5}">
                      <a16:colId xmlns:a16="http://schemas.microsoft.com/office/drawing/2014/main" val="1696260048"/>
                    </a:ext>
                  </a:extLst>
                </a:gridCol>
                <a:gridCol w="1291223">
                  <a:extLst>
                    <a:ext uri="{9D8B030D-6E8A-4147-A177-3AD203B41FA5}">
                      <a16:colId xmlns:a16="http://schemas.microsoft.com/office/drawing/2014/main" val="4056444664"/>
                    </a:ext>
                  </a:extLst>
                </a:gridCol>
                <a:gridCol w="1404639">
                  <a:extLst>
                    <a:ext uri="{9D8B030D-6E8A-4147-A177-3AD203B41FA5}">
                      <a16:colId xmlns:a16="http://schemas.microsoft.com/office/drawing/2014/main" val="4265300672"/>
                    </a:ext>
                  </a:extLst>
                </a:gridCol>
                <a:gridCol w="1403585">
                  <a:extLst>
                    <a:ext uri="{9D8B030D-6E8A-4147-A177-3AD203B41FA5}">
                      <a16:colId xmlns:a16="http://schemas.microsoft.com/office/drawing/2014/main" val="3730246680"/>
                    </a:ext>
                  </a:extLst>
                </a:gridCol>
              </a:tblGrid>
              <a:tr h="304339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КОМПЕТЕНЦИИ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ПАРАМЕТРА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076563"/>
                  </a:ext>
                </a:extLst>
              </a:tr>
              <a:tr h="5173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Отлично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Хорошо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Удовлетвор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Неудовлетвор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ипмеет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значения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597381"/>
                  </a:ext>
                </a:extLst>
              </a:tr>
              <a:tr h="365206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применять полученные знания на практике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704911"/>
                  </a:ext>
                </a:extLst>
              </a:tr>
              <a:tr h="554951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использовать современную технику и технологии в работе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460287"/>
                  </a:ext>
                </a:extLst>
              </a:tr>
              <a:tr h="517375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Способность находить решения и готовность нести за них ответственность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0182436"/>
                  </a:ext>
                </a:extLst>
              </a:tr>
              <a:tr h="365206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работать на общий результат, командность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849552"/>
                  </a:ext>
                </a:extLst>
              </a:tr>
              <a:tr h="365206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Владение навыками предпринимательской деятельности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66547"/>
                  </a:ext>
                </a:extLst>
              </a:tr>
              <a:tr h="554951">
                <a:tc>
                  <a:txBody>
                    <a:bodyPr/>
                    <a:lstStyle/>
                    <a:p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Умение</a:t>
                      </a:r>
                      <a:r>
                        <a:rPr lang="ru-RU" sz="14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логически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верно,</a:t>
                      </a:r>
                      <a:r>
                        <a:rPr lang="ru-RU" sz="1400" spc="1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аргументировано</a:t>
                      </a:r>
                      <a:r>
                        <a:rPr lang="ru-RU" sz="1400" spc="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ясно</a:t>
                      </a:r>
                      <a:r>
                        <a:rPr lang="ru-RU" sz="1400" spc="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строить</a:t>
                      </a:r>
                      <a:r>
                        <a:rPr lang="ru-RU" sz="14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устную</a:t>
                      </a:r>
                      <a:r>
                        <a:rPr lang="ru-RU" sz="1400" spc="1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речь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587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31625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601AD51-CCCB-4B4D-AAD0-7AC94F49A575}"/>
              </a:ext>
            </a:extLst>
          </p:cNvPr>
          <p:cNvSpPr txBox="1"/>
          <p:nvPr/>
        </p:nvSpPr>
        <p:spPr>
          <a:xfrm>
            <a:off x="320040" y="320040"/>
            <a:ext cx="11612880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Имеют ли значение и насколько хорошо сформированы, на Ваш взгляд, социально-личностные 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общекультурные компетенции выпускников ВУЗа? Оцените каждую компетенцию по 5-ти балльной шкале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(%)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На фоне отличных оценок социально-личностных и общекультурных компетенций выпускников абсолютно все респонденты выделяют стремление к личностному и профессиональному росту, а также способность занимать активную гражданскую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позици</a:t>
            </a:r>
            <a:r>
              <a:rPr lang="ru-RU" dirty="0">
                <a:solidFill>
                  <a:prstClr val="black"/>
                </a:solidFill>
                <a:latin typeface="Calibri" panose="020F0502020204030204"/>
              </a:rPr>
              <a:t>ю (по 100%). Самый низкий показатель отличной оценки у способности выпускников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адаптироваться к стрессовой ситуации (лишь более половины опрошенных отметили ее), более трети оценивают эту на хорошо.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9830D31B-F507-4205-BDF1-C3AB33F138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588906"/>
              </p:ext>
            </p:extLst>
          </p:nvPr>
        </p:nvGraphicFramePr>
        <p:xfrm>
          <a:off x="480059" y="960121"/>
          <a:ext cx="11231881" cy="4114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0882">
                  <a:extLst>
                    <a:ext uri="{9D8B030D-6E8A-4147-A177-3AD203B41FA5}">
                      <a16:colId xmlns:a16="http://schemas.microsoft.com/office/drawing/2014/main" val="804595186"/>
                    </a:ext>
                  </a:extLst>
                </a:gridCol>
                <a:gridCol w="1124125">
                  <a:extLst>
                    <a:ext uri="{9D8B030D-6E8A-4147-A177-3AD203B41FA5}">
                      <a16:colId xmlns:a16="http://schemas.microsoft.com/office/drawing/2014/main" val="1366725971"/>
                    </a:ext>
                  </a:extLst>
                </a:gridCol>
                <a:gridCol w="1147427">
                  <a:extLst>
                    <a:ext uri="{9D8B030D-6E8A-4147-A177-3AD203B41FA5}">
                      <a16:colId xmlns:a16="http://schemas.microsoft.com/office/drawing/2014/main" val="1696260048"/>
                    </a:ext>
                  </a:extLst>
                </a:gridCol>
                <a:gridCol w="1291223">
                  <a:extLst>
                    <a:ext uri="{9D8B030D-6E8A-4147-A177-3AD203B41FA5}">
                      <a16:colId xmlns:a16="http://schemas.microsoft.com/office/drawing/2014/main" val="4056444664"/>
                    </a:ext>
                  </a:extLst>
                </a:gridCol>
                <a:gridCol w="1404639">
                  <a:extLst>
                    <a:ext uri="{9D8B030D-6E8A-4147-A177-3AD203B41FA5}">
                      <a16:colId xmlns:a16="http://schemas.microsoft.com/office/drawing/2014/main" val="4265300672"/>
                    </a:ext>
                  </a:extLst>
                </a:gridCol>
                <a:gridCol w="1403585">
                  <a:extLst>
                    <a:ext uri="{9D8B030D-6E8A-4147-A177-3AD203B41FA5}">
                      <a16:colId xmlns:a16="http://schemas.microsoft.com/office/drawing/2014/main" val="3730246680"/>
                    </a:ext>
                  </a:extLst>
                </a:gridCol>
              </a:tblGrid>
              <a:tr h="315887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КОМПЕТЕНЦИИ</a:t>
                      </a: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ПАРАМЕТРА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076563"/>
                  </a:ext>
                </a:extLst>
              </a:tr>
              <a:tr h="5370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Отлично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Хорошо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Удовлетвор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Неудовлетвор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ипмеет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значения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597381"/>
                  </a:ext>
                </a:extLst>
              </a:tr>
              <a:tr h="379066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Знание базовых ценностей мировой культуры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704911"/>
                  </a:ext>
                </a:extLst>
              </a:tr>
              <a:tr h="379066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Стремление к личностному и профессиональному росту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460287"/>
                  </a:ext>
                </a:extLst>
              </a:tr>
              <a:tr h="344903">
                <a:tc>
                  <a:txBody>
                    <a:bodyPr/>
                    <a:lstStyle/>
                    <a:p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Способность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учитывать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последствия</a:t>
                      </a:r>
                      <a:r>
                        <a:rPr lang="ru-RU" sz="1400" spc="19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решений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</a:t>
                      </a:r>
                      <a:r>
                        <a:rPr lang="ru-RU" sz="14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действий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0182436"/>
                  </a:ext>
                </a:extLst>
              </a:tr>
              <a:tr h="379066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Способность занимать активную гражданскую позицию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849552"/>
                  </a:ext>
                </a:extLst>
              </a:tr>
              <a:tr h="53701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Обладание высокой мотивацией к выполнению профессиональной  деятельности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66547"/>
                  </a:ext>
                </a:extLst>
              </a:tr>
              <a:tr h="379066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нестандартно мыслить. Креативность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587407"/>
                  </a:ext>
                </a:extLst>
              </a:tr>
              <a:tr h="379066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Способность адаптироваться к стрессовой ситуации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390831"/>
                  </a:ext>
                </a:extLst>
              </a:tr>
              <a:tr h="484661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Умение добиваться поставленных целей. Результативность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308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1099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6A83747-5EBD-4751-8A94-E15FAF2F9F51}"/>
              </a:ext>
            </a:extLst>
          </p:cNvPr>
          <p:cNvSpPr txBox="1"/>
          <p:nvPr/>
        </p:nvSpPr>
        <p:spPr>
          <a:xfrm flipH="1">
            <a:off x="106680" y="152400"/>
            <a:ext cx="1197864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</a:t>
            </a:r>
          </a:p>
          <a:p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исследовании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Резюме (выводы и обобщения)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сокращений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об участниках опроса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Приоритеты работодателей в оценке конкурентоспособности ВУЗа и субъектов ответственности за трудоустройство выпускников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удовлетворенности компетенциями выпускников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вовлеченности  предприятий-работодателей в программу партнерства и перспективы сотрудничества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957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601AD51-CCCB-4B4D-AAD0-7AC94F49A575}"/>
              </a:ext>
            </a:extLst>
          </p:cNvPr>
          <p:cNvSpPr txBox="1"/>
          <p:nvPr/>
        </p:nvSpPr>
        <p:spPr>
          <a:xfrm>
            <a:off x="320040" y="320040"/>
            <a:ext cx="11612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Оцените по десятибалльной шкале (от 1 до 10 баллов), качества выпускника ВУЗа, необходимые для трудоустройства и карьерного роста на Вашем предприятии (чем более востребовано качество, тем выше его оценка) (в абсолютных значениях)</a:t>
            </a: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9830D31B-F507-4205-BDF1-C3AB33F138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544802"/>
              </p:ext>
            </p:extLst>
          </p:nvPr>
        </p:nvGraphicFramePr>
        <p:xfrm>
          <a:off x="464818" y="929640"/>
          <a:ext cx="11056621" cy="4904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3360">
                  <a:extLst>
                    <a:ext uri="{9D8B030D-6E8A-4147-A177-3AD203B41FA5}">
                      <a16:colId xmlns:a16="http://schemas.microsoft.com/office/drawing/2014/main" val="804595186"/>
                    </a:ext>
                  </a:extLst>
                </a:gridCol>
                <a:gridCol w="667095">
                  <a:extLst>
                    <a:ext uri="{9D8B030D-6E8A-4147-A177-3AD203B41FA5}">
                      <a16:colId xmlns:a16="http://schemas.microsoft.com/office/drawing/2014/main" val="1366725971"/>
                    </a:ext>
                  </a:extLst>
                </a:gridCol>
                <a:gridCol w="617063">
                  <a:extLst>
                    <a:ext uri="{9D8B030D-6E8A-4147-A177-3AD203B41FA5}">
                      <a16:colId xmlns:a16="http://schemas.microsoft.com/office/drawing/2014/main" val="1201056302"/>
                    </a:ext>
                  </a:extLst>
                </a:gridCol>
                <a:gridCol w="650418">
                  <a:extLst>
                    <a:ext uri="{9D8B030D-6E8A-4147-A177-3AD203B41FA5}">
                      <a16:colId xmlns:a16="http://schemas.microsoft.com/office/drawing/2014/main" val="1696260048"/>
                    </a:ext>
                  </a:extLst>
                </a:gridCol>
                <a:gridCol w="700450">
                  <a:extLst>
                    <a:ext uri="{9D8B030D-6E8A-4147-A177-3AD203B41FA5}">
                      <a16:colId xmlns:a16="http://schemas.microsoft.com/office/drawing/2014/main" val="1391247758"/>
                    </a:ext>
                  </a:extLst>
                </a:gridCol>
                <a:gridCol w="650418">
                  <a:extLst>
                    <a:ext uri="{9D8B030D-6E8A-4147-A177-3AD203B41FA5}">
                      <a16:colId xmlns:a16="http://schemas.microsoft.com/office/drawing/2014/main" val="4056444664"/>
                    </a:ext>
                  </a:extLst>
                </a:gridCol>
                <a:gridCol w="683772">
                  <a:extLst>
                    <a:ext uri="{9D8B030D-6E8A-4147-A177-3AD203B41FA5}">
                      <a16:colId xmlns:a16="http://schemas.microsoft.com/office/drawing/2014/main" val="2693251310"/>
                    </a:ext>
                  </a:extLst>
                </a:gridCol>
                <a:gridCol w="667095">
                  <a:extLst>
                    <a:ext uri="{9D8B030D-6E8A-4147-A177-3AD203B41FA5}">
                      <a16:colId xmlns:a16="http://schemas.microsoft.com/office/drawing/2014/main" val="4265300672"/>
                    </a:ext>
                  </a:extLst>
                </a:gridCol>
                <a:gridCol w="683772">
                  <a:extLst>
                    <a:ext uri="{9D8B030D-6E8A-4147-A177-3AD203B41FA5}">
                      <a16:colId xmlns:a16="http://schemas.microsoft.com/office/drawing/2014/main" val="1030101445"/>
                    </a:ext>
                  </a:extLst>
                </a:gridCol>
                <a:gridCol w="633740">
                  <a:extLst>
                    <a:ext uri="{9D8B030D-6E8A-4147-A177-3AD203B41FA5}">
                      <a16:colId xmlns:a16="http://schemas.microsoft.com/office/drawing/2014/main" val="3730246680"/>
                    </a:ext>
                  </a:extLst>
                </a:gridCol>
                <a:gridCol w="617063">
                  <a:extLst>
                    <a:ext uri="{9D8B030D-6E8A-4147-A177-3AD203B41FA5}">
                      <a16:colId xmlns:a16="http://schemas.microsoft.com/office/drawing/2014/main" val="1354664374"/>
                    </a:ext>
                  </a:extLst>
                </a:gridCol>
                <a:gridCol w="1092375">
                  <a:extLst>
                    <a:ext uri="{9D8B030D-6E8A-4147-A177-3AD203B41FA5}">
                      <a16:colId xmlns:a16="http://schemas.microsoft.com/office/drawing/2014/main" val="295396402"/>
                    </a:ext>
                  </a:extLst>
                </a:gridCol>
              </a:tblGrid>
              <a:tr h="307184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КАЧЕСТВА ВЫПУСКНИКА</a:t>
                      </a:r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В БАЛЛАХ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076563"/>
                  </a:ext>
                </a:extLst>
              </a:tr>
              <a:tr h="5222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</a:t>
                      </a:r>
                    </a:p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597381"/>
                  </a:ext>
                </a:extLst>
              </a:tr>
              <a:tr h="356641">
                <a:tc>
                  <a:txBody>
                    <a:bodyPr/>
                    <a:lstStyle/>
                    <a:p>
                      <a:pPr marL="72390" eaLnBrk="0" hangingPunct="0">
                        <a:lnSpc>
                          <a:spcPts val="1240"/>
                        </a:lnSpc>
                      </a:pP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Профессиональные</a:t>
                      </a:r>
                      <a:r>
                        <a:rPr lang="ru-RU" sz="14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навыки</a:t>
                      </a:r>
                      <a:r>
                        <a:rPr lang="ru-RU" sz="14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умения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704911"/>
                  </a:ext>
                </a:extLst>
              </a:tr>
              <a:tr h="298364">
                <a:tc>
                  <a:txBody>
                    <a:bodyPr/>
                    <a:lstStyle/>
                    <a:p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Активная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жизненная 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позиция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460287"/>
                  </a:ext>
                </a:extLst>
              </a:tr>
              <a:tr h="29550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Серьезность мотивации к профессии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0182436"/>
                  </a:ext>
                </a:extLst>
              </a:tr>
              <a:tr h="368622">
                <a:tc>
                  <a:txBody>
                    <a:bodyPr/>
                    <a:lstStyle/>
                    <a:p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Склонность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к</a:t>
                      </a:r>
                      <a:r>
                        <a:rPr lang="ru-RU" sz="1400" spc="-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саморазвитию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8495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Трудолюбие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66547"/>
                  </a:ext>
                </a:extLst>
              </a:tr>
              <a:tr h="368622">
                <a:tc>
                  <a:txBody>
                    <a:bodyPr/>
                    <a:lstStyle/>
                    <a:p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Навыки 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коммуникации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587407"/>
                  </a:ext>
                </a:extLst>
              </a:tr>
              <a:tr h="307880">
                <a:tc>
                  <a:txBody>
                    <a:bodyPr/>
                    <a:lstStyle/>
                    <a:p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Способность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получать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результат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3390831"/>
                  </a:ext>
                </a:extLst>
              </a:tr>
              <a:tr h="356641">
                <a:tc>
                  <a:txBody>
                    <a:bodyPr/>
                    <a:lstStyle/>
                    <a:p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Креативность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308562"/>
                  </a:ext>
                </a:extLst>
              </a:tr>
              <a:tr h="259434"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</a:t>
                      </a:r>
                      <a:r>
                        <a:rPr lang="ru-RU" sz="14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</a:t>
                      </a:r>
                      <a:r>
                        <a:rPr lang="ru-RU" sz="1400" spc="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</a:t>
                      </a:r>
                      <a:r>
                        <a:rPr lang="ru-RU" sz="1400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</a:t>
                      </a:r>
                      <a:r>
                        <a:rPr lang="ru-RU" sz="1400" spc="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</a:t>
                      </a:r>
                      <a:r>
                        <a:rPr lang="ru-RU" sz="14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ь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7351978"/>
                  </a:ext>
                </a:extLst>
              </a:tr>
              <a:tr h="365206">
                <a:tc>
                  <a:txBody>
                    <a:bodyPr/>
                    <a:lstStyle/>
                    <a:p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Умение</a:t>
                      </a:r>
                      <a:r>
                        <a:rPr lang="ru-RU" sz="14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работать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</a:t>
                      </a:r>
                      <a:r>
                        <a:rPr lang="ru-RU" sz="14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команде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7132521"/>
                  </a:ext>
                </a:extLst>
              </a:tr>
              <a:tr h="290468">
                <a:tc>
                  <a:txBody>
                    <a:bodyPr/>
                    <a:lstStyle/>
                    <a:p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Предпринимательские навыки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396686"/>
                  </a:ext>
                </a:extLst>
              </a:tr>
              <a:tr h="357426">
                <a:tc>
                  <a:txBody>
                    <a:bodyPr/>
                    <a:lstStyle/>
                    <a:p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Профессиональный</a:t>
                      </a:r>
                      <a:r>
                        <a:rPr lang="ru-RU" sz="14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этикет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60000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8C5390B-E7F4-43A5-9BCD-16D31556E8C1}"/>
              </a:ext>
            </a:extLst>
          </p:cNvPr>
          <p:cNvSpPr txBox="1"/>
          <p:nvPr/>
        </p:nvSpPr>
        <p:spPr>
          <a:xfrm>
            <a:off x="464818" y="5834153"/>
            <a:ext cx="110566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качеств выпускника ВУЗа оценены в среднем на 10 баллов (большинство при округлении), двое качеств – на 9 баллов (креативность и предпринимательские навыки).</a:t>
            </a:r>
          </a:p>
        </p:txBody>
      </p:sp>
    </p:spTree>
    <p:extLst>
      <p:ext uri="{BB962C8B-B14F-4D97-AF65-F5344CB8AC3E}">
        <p14:creationId xmlns:p14="http://schemas.microsoft.com/office/powerpoint/2010/main" val="14250382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97BA2B-31A9-40DA-B3DE-9779E7B1CF72}"/>
              </a:ext>
            </a:extLst>
          </p:cNvPr>
          <p:cNvSpPr txBox="1"/>
          <p:nvPr/>
        </p:nvSpPr>
        <p:spPr>
          <a:xfrm>
            <a:off x="335280" y="289560"/>
            <a:ext cx="1152144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</a:t>
            </a:r>
            <a:r>
              <a:rPr lang="ru-RU" sz="1800" b="1" spc="2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каким</a:t>
            </a:r>
            <a:r>
              <a:rPr lang="ru-RU" sz="1800" b="1" spc="2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направлениям</a:t>
            </a:r>
            <a:r>
              <a:rPr lang="ru-RU" sz="1800" b="1" spc="2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Ваше</a:t>
            </a:r>
            <a:r>
              <a:rPr lang="ru-RU" sz="1800" b="1" spc="2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предприятие</a:t>
            </a:r>
            <a:r>
              <a:rPr lang="ru-RU" sz="1800" b="1" spc="2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готово</a:t>
            </a:r>
            <a:r>
              <a:rPr lang="ru-RU" sz="1800" b="1" spc="2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сотрудничать</a:t>
            </a:r>
            <a:r>
              <a:rPr lang="ru-RU" sz="1800" b="1" spc="2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1800" b="1" spc="1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ВУЗом? (%)</a:t>
            </a:r>
          </a:p>
          <a:p>
            <a:pPr algn="ctr"/>
            <a:endParaRPr lang="ru-RU" b="1" spc="19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1800" b="1" spc="19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b="1" spc="19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1800" b="1" spc="19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b="1" spc="19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1800" b="1" spc="19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b="1" spc="19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1800" b="1" spc="19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b="1" spc="19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1800" b="1" spc="19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b="1" spc="19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1800" b="1" spc="19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b="1" spc="19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1800" b="1" spc="19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b="1" spc="19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1800" b="1" spc="19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b="1" spc="195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1800" b="1" spc="19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pc="1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ru-RU" sz="1400" spc="1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Максимум, на что готовы опрошенные работодатели – прием на работу выпускников ВУЗа, организация практик для студентов и стажировка преподавателей на предприятии.</a:t>
            </a:r>
          </a:p>
          <a:p>
            <a:pPr algn="ctr"/>
            <a:endParaRPr lang="ru-RU" sz="1400" b="1" spc="19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1400" b="1" spc="19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400" dirty="0"/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654344CC-8571-47F6-838B-5D48E2D080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760719"/>
              </p:ext>
            </p:extLst>
          </p:nvPr>
        </p:nvGraphicFramePr>
        <p:xfrm>
          <a:off x="502920" y="719666"/>
          <a:ext cx="11353800" cy="465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5880">
                  <a:extLst>
                    <a:ext uri="{9D8B030D-6E8A-4147-A177-3AD203B41FA5}">
                      <a16:colId xmlns:a16="http://schemas.microsoft.com/office/drawing/2014/main" val="7765195"/>
                    </a:ext>
                  </a:extLst>
                </a:gridCol>
                <a:gridCol w="1965960">
                  <a:extLst>
                    <a:ext uri="{9D8B030D-6E8A-4147-A177-3AD203B41FA5}">
                      <a16:colId xmlns:a16="http://schemas.microsoft.com/office/drawing/2014/main" val="1707761902"/>
                    </a:ext>
                  </a:extLst>
                </a:gridCol>
                <a:gridCol w="2072640">
                  <a:extLst>
                    <a:ext uri="{9D8B030D-6E8A-4147-A177-3AD203B41FA5}">
                      <a16:colId xmlns:a16="http://schemas.microsoft.com/office/drawing/2014/main" val="3089658785"/>
                    </a:ext>
                  </a:extLst>
                </a:gridCol>
                <a:gridCol w="2179320">
                  <a:extLst>
                    <a:ext uri="{9D8B030D-6E8A-4147-A177-3AD203B41FA5}">
                      <a16:colId xmlns:a16="http://schemas.microsoft.com/office/drawing/2014/main" val="3905912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УЖЕ СОТРУДНИЧАЕМ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ГОТОВЫ СОТРУДНИЧАТЬ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ПРЕДСТАВЛЯЕТ ИНТЕРЕС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376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Прием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</a:t>
                      </a:r>
                      <a:r>
                        <a:rPr lang="ru-RU" sz="18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работу</a:t>
                      </a:r>
                      <a:r>
                        <a:rPr lang="ru-RU" sz="1800" spc="-6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выпускников</a:t>
                      </a:r>
                      <a:r>
                        <a:rPr lang="ru-RU" sz="1800" spc="14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ВУЗа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032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Организация</a:t>
                      </a:r>
                      <a:r>
                        <a:rPr lang="ru-RU" sz="18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практик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для</a:t>
                      </a:r>
                      <a:r>
                        <a:rPr lang="ru-RU" sz="1800" spc="15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студентов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3626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Стажировка</a:t>
                      </a:r>
                      <a:r>
                        <a:rPr lang="ru-RU" sz="18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преподавателей</a:t>
                      </a:r>
                      <a:r>
                        <a:rPr lang="ru-RU" sz="1800" spc="-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ВУЗа</a:t>
                      </a:r>
                      <a:r>
                        <a:rPr lang="ru-RU" sz="1800" spc="16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предприятии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966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Осуществление</a:t>
                      </a:r>
                      <a:r>
                        <a:rPr lang="ru-RU" sz="1800" spc="-3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совместных</a:t>
                      </a:r>
                      <a:r>
                        <a:rPr lang="ru-RU" sz="1800" spc="14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рекламных</a:t>
                      </a: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проектов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2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Проведение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совместных</a:t>
                      </a:r>
                      <a:r>
                        <a:rPr lang="ru-RU" sz="1800" spc="1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мероприятий</a:t>
                      </a: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8897854"/>
                  </a:ext>
                </a:extLst>
              </a:tr>
              <a:tr h="323428">
                <a:tc>
                  <a:txBody>
                    <a:bodyPr/>
                    <a:lstStyle/>
                    <a:p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Участие</a:t>
                      </a:r>
                      <a:r>
                        <a:rPr lang="ru-RU" sz="18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разработке</a:t>
                      </a:r>
                      <a:r>
                        <a:rPr lang="ru-RU" sz="1800" spc="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</a:t>
                      </a:r>
                      <a:r>
                        <a:rPr lang="ru-RU" sz="1800" spc="1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корректировке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учебных</a:t>
                      </a:r>
                      <a:r>
                        <a:rPr lang="ru-RU" sz="18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планов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</a:t>
                      </a:r>
                      <a:r>
                        <a:rPr lang="ru-RU" sz="1800" spc="18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программ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2912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Участие</a:t>
                      </a:r>
                      <a:r>
                        <a:rPr lang="ru-RU" sz="1800" spc="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представителей</a:t>
                      </a:r>
                      <a:r>
                        <a:rPr lang="ru-RU" sz="1800" spc="1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предприятия</a:t>
                      </a: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</a:t>
                      </a:r>
                      <a:r>
                        <a:rPr lang="ru-RU" sz="18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учебном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процессе</a:t>
                      </a:r>
                      <a:r>
                        <a:rPr lang="ru-RU" sz="1800" spc="12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ВУЗа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610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Участие</a:t>
                      </a:r>
                      <a:r>
                        <a:rPr lang="ru-RU" sz="1800" spc="-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предприятия</a:t>
                      </a:r>
                      <a:r>
                        <a:rPr lang="ru-RU" sz="1800" spc="1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развитии</a:t>
                      </a:r>
                      <a:r>
                        <a:rPr lang="ru-RU" sz="1800" spc="18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материально</a:t>
                      </a: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-технической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базы</a:t>
                      </a:r>
                      <a:r>
                        <a:rPr lang="ru-RU" sz="1800" spc="12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ВУЗа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6209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Назначение</a:t>
                      </a:r>
                      <a:r>
                        <a:rPr lang="ru-RU" sz="1800" spc="-1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именных</a:t>
                      </a:r>
                      <a:r>
                        <a:rPr lang="ru-RU" sz="1800" spc="-3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стипендий</a:t>
                      </a:r>
                      <a:r>
                        <a:rPr lang="ru-RU" sz="1800" spc="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800" spc="-5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студентам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9866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1541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3AF7544-DB25-404A-9B6F-98F9FC0CCB10}"/>
              </a:ext>
            </a:extLst>
          </p:cNvPr>
          <p:cNvSpPr txBox="1"/>
          <p:nvPr/>
        </p:nvSpPr>
        <p:spPr>
          <a:xfrm>
            <a:off x="259080" y="381000"/>
            <a:ext cx="11673840" cy="629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ИССЛЕДОВАНИИ</a:t>
            </a:r>
          </a:p>
          <a:p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ВЫБОРКА И ГЕОЛОКАЦИЯ</a:t>
            </a: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Сроки исследования: ок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тябрь 2024 г.</a:t>
            </a:r>
          </a:p>
          <a:p>
            <a:pPr algn="just"/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 исследования: </a:t>
            </a:r>
            <a:r>
              <a:rPr lang="ru-RU" sz="1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Экспертный опрос в формате </a:t>
            </a:r>
          </a:p>
          <a:p>
            <a:pPr algn="just"/>
            <a:r>
              <a:rPr lang="ru-RU" sz="1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полуформализованного интервью</a:t>
            </a:r>
          </a:p>
          <a:p>
            <a:pPr algn="just"/>
            <a:endParaRPr lang="ru-RU" sz="14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Место опроса: 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месту работы респондентов</a:t>
            </a:r>
          </a:p>
          <a:p>
            <a:pPr algn="just"/>
            <a:endParaRPr lang="ru-RU" sz="1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Конструкция выборки :  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Использовалась кластерная </a:t>
            </a:r>
          </a:p>
          <a:p>
            <a:pPr algn="just"/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выборка по заранее сформированным спискам. </a:t>
            </a:r>
          </a:p>
          <a:p>
            <a:pPr algn="just"/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Объем выборки: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75 респондентов</a:t>
            </a:r>
          </a:p>
          <a:p>
            <a:pPr algn="just"/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Геолокация: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Республика Казахстан – г. Караганда</a:t>
            </a:r>
          </a:p>
          <a:p>
            <a:pPr algn="just"/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МЕТОДОЛОГИЯ ИССЛЕДОВАНИЯ</a:t>
            </a:r>
          </a:p>
          <a:p>
            <a:pPr algn="just"/>
            <a:endParaRPr lang="ru-RU" sz="1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Объект исследования: </a:t>
            </a:r>
            <a:r>
              <a:rPr lang="ru-RU" sz="1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руководителями организаций, вовлеченных</a:t>
            </a:r>
          </a:p>
          <a:p>
            <a:pPr algn="just"/>
            <a:r>
              <a:rPr lang="ru-RU" sz="1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программу Академии «BOLASHAQ» по трудоустройству выпускников</a:t>
            </a:r>
          </a:p>
          <a:p>
            <a:pPr algn="just"/>
            <a:endParaRPr lang="ru-RU" sz="14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 исследования: 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степень удовлетворенности работодателей </a:t>
            </a:r>
          </a:p>
          <a:p>
            <a:pPr algn="just"/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качеством подготовки выпускаемых специалистов ВУЗа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E61203-32A0-4692-AF9C-1AEBE584DC7D}"/>
              </a:ext>
            </a:extLst>
          </p:cNvPr>
          <p:cNvSpPr txBox="1"/>
          <p:nvPr/>
        </p:nvSpPr>
        <p:spPr>
          <a:xfrm>
            <a:off x="6644640" y="990600"/>
            <a:ext cx="4861560" cy="3810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Цель :  </a:t>
            </a:r>
            <a:r>
              <a:rPr lang="ru-RU" sz="1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Изучение и анализ степени удовлетворенности работодателей качеством подготовки выпускаемых специалистов ВУЗа.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4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Задачи: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ru-RU" sz="1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Выяснить приоритеты работодателей в оценке конкурентоспособности ВУЗа и ответственности за трудоустройство выпускников, получивших высшее профессиональное образование в стране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ru-RU" sz="1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Установить степень удовлетворенности работодателей качеством подготовки выпускников Академии «</a:t>
            </a:r>
            <a:r>
              <a:rPr lang="en-US" sz="1400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Bolashaq</a:t>
            </a:r>
            <a:r>
              <a:rPr lang="ru-RU" sz="1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</a:pPr>
            <a:r>
              <a:rPr lang="ru-RU" sz="1400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Определить степень вовлеченности и перспективы сотрудничества работодателей с ВУЗом.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165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46EAAC-307D-44DB-951E-E285343387D3}"/>
              </a:ext>
            </a:extLst>
          </p:cNvPr>
          <p:cNvSpPr txBox="1"/>
          <p:nvPr/>
        </p:nvSpPr>
        <p:spPr>
          <a:xfrm>
            <a:off x="701040" y="366623"/>
            <a:ext cx="107899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РЕЗЮМЕ (ВЫВОДЫ И ОБОБЩЕНИЯ)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CF0C8F-1DA2-4BE3-85DB-81810739E319}"/>
              </a:ext>
            </a:extLst>
          </p:cNvPr>
          <p:cNvSpPr txBox="1"/>
          <p:nvPr/>
        </p:nvSpPr>
        <p:spPr>
          <a:xfrm>
            <a:off x="381000" y="792480"/>
            <a:ext cx="530352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ПРИОРИТЕТЫ РАБОТОДАТЕЛЕЙ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тренды: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рейтинге критериев, определяющих  конкурентоспособность</a:t>
            </a:r>
          </a:p>
          <a:p>
            <a:pPr marL="274638" indent="-274638" algn="just">
              <a:tabLst>
                <a:tab pos="274638" algn="l"/>
              </a:tabLs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ВУЗа , по частоте упоминаний, наиболее высокие позиции          занимают: уровень квалификации профессорско-преподавательского состава (100%), качество подготовки выпускников (97,3%),    использование современных технологий в обучении (85,3%). 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tabLst>
                <a:tab pos="274638" algn="l"/>
              </a:tabLs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Преобладающее большинство возлагает ответственность за трудоустройство выпускников на государство (81,3%) и органы местного управления (66,7%).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tabLst>
                <a:tab pos="274638" algn="l"/>
              </a:tabLst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274638" algn="l"/>
              </a:tabLs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УДОВЛЕТВОРЕННОСТИ УРОВНЕМ ПОДГОТОВКИ ВЫПУСКНИКОВ ВУЗА</a:t>
            </a:r>
          </a:p>
          <a:p>
            <a:pPr algn="just">
              <a:tabLst>
                <a:tab pos="274638" algn="l"/>
              </a:tabLst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тренды: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tabLst>
                <a:tab pos="274638" algn="l"/>
              </a:tabLst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90,8% участников опроса  в целом высоко оценивают уровень подготовки выпускников Академии «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Bolashaq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», особенно руководители школ, гимназий, колледжей и вузов.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tabLst>
                <a:tab pos="274638" algn="l"/>
              </a:tabLst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уровню сформированности общенаучных компетенций выпускников наиболее высокие показатели отличной оценки получили: умение обучаться (100%), способность к восприятию, обобщению и анализу информации (94,7%), умение анализировать события и процессы (85,3%), знание и понимание законов развития, и умение оперировать этими знаниями в профессиональной деятельности (82,7%).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073A7C-B97D-4DF5-8B2C-29DE7EE8EE2E}"/>
              </a:ext>
            </a:extLst>
          </p:cNvPr>
          <p:cNvSpPr txBox="1"/>
          <p:nvPr/>
        </p:nvSpPr>
        <p:spPr>
          <a:xfrm>
            <a:off x="5989320" y="792480"/>
            <a:ext cx="59436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без исключения предложенные анкетой  инструментальные компетенции, по уровню сформированности,  большинством опрошенных работодателей оценены на отлично – от владения предпринимательскими навыками (56%) до умения применять полученные знания на практике  и работать в команде на общий результат (по 100%).  Невысокий по сравнению с другими компетенциями показатель отличной оценки предпринимательских навыков объясняется тем, что для 40% работодателей, включенных в выборку, они ничего не значат.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Размах колебаний показателей отличной оценки социально-личностных и общекультурных компетенций колеблется в пределах от 58,7% (стрессоустойчивость) до 93% (способность занимать активную гражданскую позицию).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 опроса было предложено оценить по 10-ти балльной шкале качества выпускников ВУЗа, занятых на их предприятиях. Максимальный средний балл (10,2) получило такое качество, как трудолюбие. Средние баллы 9-ти из 12-ти качеств составляют по 10 баллов. Два качества – креативность и предпринимательские навыки – получили по 9 баллов в среднем.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ВОВЛЕЧЕННОСТИ И ПЕРСПЕКТИВЫ СОТРУДНИЧЕСТВА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тренды: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виды взаимодействия ВУЗа и предприятий-работодателей – организация практик студентов и стажировок преподавателей на этих предприятиях (по 100%). 60% партнерских предприятий участвуют в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588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46EAAC-307D-44DB-951E-E285343387D3}"/>
              </a:ext>
            </a:extLst>
          </p:cNvPr>
          <p:cNvSpPr txBox="1"/>
          <p:nvPr/>
        </p:nvSpPr>
        <p:spPr>
          <a:xfrm>
            <a:off x="701040" y="366623"/>
            <a:ext cx="107899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РЕЗЮМЕ (ВЫВОДЫ И ОБОБЩЕНИЯ)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CF0C8F-1DA2-4BE3-85DB-81810739E319}"/>
              </a:ext>
            </a:extLst>
          </p:cNvPr>
          <p:cNvSpPr txBox="1"/>
          <p:nvPr/>
        </p:nvSpPr>
        <p:spPr>
          <a:xfrm>
            <a:off x="381000" y="792480"/>
            <a:ext cx="530352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разработке и корректировке учебных планов и программ. В рамках выборки масштаб трудоустройства выпускников ВУЗа имеет охватом 80%  обследованных предприятий. В перспективе готовы принять на работу новых выпускников ВУЗа  60% предприятий-работодателей.  Понижательный тренд обусловлен ростом издержек, связанных со сложной экономической ситуацией в республике. Отдельные руководители предприятий –работодателей не рискуют брать на себя обязательства, с которыми могут не справиться. Ситуация покажет.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ВЫВОД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Анализ проведенного исследования свидетельствует о высоком уровне удовлетворенности опрошенных работодателей качеством подготовки выпускаемых специалистов, знания и компетенции которых повышают их конкурентоспособность на профессиональном рынке труда. Полученные данные – индикатор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эффективност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программы сотрудничества ВУЗа с предприятиями –работодателями в долгосрочной перспективе. Не только система менеджмента качества подготовки, но и налаженная обратная связь с организациями-работодателями приносит ВУЗу профессиональные и имиджевые «дивиденды. 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02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46EAAC-307D-44DB-951E-E285343387D3}"/>
              </a:ext>
            </a:extLst>
          </p:cNvPr>
          <p:cNvSpPr txBox="1"/>
          <p:nvPr/>
        </p:nvSpPr>
        <p:spPr>
          <a:xfrm>
            <a:off x="822960" y="289560"/>
            <a:ext cx="10789920" cy="62181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СПИСОК СОКРАЩЕНИЙ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АО  -  Акционерное общество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  -  Государственное Учреждение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ЖББОМ –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Жалпы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Бiл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 Берет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 Орта Мектеб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КарГТУ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Карагандинский Государственный Технический Университет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КарГУ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-  Карагандинский Государственный Университет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КГКП    -  Казенное Государственное Коммунальное Предприятие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КГУ       -  Коммунальное  Государственное Учреждение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КММ     –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Коммуналды</a:t>
            </a:r>
            <a:r>
              <a:rPr kumimoji="0" lang="kk-K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Мемлекетт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Мекемес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КСЖ     -  Компания по страхованию жизни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        – 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Мектеп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Интернаты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РГУ       -  Республиканское Государственное Учреждение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СОШ     - Средняя Общеобразовательная Школа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ТОО     -  Товарищество Ограниченной Ответственности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ЧСОУ  -  Частное Среднее Общеобразовательное Учреждение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ЧУ        -  Частный Университет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21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BEF6675-7421-42D7-A677-DD2F6F70E91E}"/>
              </a:ext>
            </a:extLst>
          </p:cNvPr>
          <p:cNvSpPr txBox="1"/>
          <p:nvPr/>
        </p:nvSpPr>
        <p:spPr>
          <a:xfrm>
            <a:off x="213360" y="213360"/>
            <a:ext cx="11734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ОБ УЧАСТНИКАХ ОПРОСА</a:t>
            </a: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9F3FBB80-6401-4B81-A9B0-709722313A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530353"/>
              </p:ext>
            </p:extLst>
          </p:nvPr>
        </p:nvGraphicFramePr>
        <p:xfrm>
          <a:off x="475749" y="593121"/>
          <a:ext cx="10966182" cy="53839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718">
                  <a:extLst>
                    <a:ext uri="{9D8B030D-6E8A-4147-A177-3AD203B41FA5}">
                      <a16:colId xmlns:a16="http://schemas.microsoft.com/office/drawing/2014/main" val="3534394663"/>
                    </a:ext>
                  </a:extLst>
                </a:gridCol>
                <a:gridCol w="4409122">
                  <a:extLst>
                    <a:ext uri="{9D8B030D-6E8A-4147-A177-3AD203B41FA5}">
                      <a16:colId xmlns:a16="http://schemas.microsoft.com/office/drawing/2014/main" val="2287721007"/>
                    </a:ext>
                  </a:extLst>
                </a:gridCol>
                <a:gridCol w="1722120">
                  <a:extLst>
                    <a:ext uri="{9D8B030D-6E8A-4147-A177-3AD203B41FA5}">
                      <a16:colId xmlns:a16="http://schemas.microsoft.com/office/drawing/2014/main" val="3523006720"/>
                    </a:ext>
                  </a:extLst>
                </a:gridCol>
                <a:gridCol w="2026920">
                  <a:extLst>
                    <a:ext uri="{9D8B030D-6E8A-4147-A177-3AD203B41FA5}">
                      <a16:colId xmlns:a16="http://schemas.microsoft.com/office/drawing/2014/main" val="2540561538"/>
                    </a:ext>
                  </a:extLst>
                </a:gridCol>
                <a:gridCol w="2401302">
                  <a:extLst>
                    <a:ext uri="{9D8B030D-6E8A-4147-A177-3AD203B41FA5}">
                      <a16:colId xmlns:a16="http://schemas.microsoft.com/office/drawing/2014/main" val="1573858448"/>
                    </a:ext>
                  </a:extLst>
                </a:gridCol>
              </a:tblGrid>
              <a:tr h="373768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организации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Телефон,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e-mail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280376"/>
                  </a:ext>
                </a:extLst>
              </a:tr>
              <a:tr h="38947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РГУ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Осакар.районное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управление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казначайства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Дарибаев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2030.89@mail.ru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654539"/>
                  </a:ext>
                </a:extLst>
              </a:tr>
              <a:tr h="373768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"Караганда Эрго-1"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Абишев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А.С.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argin@mail7ru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667812"/>
                  </a:ext>
                </a:extLst>
              </a:tr>
              <a:tr h="557611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КГКП ясли сад "Снегурочка"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г.Шахтинск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Гаах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Е.В.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87215653825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snegurochka.yaslisad@mail.ru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723139"/>
                  </a:ext>
                </a:extLst>
              </a:tr>
              <a:tr h="538893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Қарағанды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құрылыс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техникалық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колледжі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Балабекова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8701-904-28  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kpl@mail.ru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04997"/>
                  </a:ext>
                </a:extLst>
              </a:tr>
              <a:tr h="538893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Карагандинский высший колледж "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Bolashaq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Мамраева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Г. 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8 7212 33 90 39 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kkao_bolashak@mail.ru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06799"/>
                  </a:ext>
                </a:extLst>
              </a:tr>
              <a:tr h="538893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Школа лицей № 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Нурмуханов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Б. Н.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8701-727-2825  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sch66@kargoo.kz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2952084"/>
                  </a:ext>
                </a:extLst>
              </a:tr>
              <a:tr h="373768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Детский сад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«Алтын сака»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Оспанова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 К.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87212334082  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altyn@kargoo.kz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740441"/>
                  </a:ext>
                </a:extLst>
              </a:tr>
              <a:tr h="373768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КГКП детский сад «Салтанат»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Ударцева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Д.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87215650996  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saltanat_@mail.ru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43019"/>
                  </a:ext>
                </a:extLst>
              </a:tr>
              <a:tr h="373768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Детский сад -ясли 11 «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Айголек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Нурманова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М.С.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87212-346892 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/>
                        </a:rPr>
                        <a:t>ds61d@kargoo.kz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7222"/>
                  </a:ext>
                </a:extLst>
              </a:tr>
              <a:tr h="494449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ForteBank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г, Караганда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Алимов С.С.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Супервайзер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87770410010  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/>
                        </a:rPr>
                        <a:t>Saalimov@fortebank.com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979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4608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BEF6675-7421-42D7-A677-DD2F6F70E91E}"/>
              </a:ext>
            </a:extLst>
          </p:cNvPr>
          <p:cNvSpPr txBox="1"/>
          <p:nvPr/>
        </p:nvSpPr>
        <p:spPr>
          <a:xfrm>
            <a:off x="213360" y="213360"/>
            <a:ext cx="11734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СВЕДЕНИЯ ОБ УЧАСТНИКАХ ОПРОСА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9F3FBB80-6401-4B81-A9B0-709722313A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895260"/>
              </p:ext>
            </p:extLst>
          </p:nvPr>
        </p:nvGraphicFramePr>
        <p:xfrm>
          <a:off x="698158" y="582454"/>
          <a:ext cx="11009044" cy="5250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842">
                  <a:extLst>
                    <a:ext uri="{9D8B030D-6E8A-4147-A177-3AD203B41FA5}">
                      <a16:colId xmlns:a16="http://schemas.microsoft.com/office/drawing/2014/main" val="3534394663"/>
                    </a:ext>
                  </a:extLst>
                </a:gridCol>
                <a:gridCol w="4413860">
                  <a:extLst>
                    <a:ext uri="{9D8B030D-6E8A-4147-A177-3AD203B41FA5}">
                      <a16:colId xmlns:a16="http://schemas.microsoft.com/office/drawing/2014/main" val="2287721007"/>
                    </a:ext>
                  </a:extLst>
                </a:gridCol>
                <a:gridCol w="1722120">
                  <a:extLst>
                    <a:ext uri="{9D8B030D-6E8A-4147-A177-3AD203B41FA5}">
                      <a16:colId xmlns:a16="http://schemas.microsoft.com/office/drawing/2014/main" val="3523006720"/>
                    </a:ext>
                  </a:extLst>
                </a:gridCol>
                <a:gridCol w="2026920">
                  <a:extLst>
                    <a:ext uri="{9D8B030D-6E8A-4147-A177-3AD203B41FA5}">
                      <a16:colId xmlns:a16="http://schemas.microsoft.com/office/drawing/2014/main" val="2540561538"/>
                    </a:ext>
                  </a:extLst>
                </a:gridCol>
                <a:gridCol w="2401302">
                  <a:extLst>
                    <a:ext uri="{9D8B030D-6E8A-4147-A177-3AD203B41FA5}">
                      <a16:colId xmlns:a16="http://schemas.microsoft.com/office/drawing/2014/main" val="1573858448"/>
                    </a:ext>
                  </a:extLst>
                </a:gridCol>
              </a:tblGrid>
              <a:tr h="373768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организации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Телефон,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e-mail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280376"/>
                  </a:ext>
                </a:extLst>
              </a:tr>
              <a:tr h="389471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Eurasian Industrial Chemical Group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Шилец Н. Н.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Зам. директора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87015243030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economy-dir@aicg.kz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654539"/>
                  </a:ext>
                </a:extLst>
              </a:tr>
              <a:tr h="373768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АТФ Банк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Зикиров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Б. К.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Зам. директора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87012990003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667812"/>
                  </a:ext>
                </a:extLst>
              </a:tr>
              <a:tr h="350983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Филиал АО Банк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Центркредит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Мукашев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К. 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Начальник отдела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87051860655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7231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ЖилстройСбер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Банк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Хисенова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Г. 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Зам. директора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87017344674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04997"/>
                  </a:ext>
                </a:extLst>
              </a:tr>
              <a:tr h="354641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КСЖ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 life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Брлю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М. М.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 филиала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87012276004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06799"/>
                  </a:ext>
                </a:extLst>
              </a:tr>
              <a:tr h="314547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БЕст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Маркет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Карибаева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С. 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87784066336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2952084"/>
                  </a:ext>
                </a:extLst>
              </a:tr>
              <a:tr h="373768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Народный Банк Казахстана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Жумабеков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Ж. Н.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Зам.директора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87757904079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740441"/>
                  </a:ext>
                </a:extLst>
              </a:tr>
              <a:tr h="256565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ТОО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Dassco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Жумахметов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А. К.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87784404686 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dassco@mail.ru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43019"/>
                  </a:ext>
                </a:extLst>
              </a:tr>
              <a:tr h="218853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ЕНПФ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Тургаев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Н. 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Зам. директора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87756784040 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nurlan070965@mail.ru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7222"/>
                  </a:ext>
                </a:extLst>
              </a:tr>
              <a:tr h="494449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НИШ г. Караганда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Якупов Р. М.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87212558880 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Yakupov_R@krg.nis.edu.kz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979740"/>
                  </a:ext>
                </a:extLst>
              </a:tr>
              <a:tr h="494449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КГУ Гимназия 1, г. Караганда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Лытнева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Е.Г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И.О. директора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87212419163 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sch1@kargoo.kz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1172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123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BEF6675-7421-42D7-A677-DD2F6F70E91E}"/>
              </a:ext>
            </a:extLst>
          </p:cNvPr>
          <p:cNvSpPr txBox="1"/>
          <p:nvPr/>
        </p:nvSpPr>
        <p:spPr>
          <a:xfrm>
            <a:off x="213360" y="213360"/>
            <a:ext cx="11734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СВЕДЕНИЯ ОБ УЧАСТНИКАХ ОПРОСА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9F3FBB80-6401-4B81-A9B0-709722313A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966198"/>
              </p:ext>
            </p:extLst>
          </p:nvPr>
        </p:nvGraphicFramePr>
        <p:xfrm>
          <a:off x="589109" y="563881"/>
          <a:ext cx="11013782" cy="5752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">
                  <a:extLst>
                    <a:ext uri="{9D8B030D-6E8A-4147-A177-3AD203B41FA5}">
                      <a16:colId xmlns:a16="http://schemas.microsoft.com/office/drawing/2014/main" val="3534394663"/>
                    </a:ext>
                  </a:extLst>
                </a:gridCol>
                <a:gridCol w="4948262">
                  <a:extLst>
                    <a:ext uri="{9D8B030D-6E8A-4147-A177-3AD203B41FA5}">
                      <a16:colId xmlns:a16="http://schemas.microsoft.com/office/drawing/2014/main" val="2287721007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3523006720"/>
                    </a:ext>
                  </a:extLst>
                </a:gridCol>
                <a:gridCol w="1846409">
                  <a:extLst>
                    <a:ext uri="{9D8B030D-6E8A-4147-A177-3AD203B41FA5}">
                      <a16:colId xmlns:a16="http://schemas.microsoft.com/office/drawing/2014/main" val="2540561538"/>
                    </a:ext>
                  </a:extLst>
                </a:gridCol>
                <a:gridCol w="2260771">
                  <a:extLst>
                    <a:ext uri="{9D8B030D-6E8A-4147-A177-3AD203B41FA5}">
                      <a16:colId xmlns:a16="http://schemas.microsoft.com/office/drawing/2014/main" val="1573858448"/>
                    </a:ext>
                  </a:extLst>
                </a:gridCol>
              </a:tblGrid>
              <a:tr h="474923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организации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Телефон,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e-mail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280376"/>
                  </a:ext>
                </a:extLst>
              </a:tr>
              <a:tr h="52252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КГУ Гимназия  №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45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Деева И.Г.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Зам. директора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87013591365 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irisha_deeva@mail.ru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654539"/>
                  </a:ext>
                </a:extLst>
              </a:tr>
              <a:tr h="52252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КарГу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им.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Букетова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Тлеужанова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Г.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Декан ф-та ин. яз.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87011738339 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tleushanova@inbox.ru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667812"/>
                  </a:ext>
                </a:extLst>
              </a:tr>
              <a:tr h="52252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Саранский гуманитарно-технический колледж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Нурсалиева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 директора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87016149361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sgtk.sgtk@mail.ru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723139"/>
                  </a:ext>
                </a:extLst>
              </a:tr>
              <a:tr h="52252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ЧСОУ </a:t>
                      </a:r>
                      <a:r>
                        <a:rPr lang="en-US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Friendshop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Анисимова А.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 директора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8 721243241, 87754424135 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/>
                        </a:rPr>
                        <a:t>friendship@kargoo.kz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04997"/>
                  </a:ext>
                </a:extLst>
              </a:tr>
              <a:tr h="52252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Центр языка и перевода «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Big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Шитц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О.А.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87073057068 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/>
                        </a:rPr>
                        <a:t>bigben_8@mail.ru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06799"/>
                  </a:ext>
                </a:extLst>
              </a:tr>
              <a:tr h="52252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 Учебный Центр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Кусаинова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Е. Ю.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 директора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87014234836 </a:t>
                      </a:r>
                    </a:p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/>
                        </a:rPr>
                        <a:t>katya_kaz@yahoo.com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2952084"/>
                  </a:ext>
                </a:extLst>
              </a:tr>
              <a:tr h="52252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Ш.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Кұдыйбердіүлы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атындағы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Тілдердің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ұштарлығы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орталы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Әубакіров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Н.М.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87072437460 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/>
                        </a:rPr>
                        <a:t>kenasch@mail.ru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740441"/>
                  </a:ext>
                </a:extLst>
              </a:tr>
              <a:tr h="78994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Карцемент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Полуйчик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И. П.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Начальник департамента по работе с персоналом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8 7213 941117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943019"/>
                  </a:ext>
                </a:extLst>
              </a:tr>
              <a:tr h="307366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Рухани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жаңғыру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жобалар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кеңесшісінің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менеджер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кеңесшісі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Мұсабеков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Б.М.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 менеджер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7222"/>
                  </a:ext>
                </a:extLst>
              </a:tr>
              <a:tr h="52252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"№68 МИ" ЖББ КММ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Мухборов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Ж.А.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87212307970  </a:t>
                      </a:r>
                      <a:r>
                        <a:rPr lang="en-US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/>
                        </a:rPr>
                        <a:t>sch68@mail.ru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979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48963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AnalogousFromLightSeedRightStep">
      <a:dk1>
        <a:srgbClr val="000000"/>
      </a:dk1>
      <a:lt1>
        <a:srgbClr val="FFFFFF"/>
      </a:lt1>
      <a:dk2>
        <a:srgbClr val="243141"/>
      </a:dk2>
      <a:lt2>
        <a:srgbClr val="E2E3E8"/>
      </a:lt2>
      <a:accent1>
        <a:srgbClr val="AAA180"/>
      </a:accent1>
      <a:accent2>
        <a:srgbClr val="9CA671"/>
      </a:accent2>
      <a:accent3>
        <a:srgbClr val="8FA880"/>
      </a:accent3>
      <a:accent4>
        <a:srgbClr val="76AD78"/>
      </a:accent4>
      <a:accent5>
        <a:srgbClr val="81AB94"/>
      </a:accent5>
      <a:accent6>
        <a:srgbClr val="74AAA2"/>
      </a:accent6>
      <a:hlink>
        <a:srgbClr val="6978AE"/>
      </a:hlink>
      <a:folHlink>
        <a:srgbClr val="7F7F7F"/>
      </a:folHlink>
    </a:clrScheme>
    <a:fontScheme name="Float">
      <a:majorFont>
        <a:latin typeface="Sitka Heading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1096</TotalTime>
  <Words>3405</Words>
  <Application>Microsoft Office PowerPoint</Application>
  <PresentationFormat>Широкоэкранный</PresentationFormat>
  <Paragraphs>982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30" baseType="lpstr">
      <vt:lpstr>Arial</vt:lpstr>
      <vt:lpstr>Calibri</vt:lpstr>
      <vt:lpstr>Calibri Light</vt:lpstr>
      <vt:lpstr>Sitka Heading</vt:lpstr>
      <vt:lpstr>Source Sans Pro</vt:lpstr>
      <vt:lpstr>Times New Roman</vt:lpstr>
      <vt:lpstr>Wingdings</vt:lpstr>
      <vt:lpstr>3DFloatVTI</vt:lpstr>
      <vt:lpstr>Тема Office</vt:lpstr>
      <vt:lpstr>РАБОТОДАТЕЛИ: СТЕПЕНЬ УДОВЛЕТВОРЕННОСТИ КАЧЕСТВОМ ПОДГОТОВКИ ВЫПУСКНИКОВ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Bakhytzhamal Bekturganova</dc:creator>
  <cp:lastModifiedBy>Bakhytzhamal Bekturganova</cp:lastModifiedBy>
  <cp:revision>47</cp:revision>
  <dcterms:created xsi:type="dcterms:W3CDTF">2024-10-10T15:38:00Z</dcterms:created>
  <dcterms:modified xsi:type="dcterms:W3CDTF">2024-10-11T12:54:34Z</dcterms:modified>
</cp:coreProperties>
</file>