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82" r:id="rId7"/>
    <p:sldId id="283" r:id="rId8"/>
    <p:sldId id="261" r:id="rId9"/>
    <p:sldId id="263" r:id="rId10"/>
    <p:sldId id="262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3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Язык обучения (%)</a:t>
            </a:r>
          </a:p>
        </c:rich>
      </c:tx>
      <c:layout>
        <c:manualLayout>
          <c:xMode val="edge"/>
          <c:yMode val="edge"/>
          <c:x val="0.16895599316188747"/>
          <c:y val="4.866351043976656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287996878196948"/>
          <c:y val="0.24985822428917451"/>
          <c:w val="0.5549041679645409"/>
          <c:h val="0.601384212850623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7A4-449F-85BD-057E93FE52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Русский</c:v>
                </c:pt>
                <c:pt idx="1">
                  <c:v>Казахский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44.4</c:v>
                </c:pt>
                <c:pt idx="1">
                  <c:v>55.6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A4-449F-85BD-057E93FE52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Если</a:t>
            </a:r>
            <a:r>
              <a:rPr lang="ru-RU" sz="2000" b="1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бы была возможность вновь поступать, выбрали бы Вы эту же образовательную программу? </a:t>
            </a:r>
          </a:p>
          <a:p>
            <a:pPr>
              <a:defRPr sz="20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(% от числа опрошенных)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28058142586132"/>
          <c:y val="0.32395110124825238"/>
          <c:w val="0.70966476385489308"/>
          <c:h val="0.6760488987517475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D3A-42CA-A49E-3F21710184A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D3A-42CA-A49E-3F21710184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Нет</c:v>
                </c:pt>
                <c:pt idx="1">
                  <c:v>Не знаю</c:v>
                </c:pt>
                <c:pt idx="2">
                  <c:v>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6.6</c:v>
                </c:pt>
                <c:pt idx="1">
                  <c:v>15.6</c:v>
                </c:pt>
                <c:pt idx="2">
                  <c:v>77.8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3A-42CA-A49E-3F21710184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Легко</a:t>
            </a:r>
            <a:r>
              <a:rPr lang="ru-RU" sz="2000" b="1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ли Вы справляетесь с учебной нагрузкой? (%)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644824864723944"/>
          <c:y val="8.127716796447446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9376684252012015"/>
          <c:y val="0.13721997846741907"/>
          <c:w val="0.43690330099307312"/>
          <c:h val="0.859791491613837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DEE-47C6-812C-7F05A35AAAF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DEE-47C6-812C-7F05A35AAAF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DEE-47C6-812C-7F05A35AAAF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DEE-47C6-812C-7F05A35AAAF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DEE-47C6-812C-7F05A35AAAF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DEE-47C6-812C-7F05A35AAAF9}"/>
              </c:ext>
            </c:extLst>
          </c:dPt>
          <c:dLbls>
            <c:dLbl>
              <c:idx val="6"/>
              <c:layout>
                <c:manualLayout>
                  <c:x val="-1.7274125070063672E-3"/>
                  <c:y val="-8.4437687301226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DEE-47C6-812C-7F05A35AAAF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1">
                  <c:v>Не справляюсь</c:v>
                </c:pt>
                <c:pt idx="2">
                  <c:v>Сложно, т.к. расписание занятий составлено неравномерно</c:v>
                </c:pt>
                <c:pt idx="3">
                  <c:v>Трудно, большие объемы подготовки к занятиям</c:v>
                </c:pt>
                <c:pt idx="4">
                  <c:v>Думал (а), что будет легче, но школьных знаний не хватило</c:v>
                </c:pt>
                <c:pt idx="5">
                  <c:v>Бывают трудности из-за лени, но я работаю над собой</c:v>
                </c:pt>
                <c:pt idx="6">
                  <c:v>Легко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1">
                  <c:v>0</c:v>
                </c:pt>
                <c:pt idx="2">
                  <c:v>6.6</c:v>
                </c:pt>
                <c:pt idx="3">
                  <c:v>8.9</c:v>
                </c:pt>
                <c:pt idx="4">
                  <c:v>13.3</c:v>
                </c:pt>
                <c:pt idx="5">
                  <c:v>15.6</c:v>
                </c:pt>
                <c:pt idx="6">
                  <c:v>55.6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DEE-47C6-812C-7F05A35AAA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Испытывали ли Вы трудности в адаптации к студенческой жизни?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(%)</a:t>
            </a:r>
          </a:p>
        </c:rich>
      </c:tx>
      <c:layout>
        <c:manualLayout>
          <c:xMode val="edge"/>
          <c:yMode val="edge"/>
          <c:x val="0.13424157924923574"/>
          <c:y val="3.69986249329946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8060625732058559"/>
          <c:y val="0.19579309191936078"/>
          <c:w val="0.51939374267941429"/>
          <c:h val="0.804206908080639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FE1-4B28-AA28-950071A9CD9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FE1-4B28-AA28-950071A9CD9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FE1-4B28-AA28-950071A9CD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Испытываю некоторые проблемы к адаптации в вузе до сих пор</c:v>
                </c:pt>
                <c:pt idx="1">
                  <c:v>Испытывал (а) некоторые проблемы, трудно было в начале обучения</c:v>
                </c:pt>
                <c:pt idx="2">
                  <c:v>Не испытываю никаких трудностей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11.1</c:v>
                </c:pt>
                <c:pt idx="1">
                  <c:v>26.7</c:v>
                </c:pt>
                <c:pt idx="2">
                  <c:v>62.2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E1-4B28-AA28-950071A9CD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200" b="1" i="0" u="none" strike="noStrike" kern="1200" spc="0" baseline="0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Helvetica" panose="020B0604020202030204" pitchFamily="34" charset="0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Кто (что) помогло Вам адаптироваться к обучению? </a:t>
            </a:r>
            <a:r>
              <a:rPr lang="ru-RU" sz="2000" b="1" i="0" u="none" strike="noStrike" kern="1200" spc="0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(%)</a:t>
            </a:r>
          </a:p>
        </c:rich>
      </c:tx>
      <c:layout>
        <c:manualLayout>
          <c:xMode val="edge"/>
          <c:yMode val="edge"/>
          <c:x val="0.12423565840958928"/>
          <c:y val="5.643771771237664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200" b="1" i="0" u="none" strike="noStrike" kern="1200" spc="0" baseline="0" dirty="0" smtClean="0">
              <a:solidFill>
                <a:srgbClr val="242424">
                  <a:lumMod val="65000"/>
                  <a:lumOff val="35000"/>
                </a:srgbClr>
              </a:solidFill>
              <a:latin typeface="Helvetica" panose="020B0604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8036647529454174"/>
          <c:y val="0.10588964085731811"/>
          <c:w val="0.51963352470545821"/>
          <c:h val="0.894110325093360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35-47B9-956A-51C18D4C813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735-47B9-956A-51C18D4C813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735-47B9-956A-51C18D4C813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735-47B9-956A-51C18D4C813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735-47B9-956A-51C18D4C813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735-47B9-956A-51C18D4C813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735-47B9-956A-51C18D4C813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735-47B9-956A-51C18D4C81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Другое (укажите)</c:v>
                </c:pt>
                <c:pt idx="1">
                  <c:v>Помощь и поддержка сотрудников подразделений вуза</c:v>
                </c:pt>
                <c:pt idx="2">
                  <c:v>Школьная привычка учиться</c:v>
                </c:pt>
                <c:pt idx="3">
                  <c:v>Ответы преподавателей на занятиях</c:v>
                </c:pt>
                <c:pt idx="4">
                  <c:v>Доброжелательное взаимодействие с преподавателями</c:v>
                </c:pt>
                <c:pt idx="5">
                  <c:v>Советы и помощь куратора</c:v>
                </c:pt>
                <c:pt idx="6">
                  <c:v>Сотрудничество в группе</c:v>
                </c:pt>
                <c:pt idx="7">
                  <c:v>Желание учиться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13.3</c:v>
                </c:pt>
                <c:pt idx="2">
                  <c:v>20</c:v>
                </c:pt>
                <c:pt idx="3">
                  <c:v>20</c:v>
                </c:pt>
                <c:pt idx="4">
                  <c:v>31.1</c:v>
                </c:pt>
                <c:pt idx="5">
                  <c:v>37.799999999999997</c:v>
                </c:pt>
                <c:pt idx="6">
                  <c:v>40</c:v>
                </c:pt>
                <c:pt idx="7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735-47B9-956A-51C18D4C81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Охарактеризуйте организацию учебного процесса (%)</a:t>
            </a:r>
          </a:p>
        </c:rich>
      </c:tx>
      <c:layout>
        <c:manualLayout>
          <c:xMode val="edge"/>
          <c:yMode val="edge"/>
          <c:x val="9.6755843318788767E-2"/>
          <c:y val="1.47586012216758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858092770311066"/>
          <c:y val="0.21334986115503535"/>
          <c:w val="0.45441249436849118"/>
          <c:h val="0.769740751761326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1F-4F2A-8B7D-440F84B2D97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31F-4F2A-8B7D-440F84B2D97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31F-4F2A-8B7D-440F84B2D97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31F-4F2A-8B7D-440F84B2D97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31F-4F2A-8B7D-440F84B2D972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31F-4F2A-8B7D-440F84B2D972}"/>
              </c:ext>
            </c:extLst>
          </c:dPt>
          <c:dLbls>
            <c:dLbl>
              <c:idx val="6"/>
              <c:layout>
                <c:manualLayout>
                  <c:x val="-1.7274125070063672E-3"/>
                  <c:y val="-8.4437687301226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31F-4F2A-8B7D-440F84B2D9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elvetica" panose="020B0604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2">
                  <c:v>Неудовлетворенность качеством преподавания</c:v>
                </c:pt>
                <c:pt idx="3">
                  <c:v>Несоответствие изучаемых дисциплин специальности</c:v>
                </c:pt>
                <c:pt idx="4">
                  <c:v>Затрудняюсь ответить</c:v>
                </c:pt>
                <c:pt idx="5">
                  <c:v>На удовлетворительном уровне</c:v>
                </c:pt>
                <c:pt idx="6">
                  <c:v>На высоком уровне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2">
                  <c:v>2.2000000000000002</c:v>
                </c:pt>
                <c:pt idx="3">
                  <c:v>2.2000000000000002</c:v>
                </c:pt>
                <c:pt idx="4">
                  <c:v>6.7</c:v>
                </c:pt>
                <c:pt idx="5">
                  <c:v>35.6</c:v>
                </c:pt>
                <c:pt idx="6">
                  <c:v>53.3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31F-4F2A-8B7D-440F84B2D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1" i="0" u="none" strike="noStrike" kern="1200" spc="0" baseline="0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«преподаватель – студент» в учебном процессе </a:t>
            </a:r>
            <a:r>
              <a:rPr lang="ru-RU" sz="2000" b="1" i="0" u="none" strike="noStrike" kern="1200" spc="0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400" b="1" i="0" u="none" strike="noStrike" kern="1200" spc="0" baseline="0" dirty="0" smtClean="0">
              <a:solidFill>
                <a:srgbClr val="242424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02477381571485"/>
          <c:y val="0.19914901711609007"/>
          <c:w val="0.60922123387083615"/>
          <c:h val="0.7122457256009521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A2C-47AB-BBDC-4D080212115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A2C-47AB-BBDC-4D080212115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A2C-47AB-BBDC-4D080212115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A2C-47AB-BBDC-4D080212115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A2C-47AB-BBDC-4D08021211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Официальные</c:v>
                </c:pt>
                <c:pt idx="1">
                  <c:v>Нормальные</c:v>
                </c:pt>
                <c:pt idx="2">
                  <c:v>Теплые, доброжелательные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6.6</c:v>
                </c:pt>
                <c:pt idx="1">
                  <c:v>26.7</c:v>
                </c:pt>
                <c:pt idx="2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A2C-47AB-BBDC-4D08021211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1" i="0" u="none" strike="noStrike" kern="1200" spc="0" baseline="0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«студент – администрация вуза»: </a:t>
            </a:r>
          </a:p>
          <a:p>
            <a:pPr algn="ctr" rtl="0">
              <a:defRPr lang="ru-RU" sz="1400" b="1" dirty="0" smtClean="0">
                <a:solidFill>
                  <a:srgbClr val="242424">
                    <a:lumMod val="65000"/>
                    <a:lumOff val="35000"/>
                  </a:srgbClr>
                </a:solidFill>
              </a:defRPr>
            </a:pPr>
            <a:r>
              <a:rPr lang="ru-RU" sz="2000" b="1" i="0" u="none" strike="noStrike" kern="1200" spc="0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(%)</a:t>
            </a:r>
          </a:p>
        </c:rich>
      </c:tx>
      <c:layout>
        <c:manualLayout>
          <c:xMode val="edge"/>
          <c:yMode val="edge"/>
          <c:x val="9.0698981971462575E-2"/>
          <c:y val="1.1815844023415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400" b="1" i="0" u="none" strike="noStrike" kern="1200" spc="0" baseline="0" dirty="0" smtClean="0">
              <a:solidFill>
                <a:srgbClr val="242424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569021489530852"/>
          <c:y val="0.18584350240224484"/>
          <c:w val="0.6417340505737219"/>
          <c:h val="0.814156497597755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BB1-44C8-BAD2-B4E139714D5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BB1-44C8-BAD2-B4E139714D5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BB1-44C8-BAD2-B4E139714D5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BB1-44C8-BAD2-B4E139714D5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BB1-44C8-BAD2-B4E139714D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Официальные</c:v>
                </c:pt>
                <c:pt idx="1">
                  <c:v>Нормальные</c:v>
                </c:pt>
                <c:pt idx="2">
                  <c:v>Доброжелательные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15.6</c:v>
                </c:pt>
                <c:pt idx="1">
                  <c:v>31.1</c:v>
                </c:pt>
                <c:pt idx="2">
                  <c:v>53.3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BB1-44C8-BAD2-B4E139714D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000" b="1" i="0" u="none" strike="noStrike" kern="1200" spc="0" baseline="0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Helvetica" panose="020B0604020202030204" pitchFamily="34" charset="0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«студент – сотрудники учебного </a:t>
            </a:r>
          </a:p>
          <a:p>
            <a:pPr algn="ctr" rtl="0">
              <a:defRPr lang="ru-RU" sz="1000" b="1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Helvetica" panose="020B0604020202030204" pitchFamily="34" charset="0"/>
              </a:defRPr>
            </a:pPr>
            <a:r>
              <a:rPr lang="ru-RU" sz="2000" b="1" i="0" u="none" strike="noStrike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др. подразделений вуза» </a:t>
            </a:r>
            <a:r>
              <a:rPr lang="ru-RU" sz="2000" b="1" i="0" u="none" strike="noStrike" kern="1200" spc="0" baseline="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000" b="1" i="0" u="none" strike="noStrike" kern="1200" spc="0" baseline="0" dirty="0" smtClean="0">
              <a:solidFill>
                <a:srgbClr val="242424">
                  <a:lumMod val="65000"/>
                  <a:lumOff val="35000"/>
                </a:srgbClr>
              </a:solidFill>
              <a:latin typeface="Helvetica" panose="020B0604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6384877229977345"/>
          <c:y val="0.24848388006134015"/>
          <c:w val="0.52907884886362999"/>
          <c:h val="0.6220442234271067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F05-429E-A41F-2190F3C6098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F05-429E-A41F-2190F3C6098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F05-429E-A41F-2190F3C6098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F05-429E-A41F-2190F3C6098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F05-429E-A41F-2190F3C609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Официальные</c:v>
                </c:pt>
                <c:pt idx="1">
                  <c:v>Нормальные</c:v>
                </c:pt>
                <c:pt idx="2">
                  <c:v>Доброжелательные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4.5</c:v>
                </c:pt>
                <c:pt idx="1">
                  <c:v>33.299999999999997</c:v>
                </c:pt>
                <c:pt idx="2">
                  <c:v>62.2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05-429E-A41F-2190F3C609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1" i="0" u="none" strike="noStrike" kern="1200" spc="0" baseline="0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между студентами</a:t>
            </a:r>
          </a:p>
          <a:p>
            <a:pPr algn="ctr" rtl="0">
              <a:defRPr lang="ru-RU" sz="1400" b="1" dirty="0" smtClean="0">
                <a:solidFill>
                  <a:srgbClr val="242424">
                    <a:lumMod val="65000"/>
                    <a:lumOff val="35000"/>
                  </a:srgbClr>
                </a:solidFill>
              </a:defRPr>
            </a:pPr>
            <a:r>
              <a:rPr lang="ru-RU" sz="2000" b="1" i="0" u="none" strike="noStrike" kern="1200" spc="0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(%)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400" b="1" i="0" u="none" strike="noStrike" kern="1200" spc="0" baseline="0" dirty="0" smtClean="0">
              <a:solidFill>
                <a:srgbClr val="242424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5167602218253013"/>
          <c:y val="0.20662317838839492"/>
          <c:w val="0.56416453766139063"/>
          <c:h val="0.793376862468807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E5-4F21-ABC3-B808DA98376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BE5-4F21-ABC3-B808DA98376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BE5-4F21-ABC3-B808DA98376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BE5-4F21-ABC3-B808DA98376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BE5-4F21-ABC3-B808DA9837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Официальные</c:v>
                </c:pt>
                <c:pt idx="1">
                  <c:v>Нормальные</c:v>
                </c:pt>
                <c:pt idx="2">
                  <c:v>Доброжелательные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24.5</c:v>
                </c:pt>
                <c:pt idx="2">
                  <c:v>73.3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E5-4F21-ABC3-B808DA9837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1" i="0" u="none" strike="noStrike" kern="1200" spc="0" baseline="0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r>
              <a:rPr lang="ru-RU" sz="1800" b="1" i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Какие из студенческих проблем Вас сейчас особенно волнуют? (%)</a:t>
            </a:r>
            <a:endParaRPr lang="ru-KZ" sz="1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0077474201721008"/>
          <c:y val="1.6491819745692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400" b="1" i="0" u="none" strike="noStrike" kern="1200" spc="0" baseline="0" dirty="0" smtClean="0">
              <a:solidFill>
                <a:srgbClr val="242424">
                  <a:lumMod val="65000"/>
                  <a:lumOff val="35000"/>
                </a:srgbClr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52330568053993254"/>
          <c:y val="0.12733901169578801"/>
          <c:w val="0.4247738219966144"/>
          <c:h val="0.861560134146764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89A-420B-88FD-81FD3BE233B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89A-420B-88FD-81FD3BE233B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89A-420B-88FD-81FD3BE233B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89A-420B-88FD-81FD3BE233B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89A-420B-88FD-81FD3BE233B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89A-420B-88FD-81FD3BE233B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89A-420B-88FD-81FD3BE233B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89A-420B-88FD-81FD3BE233B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89A-420B-88FD-81FD3BE233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1">
                  <c:v>Работа подразделений</c:v>
                </c:pt>
                <c:pt idx="2">
                  <c:v>Качество организации производственной практики</c:v>
                </c:pt>
                <c:pt idx="3">
                  <c:v>Организация академической мобильности</c:v>
                </c:pt>
                <c:pt idx="4">
                  <c:v>Качество преподавания</c:v>
                </c:pt>
                <c:pt idx="5">
                  <c:v>Проблем нет, все отлично</c:v>
                </c:pt>
                <c:pt idx="6">
                  <c:v>Качество питания и цены в студенческой столовой</c:v>
                </c:pt>
                <c:pt idx="7">
                  <c:v>Послевузовское трудоустройство </c:v>
                </c:pt>
                <c:pt idx="8">
                  <c:v>Качество организации учебного процесса 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1">
                  <c:v>2.2000000000000002</c:v>
                </c:pt>
                <c:pt idx="2">
                  <c:v>4.5</c:v>
                </c:pt>
                <c:pt idx="3">
                  <c:v>4.5</c:v>
                </c:pt>
                <c:pt idx="4">
                  <c:v>4.5</c:v>
                </c:pt>
                <c:pt idx="5">
                  <c:v>8.9</c:v>
                </c:pt>
                <c:pt idx="6">
                  <c:v>11.1</c:v>
                </c:pt>
                <c:pt idx="7">
                  <c:v>13.4</c:v>
                </c:pt>
                <c:pt idx="8">
                  <c:v>22.2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89A-420B-88FD-81FD3BE233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(%)</a:t>
            </a:r>
          </a:p>
        </c:rich>
      </c:tx>
      <c:layout>
        <c:manualLayout>
          <c:xMode val="edge"/>
          <c:yMode val="edge"/>
          <c:x val="0.27950806569890368"/>
          <c:y val="3.5849304624444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9478624419941077"/>
          <c:y val="0.2244983436203925"/>
          <c:w val="0.38948614449579183"/>
          <c:h val="0.667722163537283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28F-4F11-83E0-9F152E44E738}"/>
              </c:ext>
            </c:extLst>
          </c:dPt>
          <c:dLbls>
            <c:dLbl>
              <c:idx val="1"/>
              <c:layout>
                <c:manualLayout>
                  <c:x val="-5.7042500532892195E-3"/>
                  <c:y val="8.593980491950741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86,7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641929002173955"/>
                      <c:h val="0.1071354781781780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5E36-4312-BBE7-A279202E76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Мужской</c:v>
                </c:pt>
                <c:pt idx="1">
                  <c:v>Женский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13.3</c:v>
                </c:pt>
                <c:pt idx="1">
                  <c:v>85.7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8F-4F11-83E0-9F152E44E7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(%)</a:t>
            </a:r>
          </a:p>
        </c:rich>
      </c:tx>
      <c:layout>
        <c:manualLayout>
          <c:xMode val="edge"/>
          <c:yMode val="edge"/>
          <c:x val="0.40715225688779128"/>
          <c:y val="3.153125252874401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0804828848275865"/>
          <c:y val="0.10940707758611216"/>
          <c:w val="0.53538703756438377"/>
          <c:h val="0.7664014961173476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6A-4F1F-99F1-69AC6926E9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6A-4F1F-99F1-69AC6926E9D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6A-4F1F-99F1-69AC6926E9D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6A-4F1F-99F1-69AC6926E9D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36A-4F1F-99F1-69AC6926E9D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36A-4F1F-99F1-69AC6926E9D8}"/>
              </c:ext>
            </c:extLst>
          </c:dPt>
          <c:dLbls>
            <c:dLbl>
              <c:idx val="4"/>
              <c:layout>
                <c:manualLayout>
                  <c:x val="-4.6531319150074314E-3"/>
                  <c:y val="-2.2306722350334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6A-4F1F-99F1-69AC6926E9D8}"/>
                </c:ext>
              </c:extLst>
            </c:dLbl>
            <c:dLbl>
              <c:idx val="6"/>
              <c:layout>
                <c:manualLayout>
                  <c:x val="-7.3140639570813848E-2"/>
                  <c:y val="8.4491225331223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36A-4F1F-99F1-69AC6926E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 лет</c:v>
                </c:pt>
                <c:pt idx="1">
                  <c:v>19 лет</c:v>
                </c:pt>
                <c:pt idx="2">
                  <c:v>18 лет</c:v>
                </c:pt>
                <c:pt idx="3">
                  <c:v>Более 20 лет</c:v>
                </c:pt>
                <c:pt idx="4">
                  <c:v>17 лет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4.5</c:v>
                </c:pt>
                <c:pt idx="1">
                  <c:v>4.5</c:v>
                </c:pt>
                <c:pt idx="2">
                  <c:v>20</c:v>
                </c:pt>
                <c:pt idx="3">
                  <c:v>33.299999999999997</c:v>
                </c:pt>
                <c:pt idx="4">
                  <c:v>37.700000000000003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36A-4F1F-99F1-69AC6926E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 (%)</a:t>
            </a:r>
          </a:p>
        </c:rich>
      </c:tx>
      <c:layout>
        <c:manualLayout>
          <c:xMode val="edge"/>
          <c:yMode val="edge"/>
          <c:x val="0.23961955845892827"/>
          <c:y val="5.72656308993430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8913527225448419"/>
          <c:y val="0.24985822428917451"/>
          <c:w val="0.52610014857161669"/>
          <c:h val="0.667722163537283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CC-4824-AF13-13F80CB609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По гранту</c:v>
                </c:pt>
                <c:pt idx="1">
                  <c:v>Платная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CC-4824-AF13-13F80CB609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</a:t>
            </a:r>
            <a:r>
              <a:rPr lang="ru-RU" sz="2000" b="1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(%)</a:t>
            </a:r>
          </a:p>
        </c:rich>
      </c:tx>
      <c:layout>
        <c:manualLayout>
          <c:xMode val="edge"/>
          <c:yMode val="edge"/>
          <c:x val="0.12141213266320976"/>
          <c:y val="1.607091562391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6178929223244383"/>
          <c:y val="0.11997829598223297"/>
          <c:w val="0.52437635590187248"/>
          <c:h val="0.847737482333938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6A-4F1F-99F1-69AC6926E9D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6A-4F1F-99F1-69AC6926E9D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6A-4F1F-99F1-69AC6926E9D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6A-4F1F-99F1-69AC6926E9D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36A-4F1F-99F1-69AC6926E9D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36A-4F1F-99F1-69AC6926E9D8}"/>
              </c:ext>
            </c:extLst>
          </c:dPt>
          <c:dLbls>
            <c:dLbl>
              <c:idx val="6"/>
              <c:layout>
                <c:manualLayout>
                  <c:x val="-7.3140639570813848E-2"/>
                  <c:y val="8.44912253312233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36A-4F1F-99F1-69AC6926E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ПиМНО</c:v>
                </c:pt>
                <c:pt idx="1">
                  <c:v>Казахский язык и литература</c:v>
                </c:pt>
                <c:pt idx="2">
                  <c:v>Юриспруденция</c:v>
                </c:pt>
                <c:pt idx="3">
                  <c:v>Иностранный язык</c:v>
                </c:pt>
                <c:pt idx="4">
                  <c:v>Фармация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8.9</c:v>
                </c:pt>
                <c:pt idx="1">
                  <c:v>11.1</c:v>
                </c:pt>
                <c:pt idx="2">
                  <c:v>20</c:v>
                </c:pt>
                <c:pt idx="3">
                  <c:v>22.2</c:v>
                </c:pt>
                <c:pt idx="4">
                  <c:v>37.799999999999997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36A-4F1F-99F1-69AC6926E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Каковы были мотивы Вашего выбора вуза</a:t>
            </a:r>
            <a:r>
              <a:rPr lang="ru-RU" sz="2000" b="1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 sz="1400" b="1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(% от числа опрошенных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644824864723944"/>
          <c:y val="8.127716796447446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50526304234151576"/>
          <c:y val="0.13721997846741907"/>
          <c:w val="0.4822035263620596"/>
          <c:h val="0.835840582492872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34-4213-8774-9D1193F8C11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34-4213-8774-9D1193F8C11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634-4213-8774-9D1193F8C11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634-4213-8774-9D1193F8C11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634-4213-8774-9D1193F8C11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634-4213-8774-9D1193F8C11D}"/>
              </c:ext>
            </c:extLst>
          </c:dPt>
          <c:dLbls>
            <c:dLbl>
              <c:idx val="6"/>
              <c:layout>
                <c:manualLayout>
                  <c:x val="-1.7274125070063672E-3"/>
                  <c:y val="-8.4437687301226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634-4213-8774-9D1193F8C1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Интересная студенческая жизнь</c:v>
                </c:pt>
                <c:pt idx="1">
                  <c:v>Известность и престиж вуза</c:v>
                </c:pt>
                <c:pt idx="2">
                  <c:v>Высокое качество преподавания</c:v>
                </c:pt>
                <c:pt idx="3">
                  <c:v>Другого выбора не было</c:v>
                </c:pt>
                <c:pt idx="4">
                  <c:v>Возможность трудоустройства по окончании данного вуза</c:v>
                </c:pt>
                <c:pt idx="5">
                  <c:v>Частный статус вуза</c:v>
                </c:pt>
                <c:pt idx="6">
                  <c:v>Желание овладеть профессией, по которой готовит вуз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4.5</c:v>
                </c:pt>
                <c:pt idx="1">
                  <c:v>8.9</c:v>
                </c:pt>
                <c:pt idx="2">
                  <c:v>11.1</c:v>
                </c:pt>
                <c:pt idx="3">
                  <c:v>13.3</c:v>
                </c:pt>
                <c:pt idx="4">
                  <c:v>13.3</c:v>
                </c:pt>
                <c:pt idx="5">
                  <c:v>13.3</c:v>
                </c:pt>
                <c:pt idx="6">
                  <c:v>33.299999999999997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634-4213-8774-9D1193F8C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1" i="0" u="none" strike="noStrike" kern="1200" spc="0" baseline="0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Helvetica" panose="020B0604020202030204" pitchFamily="34" charset="0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Представляете ли Вы на данный момент специфику своей будущей профессии?</a:t>
            </a:r>
          </a:p>
          <a:p>
            <a:pPr algn="ctr" rtl="0">
              <a:defRPr lang="ru-RU" sz="1400" b="1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Helvetica" panose="020B0604020202030204" pitchFamily="34" charset="0"/>
              </a:defRPr>
            </a:pPr>
            <a:r>
              <a:rPr lang="ru-RU" sz="2000" b="1" i="0" u="none" strike="noStrike" kern="1200" spc="0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(% от числа опрошенных)</a:t>
            </a:r>
          </a:p>
        </c:rich>
      </c:tx>
      <c:layout>
        <c:manualLayout>
          <c:xMode val="edge"/>
          <c:yMode val="edge"/>
          <c:x val="0.1365638773404043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400" b="1" i="0" u="none" strike="noStrike" kern="1200" spc="0" baseline="0" dirty="0" smtClean="0">
              <a:solidFill>
                <a:srgbClr val="242424">
                  <a:lumMod val="65000"/>
                  <a:lumOff val="35000"/>
                </a:srgbClr>
              </a:solidFill>
              <a:latin typeface="Helvetica" panose="020B0604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7955721328660185"/>
          <c:y val="0.29128555560253516"/>
          <c:w val="0.7496161965073882"/>
          <c:h val="0.64037560335442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DF-4782-861D-1B4F7FE1D53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BDF-4782-861D-1B4F7FE1D53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BDF-4782-861D-1B4F7FE1D53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BDF-4782-861D-1B4F7FE1D532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BDF-4782-861D-1B4F7FE1D53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Немного</c:v>
                </c:pt>
                <c:pt idx="1">
                  <c:v>Нет</c:v>
                </c:pt>
                <c:pt idx="2">
                  <c:v>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22.2</c:v>
                </c:pt>
                <c:pt idx="2">
                  <c:v>75.599999999999994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BDF-4782-861D-1B4F7FE1D5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u="none" strike="noStrike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Собираетесь ли Вы работать по специальности?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(%)</a:t>
            </a:r>
          </a:p>
        </c:rich>
      </c:tx>
      <c:layout>
        <c:manualLayout>
          <c:xMode val="edge"/>
          <c:yMode val="edge"/>
          <c:x val="0.13424157924923574"/>
          <c:y val="3.69986249329946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3816774608804251"/>
          <c:y val="0.27557620234329816"/>
          <c:w val="0.66183208836499519"/>
          <c:h val="0.712272248036679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896-45BE-A71D-72EACF9701B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896-45BE-A71D-72EACF9701B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896-45BE-A71D-72EACF9701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Нет</c:v>
                </c:pt>
                <c:pt idx="1">
                  <c:v>Как получится</c:v>
                </c:pt>
                <c:pt idx="2">
                  <c:v>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13.3</c:v>
                </c:pt>
                <c:pt idx="2">
                  <c:v>84.5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96-45BE-A71D-72EACF9701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1" i="0" u="none" strike="noStrike" kern="1200" spc="0" baseline="0" dirty="0" smtClean="0">
                <a:solidFill>
                  <a:srgbClr val="242424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u="none" strike="noStrike" kern="1200" spc="0" baseline="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Ваше отношение к выбранной специальности/направлению подготовки: (%)</a:t>
            </a:r>
          </a:p>
        </c:rich>
      </c:tx>
      <c:layout>
        <c:manualLayout>
          <c:xMode val="edge"/>
          <c:yMode val="edge"/>
          <c:x val="0.14561447088382182"/>
          <c:y val="2.34662843078924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400" b="1" i="0" u="none" strike="noStrike" kern="1200" spc="0" baseline="0" dirty="0" smtClean="0">
              <a:solidFill>
                <a:srgbClr val="242424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9868218871265985"/>
          <c:y val="0.21388101546803842"/>
          <c:w val="0.50131781128734021"/>
          <c:h val="0.739332387291005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76-48A3-A9D5-0E1DEE01367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976-48A3-A9D5-0E1DEE01367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976-48A3-A9D5-0E1DEE01367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976-48A3-A9D5-0E1DEE01367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976-48A3-A9D5-0E1DEE0136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Разочаровался (лась)</c:v>
                </c:pt>
                <c:pt idx="1">
                  <c:v>Затрудняюсь ответить</c:v>
                </c:pt>
                <c:pt idx="2">
                  <c:v>Не изменилось</c:v>
                </c:pt>
                <c:pt idx="3">
                  <c:v>Изменилось в лучшую сторону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2.2000000000000002</c:v>
                </c:pt>
                <c:pt idx="1">
                  <c:v>4.5</c:v>
                </c:pt>
                <c:pt idx="2">
                  <c:v>26.6</c:v>
                </c:pt>
                <c:pt idx="3">
                  <c:v>66.7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976-48A3-A9D5-0E1DEE013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0.75863</cdr:x>
      <cdr:y>1</cdr:y>
    </cdr:from>
    <cdr:to>
      <cdr:x>0.96692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0CB7A5F-9818-4CEA-B165-B73C88508105}"/>
            </a:ext>
          </a:extLst>
        </cdr:cNvPr>
        <cdr:cNvSpPr txBox="1"/>
      </cdr:nvSpPr>
      <cdr:spPr>
        <a:xfrm xmlns:a="http://schemas.openxmlformats.org/drawingml/2006/main" flipV="1">
          <a:off x="8578547" y="4947754"/>
          <a:ext cx="2355273" cy="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E1051B-927A-4647-9E9D-7579F5F20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6D45E6-CFB5-45AC-98C0-C2B10FA6B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21C53C-3939-4854-8DF9-3F00F77B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1E49C4-2BBA-4C0F-A87A-5E2010FE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0C4F2E-6265-4809-9526-1991CCBE0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89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F28E4-3FE7-4F3A-B6DC-201AE52FF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E916C93-A571-4A59-8F28-34792B3E6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EAD358-D5CF-4A78-80B7-6828FA1B2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E4E903-C464-4BF2-90BB-E641F0EF6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40DAFC-3365-4D88-B29A-6F052003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50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CECC76A-1260-4766-9F67-777770D741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5CC5B0-22FF-4758-A3A5-F9A6ABD04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0F82E5-CEC7-4F09-AC39-F1AD08E9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53B445-4CBC-4A1C-B8F5-EEED3059C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D3F371-B9A5-46E1-B447-DFB1C9578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19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997EDC-A002-4298-819A-5C5D2D569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511F17-BBBD-4432-832E-4E75CEFB8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DAE36A-CFC0-464E-BEE4-7306173EF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07B2FE-A6F9-4549-920C-89FB3D1B3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87C3A1-C2AA-468E-9D83-9DCDA2A7A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46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77120-3C57-4BA7-8BA5-638B79200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331CB8-D664-491B-A857-4F23806D9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C9B933-BB3F-491D-ABCD-88FB0DCE7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3EB189-D04A-407E-AF43-86D9458EC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A58D54-4D47-4D84-BECF-0153C8F6C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38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DF5B9C-AE55-4B9C-B791-AFC60E7F4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0DAF5C-8A1D-4B7A-BBBA-CBCD4E259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690F1D-8F7C-4EEF-844D-5CD10E8756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D3579E-5B71-4875-A497-C04DBC46F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189882-F892-45AA-B2F6-6C263E60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D242B5-198A-470A-990C-0F0DA8F81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07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6E7DED-6B55-4B4B-BA80-4FCE3E331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16BEE1-2C83-4945-B763-CD2A879A9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FBD23E-76B4-4D12-8F92-83F0C00EE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3E62AC4-AD5D-4F6B-BB67-DB4E130C61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4188A59-ACC3-48BB-87BF-7621B3DD66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3AA246-6786-46F8-9873-EA916C676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CACF674-6E74-485B-A9BA-7273F457D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E7E946F-C970-4C99-8D01-0560E2DF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982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0895D7-9A11-4039-B4A7-EA773819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000126-F405-4B8A-8BE8-D59EB46B7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6ED9A1E-D61C-446F-B154-3CE0174C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5D66DF9-75D7-449B-922E-002F0F69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70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6D3C9A6-EBC8-42A0-A036-DDD3F27E8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5223520-3DDD-4ECB-A84D-9A530980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D4EB10-1391-4094-A122-35AC972E9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3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9E8C5-6212-4E44-9B6D-64553A730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BBAF642-16B7-4836-8A96-E671C786A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CFB8B7-39C7-4C6B-99C8-399460BEF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35269A3-A314-4EC9-9A64-9B36D5057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ADC8B1-0109-47A4-A3E3-0E3123D5D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DF3880A-A50D-41A0-A68F-9C8F0D66B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10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372E58-4AEE-4C59-9F78-14A4E2A77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C548466-4D2E-46C1-B698-654E9547E6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F05DF3-6F4B-4A90-9B25-AC419BA7D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8F735F-91A0-4ADA-9559-0C519B9B2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4736C5-93F5-49FB-B5A6-A99F9BF46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7756A2-648E-47D2-8299-D970062C8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91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977052-A6AD-4337-83E6-E5F08E983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242D56-7E2F-442A-A38F-E9F77EB0C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C98FF4-C2B5-449F-AD16-7C079D73E9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4A240-93AD-47E3-A882-917833EC303D}" type="datetimeFigureOut">
              <a:rPr lang="ru-RU" smtClean="0"/>
              <a:t>пт 20.10.23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564E4D-05E0-4E69-8293-230BE9445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B77834-CAE5-463F-9261-4A0786B12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4CEE-CC7D-4BD7-847D-201A38FF50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80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293985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algn="ctr"/>
                      <a:r>
                        <a:rPr lang="ru-RU" sz="3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АДАПТАЦИЯ К УЧЕБНОМУ ПРОЦЕССУ</a:t>
                      </a:r>
                    </a:p>
                    <a:p>
                      <a:pPr algn="ctr"/>
                      <a:endParaRPr lang="ru-RU" sz="2400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ОБЗОР РЕЗУЛЬТАТОВ ОНЛАЙН-ОПРОСА </a:t>
                      </a:r>
                    </a:p>
                    <a:p>
                      <a:pPr algn="ctr"/>
                      <a:r>
                        <a:rPr lang="ru-RU" sz="2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(ОКТЯБРЬ)</a:t>
                      </a:r>
                    </a:p>
                    <a:p>
                      <a:pPr algn="ctr"/>
                      <a:endParaRPr lang="ru-RU" sz="2400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400" i="1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400" i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КАРАГАНДА – 2023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4679E2B-BD7A-4408-A78A-12C8AED39D4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609" y="166254"/>
            <a:ext cx="9172227" cy="2673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056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54898"/>
              </p:ext>
            </p:extLst>
          </p:nvPr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ДЕМОГРАФИЯ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6EE7076F-14DA-4813-A456-D6134E28A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7486642"/>
              </p:ext>
            </p:extLst>
          </p:nvPr>
        </p:nvGraphicFramePr>
        <p:xfrm>
          <a:off x="138546" y="595745"/>
          <a:ext cx="5638798" cy="2050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417F0C07-FD5B-432F-96C9-0CEE5C51BA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3175466"/>
              </p:ext>
            </p:extLst>
          </p:nvPr>
        </p:nvGraphicFramePr>
        <p:xfrm>
          <a:off x="138546" y="2770909"/>
          <a:ext cx="6359236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3B2370D-082C-4DF4-AE4E-DF990120ED5E}"/>
              </a:ext>
            </a:extLst>
          </p:cNvPr>
          <p:cNvSpPr txBox="1"/>
          <p:nvPr/>
        </p:nvSpPr>
        <p:spPr>
          <a:xfrm>
            <a:off x="6497782" y="1454727"/>
            <a:ext cx="56387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Все опрошенные первокурсники обучаются в вузе на платной основе.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Среди них чаще встречаются студенты образовательных программ «Фармация» и «Иностранный язык: два иностранных языка».</a:t>
            </a:r>
          </a:p>
        </p:txBody>
      </p:sp>
    </p:spTree>
    <p:extLst>
      <p:ext uri="{BB962C8B-B14F-4D97-AF65-F5344CB8AC3E}">
        <p14:creationId xmlns:p14="http://schemas.microsoft.com/office/powerpoint/2010/main" val="3179747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511560"/>
              </p:ext>
            </p:extLst>
          </p:nvPr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ПРОГРАММА: ПРОБЛЕМА ВЫБОРА</a:t>
                      </a:r>
                    </a:p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B3176F3-6DC2-4DE3-838A-12A69F6BF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127" y="3429000"/>
            <a:ext cx="4239490" cy="302721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466F311-4CEA-4532-8B7E-0B1E944799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383" y="3418609"/>
            <a:ext cx="3879272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340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458714"/>
              </p:ext>
            </p:extLst>
          </p:nvPr>
        </p:nvGraphicFramePr>
        <p:xfrm>
          <a:off x="-110836" y="0"/>
          <a:ext cx="12302835" cy="688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2835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ОБРАЗОВАТЕЛЬНАЯ ПРОГРАММА: ПРОБЛЕМА ВЫБОРА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98683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2C963211-5C7E-403D-9E9F-0E2BD4223E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2187598"/>
              </p:ext>
            </p:extLst>
          </p:nvPr>
        </p:nvGraphicFramePr>
        <p:xfrm>
          <a:off x="85457" y="678873"/>
          <a:ext cx="6800251" cy="5555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9522089-EAA6-4984-B383-E1994B661A5C}"/>
              </a:ext>
            </a:extLst>
          </p:cNvPr>
          <p:cNvSpPr txBox="1"/>
          <p:nvPr/>
        </p:nvSpPr>
        <p:spPr>
          <a:xfrm>
            <a:off x="0" y="6179127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Множественный выбор. Сумма ответов превышает 100%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F8D225-316A-4152-8DA4-80D655A787B5}"/>
              </a:ext>
            </a:extLst>
          </p:cNvPr>
          <p:cNvSpPr txBox="1"/>
          <p:nvPr/>
        </p:nvSpPr>
        <p:spPr>
          <a:xfrm>
            <a:off x="7082001" y="568036"/>
            <a:ext cx="502454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частоте упоминаний, основным мотивом выбора вуза было желание овладеть профессией, по которой осуществляется подготовка в Академии «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BOLASHAQ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». Таково мнение в среднем каждого третьего опрошенного первокурсника. 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на эту причину указывают: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Девушки (31,1%)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17 – 18 летние (17,8%)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образовательных программ «Фармация» (13,3%) и «Иностранный язык: два иностранных языка» (8,9%).</a:t>
            </a:r>
          </a:p>
        </p:txBody>
      </p:sp>
    </p:spTree>
    <p:extLst>
      <p:ext uri="{BB962C8B-B14F-4D97-AF65-F5344CB8AC3E}">
        <p14:creationId xmlns:p14="http://schemas.microsoft.com/office/powerpoint/2010/main" val="2239965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60851"/>
              </p:ext>
            </p:extLst>
          </p:nvPr>
        </p:nvGraphicFramePr>
        <p:xfrm>
          <a:off x="-110836" y="0"/>
          <a:ext cx="12302835" cy="688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2835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ОБРАЗОВАТЕЛЬНАЯ ПРОГРАММА: ПРОБЛЕМА ВЫБОРА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98683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F8D225-316A-4152-8DA4-80D655A787B5}"/>
              </a:ext>
            </a:extLst>
          </p:cNvPr>
          <p:cNvSpPr txBox="1"/>
          <p:nvPr/>
        </p:nvSpPr>
        <p:spPr>
          <a:xfrm>
            <a:off x="7082001" y="568036"/>
            <a:ext cx="502454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Доминантное большинство опрошенных первокурсников (немногим более трех четвертей), по данным самооценок, имеют представление о специфике своей будущей профессии.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Наиболее высокие показатели осведомленности отмечаются среди: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Девушек -56,4%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русскоязычного обучения – 85%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Старше 20 лет – 100%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Образовательной программы «Фармация» – 94,1%.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941EBF95-6252-43FF-81DD-B45604A1B4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3637779"/>
              </p:ext>
            </p:extLst>
          </p:nvPr>
        </p:nvGraphicFramePr>
        <p:xfrm>
          <a:off x="154092" y="831273"/>
          <a:ext cx="6399108" cy="5061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423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507038"/>
              </p:ext>
            </p:extLst>
          </p:nvPr>
        </p:nvGraphicFramePr>
        <p:xfrm>
          <a:off x="-110836" y="0"/>
          <a:ext cx="12302835" cy="688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2835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ОБРАЗОВАТЕЛЬНАЯ ПРОГРАММА: ПРОБЛЕМА ВЫБОРА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98683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F8D225-316A-4152-8DA4-80D655A787B5}"/>
              </a:ext>
            </a:extLst>
          </p:cNvPr>
          <p:cNvSpPr txBox="1"/>
          <p:nvPr/>
        </p:nvSpPr>
        <p:spPr>
          <a:xfrm>
            <a:off x="6871855" y="568036"/>
            <a:ext cx="52346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Абсолютное большинство опрошенных первокурсников, по их собственному признанию, собираются работать по специальности. Настроенность на работу по специальности характеризует: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Среди девушек -92,3%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Среди юношей – 50%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Среди русскоязычных студентов – 85%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sz="2000" b="1" dirty="0" err="1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казахоязычных</a:t>
            </a: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студентов – 84%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Среди возрастных категорий от 17 до 20 лет (включительно) -80%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Старше 20 лет – 93,3%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Среди студентов образовательных программ «Фармация» – 94,1%, «Иностранный язык: два иностранных языка» – 70%, «Юриспруденция» – 50%.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280E51A-C313-48EF-A921-3BF26F039D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6279639"/>
              </p:ext>
            </p:extLst>
          </p:nvPr>
        </p:nvGraphicFramePr>
        <p:xfrm>
          <a:off x="304800" y="720436"/>
          <a:ext cx="6040582" cy="5458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6862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223348"/>
              </p:ext>
            </p:extLst>
          </p:nvPr>
        </p:nvGraphicFramePr>
        <p:xfrm>
          <a:off x="-110836" y="0"/>
          <a:ext cx="12302835" cy="688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2835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ОБРАЗОВАТЕЛЬНАЯ ПРОГРАММА: ПРОБЛЕМА ВЫБОРА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98683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F8D225-316A-4152-8DA4-80D655A787B5}"/>
              </a:ext>
            </a:extLst>
          </p:cNvPr>
          <p:cNvSpPr txBox="1"/>
          <p:nvPr/>
        </p:nvSpPr>
        <p:spPr>
          <a:xfrm>
            <a:off x="6877156" y="625640"/>
            <a:ext cx="52346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 время учебы в вузе у более двух третей опрошенных первокурсников отношение к выбранной специальности/направлению подготовки изменилось в лучшую сторону.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Улучшили свое отношение к выбранной специальности среди: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Девушек – 61,5%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Юношей – 66,7%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Казахоязычных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студентов – 76%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Русскоязычных студентов – 60%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20 лет включительно – 83,3%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Старше 20 лет – 80%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образовательных программ «Фармация – 76,5%, «Юриспруденция» – 66,7%, «Иностранный язык: два иностранных языка» – 50%.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AD3EF1FE-8F56-40F7-B6E1-D16AE9A658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5193318"/>
              </p:ext>
            </p:extLst>
          </p:nvPr>
        </p:nvGraphicFramePr>
        <p:xfrm>
          <a:off x="379374" y="817418"/>
          <a:ext cx="6090699" cy="5632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21245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250281"/>
              </p:ext>
            </p:extLst>
          </p:nvPr>
        </p:nvGraphicFramePr>
        <p:xfrm>
          <a:off x="-110836" y="0"/>
          <a:ext cx="12302835" cy="688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2835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75000"/>
                            </a:srgb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ОБРАЗОВАТЕЛЬНАЯ ПРОГРАММА: ПРОБЛЕМА ВЫБОРА</a:t>
                      </a:r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98683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3F8D225-316A-4152-8DA4-80D655A787B5}"/>
              </a:ext>
            </a:extLst>
          </p:cNvPr>
          <p:cNvSpPr txBox="1"/>
          <p:nvPr/>
        </p:nvSpPr>
        <p:spPr>
          <a:xfrm>
            <a:off x="6234545" y="1745673"/>
            <a:ext cx="58466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среднем свыше трех четвертей опрошенных первокурсников подтвердили приверженность выбранной образовательной программе.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их составе наиболее активно представлены: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Девушки – 71,1%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Русскоязычные студенты – 42,2%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 17 до 20 лет (включительно) – 44,5%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образовательных программ «Фармация» – 37,8% и «Иностранный язык: два иностранных языка» - 22,2%.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E74ECB61-C2A4-414F-B11C-053B0725CC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5489932"/>
              </p:ext>
            </p:extLst>
          </p:nvPr>
        </p:nvGraphicFramePr>
        <p:xfrm>
          <a:off x="284426" y="713072"/>
          <a:ext cx="5846620" cy="5487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239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751912"/>
              </p:ext>
            </p:extLst>
          </p:nvPr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АДАПТАЦИИ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006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996652"/>
              </p:ext>
            </p:extLst>
          </p:nvPr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pPr marL="0" indent="263525" algn="l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АДАПТАЦИИ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4664592-F28B-4E44-98AA-9BB2E582FE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7299903"/>
              </p:ext>
            </p:extLst>
          </p:nvPr>
        </p:nvGraphicFramePr>
        <p:xfrm>
          <a:off x="0" y="762000"/>
          <a:ext cx="7592291" cy="595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039740-8107-4A69-85B9-72EFA7CCA699}"/>
              </a:ext>
            </a:extLst>
          </p:cNvPr>
          <p:cNvSpPr txBox="1"/>
          <p:nvPr/>
        </p:nvSpPr>
        <p:spPr>
          <a:xfrm>
            <a:off x="7592291" y="623455"/>
            <a:ext cx="45997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Превалирующее большинство опрошенных первокурсников легко справляются с учебной нагрузкой.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Среди них в большей степени представлены: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Девушки – 44,5%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от 17 до 20 лет – 31,1%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Казахоязычные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35,6%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образовательной программы «Фармация» – 26,7%.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211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204200"/>
              </p:ext>
            </p:extLst>
          </p:nvPr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pPr marL="0" indent="263525" algn="l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АДАПТАЦИИ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9446E83-4891-4601-B1E3-41B00E5AF2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0386436"/>
              </p:ext>
            </p:extLst>
          </p:nvPr>
        </p:nvGraphicFramePr>
        <p:xfrm>
          <a:off x="180109" y="623454"/>
          <a:ext cx="6691746" cy="5940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EFCE3CF-1DE8-4CD1-9583-67D2D35C2B9E}"/>
              </a:ext>
            </a:extLst>
          </p:cNvPr>
          <p:cNvSpPr txBox="1"/>
          <p:nvPr/>
        </p:nvSpPr>
        <p:spPr>
          <a:xfrm>
            <a:off x="6871855" y="471055"/>
            <a:ext cx="53201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 испытывают никаких трудностей в адаптации к студенческой жизни – около двух третей опрошенных студентов. Это доминантный тренд в среде респондентов.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об отсутствии проблем с адаптацией сообщают: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Девушки – 33,3%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20 лет – 26,7%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Казахоязычные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26,7%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образовательной программы «Фармация» – 22,2%.</a:t>
            </a:r>
          </a:p>
        </p:txBody>
      </p:sp>
    </p:spTree>
    <p:extLst>
      <p:ext uri="{BB962C8B-B14F-4D97-AF65-F5344CB8AC3E}">
        <p14:creationId xmlns:p14="http://schemas.microsoft.com/office/powerpoint/2010/main" val="269200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91387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marL="0" indent="623888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</a:t>
                      </a:r>
                    </a:p>
                    <a:p>
                      <a:pPr marL="0" indent="623888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623888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623888"/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ИССЛЕДОВАНИИ……………………………………………………………………...3</a:t>
                      </a:r>
                    </a:p>
                    <a:p>
                      <a:pPr marL="0" indent="623888"/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…………………………………………………………………………………..4</a:t>
                      </a:r>
                    </a:p>
                    <a:p>
                      <a:pPr marL="0" indent="623888"/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РЕЗЮМЕ (ВЫВОДЫ И ОБОБЩЕНИЯ) ………………………………………………...5</a:t>
                      </a:r>
                    </a:p>
                    <a:p>
                      <a:pPr marL="0" indent="623888"/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ДЕМОГРАФИЯ ……………………………………………………………………………....6</a:t>
                      </a:r>
                    </a:p>
                    <a:p>
                      <a:pPr marL="0" indent="623888"/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ПРОГРАММА: ПРОБЛЕМА ВЫБОРА ……………………….9</a:t>
                      </a:r>
                    </a:p>
                    <a:p>
                      <a:pPr marL="0" indent="623888"/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АДАПТАЦИИ…………………………………………………………………..15</a:t>
                      </a:r>
                    </a:p>
                    <a:p>
                      <a:pPr marL="0" indent="623888"/>
                      <a:r>
                        <a:rPr lang="ru-RU" sz="2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УЧЕБНОГО ПРОЦЕССА ……………………………………………..19</a:t>
                      </a:r>
                    </a:p>
                    <a:p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6181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604665"/>
              </p:ext>
            </p:extLst>
          </p:nvPr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pPr marL="0" indent="263525" algn="l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АДАПТАЦИИ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5891A05F-B5CC-4583-81C8-3C57F1340B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820132"/>
              </p:ext>
            </p:extLst>
          </p:nvPr>
        </p:nvGraphicFramePr>
        <p:xfrm>
          <a:off x="246798" y="649481"/>
          <a:ext cx="8065929" cy="4947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7B6FC93-986E-4570-85B7-130DE21E20D9}"/>
              </a:ext>
            </a:extLst>
          </p:cNvPr>
          <p:cNvSpPr txBox="1"/>
          <p:nvPr/>
        </p:nvSpPr>
        <p:spPr>
          <a:xfrm>
            <a:off x="246798" y="5777345"/>
            <a:ext cx="5156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Множественный выбор. Сумма ответов превышает 100%.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987163F-08EB-4FA6-BC8E-6C349BADDC30}"/>
              </a:ext>
            </a:extLst>
          </p:cNvPr>
          <p:cNvSpPr txBox="1"/>
          <p:nvPr/>
        </p:nvSpPr>
        <p:spPr>
          <a:xfrm>
            <a:off x="8201891" y="789709"/>
            <a:ext cx="39901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Ключевой фактор адаптации к учебе - желание учиться. Таково мнение почти двух третей опрошенных первокурсников.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в среднем одним респондентом отмечено более одного ответа. Наиболее часто упоминаемые – желание учиться и сотрудничество в группе.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желание учиться отмечали девушки (33,3%), от 17 до 20 лет (37,8%),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казахоязычные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(26,7%), студенты образовательной программы «Фармация» (22,2%).</a:t>
            </a:r>
          </a:p>
        </p:txBody>
      </p:sp>
    </p:spTree>
    <p:extLst>
      <p:ext uri="{BB962C8B-B14F-4D97-AF65-F5344CB8AC3E}">
        <p14:creationId xmlns:p14="http://schemas.microsoft.com/office/powerpoint/2010/main" val="1523129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010466"/>
              </p:ext>
            </p:extLst>
          </p:nvPr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sz="2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УЧЕБНОГО ПРОЦЕССА</a:t>
                      </a:r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6648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34943"/>
              </p:ext>
            </p:extLst>
          </p:nvPr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pPr marL="0" indent="263525" algn="l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УЧЕБНОГО ПРОЦЕССА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7F9A2936-B453-4657-869E-68E694CEA8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0359478"/>
              </p:ext>
            </p:extLst>
          </p:nvPr>
        </p:nvGraphicFramePr>
        <p:xfrm>
          <a:off x="85457" y="933061"/>
          <a:ext cx="7360372" cy="5924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1EB904-1638-4D41-8017-92A0CFF2E4B5}"/>
              </a:ext>
            </a:extLst>
          </p:cNvPr>
          <p:cNvSpPr txBox="1"/>
          <p:nvPr/>
        </p:nvSpPr>
        <p:spPr>
          <a:xfrm>
            <a:off x="7445829" y="415636"/>
            <a:ext cx="474617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более половины участников опроса, учебный процесс в вузе организован на высоком уровне.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этой категории респондентов  несколько активнее представлены: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Девушки – 46,7%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20 лет (26,7%)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Русскоязычные (31,1%)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образовательной программы «Фармация» – 28,9%.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Более трети опрошенных оценивают уровень организации учебного процесса на удовлетворительно, главным образом: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Девушки – 33,3%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20 лет – 26,7%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Казахоязычные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26,7%.</a:t>
            </a:r>
          </a:p>
        </p:txBody>
      </p:sp>
    </p:spTree>
    <p:extLst>
      <p:ext uri="{BB962C8B-B14F-4D97-AF65-F5344CB8AC3E}">
        <p14:creationId xmlns:p14="http://schemas.microsoft.com/office/powerpoint/2010/main" val="1271927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510334"/>
              </p:ext>
            </p:extLst>
          </p:nvPr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pPr marL="0" indent="263525" algn="l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УЧЕБНОГО ПРОЦЕССА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1EB904-1638-4D41-8017-92A0CFF2E4B5}"/>
              </a:ext>
            </a:extLst>
          </p:cNvPr>
          <p:cNvSpPr txBox="1"/>
          <p:nvPr/>
        </p:nvSpPr>
        <p:spPr>
          <a:xfrm>
            <a:off x="7445829" y="415636"/>
            <a:ext cx="474617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Свыше двух третей опрошенных первокурсников характеризуют отношения «преподаватель – студент» как теплые, доброжелательные. Данную характеристику отношений разделяют: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57,8% девушек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48,9% возрастных категорий от 17 до 20 лет (включительно)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26,7%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казахоязычных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студентов.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ru-RU" sz="2000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оценкам каждого четвертого участника опроса, отношения «преподаватель – студент» - нормальные. Такова оценка в основном: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Девушек – 26,7%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 20 лет – 26,7%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 err="1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Казахоязычных</a:t>
            </a: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17,8%.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C240EEA-03BD-4CFF-988D-8A99F3C477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8978819"/>
              </p:ext>
            </p:extLst>
          </p:nvPr>
        </p:nvGraphicFramePr>
        <p:xfrm>
          <a:off x="193960" y="854579"/>
          <a:ext cx="6622476" cy="5740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248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/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pPr marL="0" indent="263525" algn="l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УЧЕБНОГО ПРОЦЕССА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1EB904-1638-4D41-8017-92A0CFF2E4B5}"/>
              </a:ext>
            </a:extLst>
          </p:cNvPr>
          <p:cNvSpPr txBox="1"/>
          <p:nvPr/>
        </p:nvSpPr>
        <p:spPr>
          <a:xfrm>
            <a:off x="7093527" y="714281"/>
            <a:ext cx="50984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Доброжелательный характер отношений «студент – администрация вуза» признается на уровне более половины участников опроса. Данное мнение наиболее активно распространено среди: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Девушек -42,2%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 20 лет (включительно) – 40%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Казахоязычных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33,3%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Студентов образовательной программы «Фармация» – 20%.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91B982F9-1E6F-4966-A95A-2A92876E63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9154730"/>
              </p:ext>
            </p:extLst>
          </p:nvPr>
        </p:nvGraphicFramePr>
        <p:xfrm>
          <a:off x="193960" y="1068224"/>
          <a:ext cx="6719458" cy="5374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5406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/>
        </p:nvGraphicFramePr>
        <p:xfrm>
          <a:off x="-138548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pPr marL="0" indent="263525" algn="l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УЧЕБНОГО ПРОЦЕССА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1EB904-1638-4D41-8017-92A0CFF2E4B5}"/>
              </a:ext>
            </a:extLst>
          </p:cNvPr>
          <p:cNvSpPr txBox="1"/>
          <p:nvPr/>
        </p:nvSpPr>
        <p:spPr>
          <a:xfrm>
            <a:off x="7093527" y="714281"/>
            <a:ext cx="50984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Почти две трети опрошенных первокурсников считают свои отношения с сотрудниками подразделений вуза доброжелательными. Такого мнения придерживаются: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53,3% девушек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46,7% студентов от 17 до 20 лет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37,8% обучающихся на казахском языке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26,7% студентов образовательной программы «Фармация».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ru-RU" sz="2000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62AFC30-7285-4E82-ACE6-7A13519BDB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1514507"/>
              </p:ext>
            </p:extLst>
          </p:nvPr>
        </p:nvGraphicFramePr>
        <p:xfrm>
          <a:off x="239190" y="714282"/>
          <a:ext cx="6674227" cy="5838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5692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69393"/>
              </p:ext>
            </p:extLst>
          </p:nvPr>
        </p:nvGraphicFramePr>
        <p:xfrm>
          <a:off x="-138547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pPr marL="0" indent="263525" algn="l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УЧЕБНОГО ПРОЦЕССА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1EB904-1638-4D41-8017-92A0CFF2E4B5}"/>
              </a:ext>
            </a:extLst>
          </p:cNvPr>
          <p:cNvSpPr txBox="1"/>
          <p:nvPr/>
        </p:nvSpPr>
        <p:spPr>
          <a:xfrm>
            <a:off x="7093527" y="714281"/>
            <a:ext cx="50984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Доминантный тренд: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Практически три четверти опрошенных первокурсников характеризуют отношения между студентами как доброжелательные. Этот контингент участников опроса на 64,5% состоит из девушек, от 17 до 20 лет (55,6%), с казахским языком обучения (40%), получающих профессиональное образование в рамках программы «Фармация» (28,9%).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3D07344-106A-41E0-97F5-53D8A29C19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0733976"/>
              </p:ext>
            </p:extLst>
          </p:nvPr>
        </p:nvGraphicFramePr>
        <p:xfrm>
          <a:off x="193960" y="714282"/>
          <a:ext cx="6442367" cy="5409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38806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/>
        </p:nvGraphicFramePr>
        <p:xfrm>
          <a:off x="-138547" y="0"/>
          <a:ext cx="12330547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30547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pPr marL="0" indent="263525" algn="l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УЧЕБНОГО ПРОЦЕССА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A1EB904-1638-4D41-8017-92A0CFF2E4B5}"/>
              </a:ext>
            </a:extLst>
          </p:cNvPr>
          <p:cNvSpPr txBox="1"/>
          <p:nvPr/>
        </p:nvSpPr>
        <p:spPr>
          <a:xfrm>
            <a:off x="7093527" y="714281"/>
            <a:ext cx="50984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Ни один из показателей предложенных анкетой студенческих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пробле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 не дотягивает до минимально необходимого уровня (25%), отражающего устойчивость группового мнения опрошенных первокурсников.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Единственная проблема, которая волнует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недоминантное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большинство (каждых четвертого – пятого) участников опроса – качество организации учебного процесса.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Обеспокоенность этой проблемой чаще всего характеризует возрастные категории до 20 лет (20%), девушек (17,8%), студентов образовательной программы «Фармация» (11,1%).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72239F7-5E3D-4316-9D33-24C6C1C140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3166092"/>
              </p:ext>
            </p:extLst>
          </p:nvPr>
        </p:nvGraphicFramePr>
        <p:xfrm>
          <a:off x="110836" y="755051"/>
          <a:ext cx="7093528" cy="5825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633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1267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pPr marL="0" indent="442913"/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 ИССЛЕДОВАНИИ</a:t>
                      </a:r>
                    </a:p>
                    <a:p>
                      <a:pPr marL="0" indent="442913"/>
                      <a:endParaRPr lang="ru-RU" sz="24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2B1B621-1F26-4959-A647-C4135D366632}"/>
              </a:ext>
            </a:extLst>
          </p:cNvPr>
          <p:cNvSpPr txBox="1"/>
          <p:nvPr/>
        </p:nvSpPr>
        <p:spPr>
          <a:xfrm>
            <a:off x="166254" y="997527"/>
            <a:ext cx="592974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ВЫБОРКА И ГЕОЛОКАЦИЯ</a:t>
            </a:r>
          </a:p>
          <a:p>
            <a:pPr marL="179388" indent="-179388"/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indent="-1793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Сроки исследования: Октябрь 2023</a:t>
            </a:r>
          </a:p>
          <a:p>
            <a:pPr marL="179388" indent="-1793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Объем выборочной совокупности – 45   респондентов</a:t>
            </a:r>
          </a:p>
          <a:p>
            <a:pPr marL="179388" indent="-9683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Геолокация – г. Караганда</a:t>
            </a:r>
          </a:p>
          <a:p>
            <a:pPr marL="179388" indent="-179388"/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indent="-1793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ЦЕЛЬ И ЗАДАЧИ ИССЛЕДОВАНИЯ</a:t>
            </a:r>
          </a:p>
          <a:p>
            <a:pPr marL="179388" indent="-179388"/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indent="-1793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Объект исследования: Студенты первых  курсов очной формы обучения</a:t>
            </a:r>
          </a:p>
          <a:p>
            <a:pPr marL="179388" indent="-1793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Предмет исследования: Уровень адаптации к   учебному курсу</a:t>
            </a:r>
          </a:p>
          <a:p>
            <a:pPr marL="179388" indent="-1793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Цель: Анализ уровня адаптации студентов первых курсов к обучению в Академии «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BOLASHAQ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179388" indent="-179388"/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indent="-1793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Метод сбора информации: Онлайн-опрос</a:t>
            </a:r>
          </a:p>
          <a:p>
            <a:pPr marL="179388" indent="-17938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5E38E2-BDDA-4A13-BBAF-823D25450A30}"/>
              </a:ext>
            </a:extLst>
          </p:cNvPr>
          <p:cNvSpPr txBox="1"/>
          <p:nvPr/>
        </p:nvSpPr>
        <p:spPr>
          <a:xfrm>
            <a:off x="6262253" y="110836"/>
            <a:ext cx="592974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Выяснить наличие у первокурсников представления о специфике будущей профессии, планов на трудоустройство по выбранной специальности и характера отношения к ней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Установить уровень адаптационного потенциала, как справляются с учебной нагрузкой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трудности адаптации и что помогает адаптироваться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Выяснить факторы, отрицательно влияющие на качество обучения студентов, и их восприятие организации учебного процесса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Изучить, как первокурсники характеризуют отношения «преподаватель – студент», «студент – администрация вуза», «студент – сотрудники подразделений вуза», «студент – студент», а также беспокоящие их проблемы.</a:t>
            </a:r>
          </a:p>
        </p:txBody>
      </p:sp>
    </p:spTree>
    <p:extLst>
      <p:ext uri="{BB962C8B-B14F-4D97-AF65-F5344CB8AC3E}">
        <p14:creationId xmlns:p14="http://schemas.microsoft.com/office/powerpoint/2010/main" val="360604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52740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marL="0" indent="360363"/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360363"/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360363"/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360363"/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360363"/>
                      <a:endParaRPr lang="ru-RU" sz="2000" dirty="0">
                        <a:solidFill>
                          <a:schemeClr val="accent2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5B299F2-16B1-429C-B78E-A82CCBE39D79}"/>
              </a:ext>
            </a:extLst>
          </p:cNvPr>
          <p:cNvSpPr txBox="1"/>
          <p:nvPr/>
        </p:nvSpPr>
        <p:spPr>
          <a:xfrm>
            <a:off x="332509" y="235527"/>
            <a:ext cx="5347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27CD24-9E53-41D6-8A39-3ECDFA8BAAC6}"/>
              </a:ext>
            </a:extLst>
          </p:cNvPr>
          <p:cNvSpPr txBox="1"/>
          <p:nvPr/>
        </p:nvSpPr>
        <p:spPr>
          <a:xfrm>
            <a:off x="207818" y="1163782"/>
            <a:ext cx="588818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360363" indent="-360363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В целях изучения адаптационного потенциала  первокурсников в Академии «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BOLASHAQ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проводится регулярное оффлайн и онлайн анкетирование в режиме ежегодного социологического мониторинга.</a:t>
            </a:r>
          </a:p>
          <a:p>
            <a:pPr marL="360363" indent="-360363"/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0363" indent="-96838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Результаты очередного исследования представлены в настоящем отчете. Его эмпирическую основу составляют данные онлайн-опроса студентов первого курса очного отделения бакалавриата, проведенного в октябре 2023 года.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51D4C7-1F88-4C50-A162-F56FF09748E6}"/>
              </a:ext>
            </a:extLst>
          </p:cNvPr>
          <p:cNvSpPr txBox="1"/>
          <p:nvPr/>
        </p:nvSpPr>
        <p:spPr>
          <a:xfrm>
            <a:off x="6428509" y="1468582"/>
            <a:ext cx="57634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Полученная информация позволяет оперативно принимать  учебно-организационные решения с учетом адаптационных возможностей и проблем обучающихся.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выборкой проводился методом квотирования с учетом известных характеристик генеральной совокупности (пол, возраст, язык обучения) так, чтобы распределение этих характеристик в выборке отражало их пропорции в генеральной совокупности.</a:t>
            </a:r>
          </a:p>
        </p:txBody>
      </p:sp>
    </p:spTree>
    <p:extLst>
      <p:ext uri="{BB962C8B-B14F-4D97-AF65-F5344CB8AC3E}">
        <p14:creationId xmlns:p14="http://schemas.microsoft.com/office/powerpoint/2010/main" val="801510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97897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5FCBDCB-C6F2-4CED-8A8F-2F2F765ACAA3}"/>
              </a:ext>
            </a:extLst>
          </p:cNvPr>
          <p:cNvSpPr txBox="1"/>
          <p:nvPr/>
        </p:nvSpPr>
        <p:spPr>
          <a:xfrm>
            <a:off x="401782" y="304800"/>
            <a:ext cx="6179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РЕЗЮМЕ (ВЫВОДЫ И ОБОБЩЕНИЯ)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4FC869-61A8-4362-9CFB-248442FA0E27}"/>
              </a:ext>
            </a:extLst>
          </p:cNvPr>
          <p:cNvSpPr txBox="1"/>
          <p:nvPr/>
        </p:nvSpPr>
        <p:spPr>
          <a:xfrm>
            <a:off x="249382" y="1071265"/>
            <a:ext cx="793865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ПРОГРАММА: ПРОБЛЕМА ВЫБОРА</a:t>
            </a:r>
          </a:p>
          <a:p>
            <a:endParaRPr lang="ru-RU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ТРЕНДЫ</a:t>
            </a:r>
          </a:p>
          <a:p>
            <a:endParaRPr lang="ru-RU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66,6% опрошенных первокурсников пришли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в Академию «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BOLASHAQ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», мотивированные 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желанием овладеть профессией, по которой </a:t>
            </a:r>
          </a:p>
          <a:p>
            <a:pPr marL="263525" indent="-263525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осуществляется подготовка в вузе, возможностью     трудоустроиться по специальности по окончании</a:t>
            </a:r>
          </a:p>
          <a:p>
            <a:pPr marL="263525" indent="-263525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данного вуза, высоким  качеством преподавания, </a:t>
            </a:r>
          </a:p>
          <a:p>
            <a:pPr marL="263525" indent="-263525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известностью и престижем вуза (в среднем одним </a:t>
            </a:r>
          </a:p>
          <a:p>
            <a:pPr marL="263525" indent="-263525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респондентом отмечено несколько причин).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75,6% хорошо представляют специфику своей </a:t>
            </a: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будущей профессии, а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84,5% собираются работать </a:t>
            </a:r>
          </a:p>
          <a:p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 выбранной специальности.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75480E-6BEA-4B0F-BBE9-021B33B34ED6}"/>
              </a:ext>
            </a:extLst>
          </p:cNvPr>
          <p:cNvSpPr txBox="1"/>
          <p:nvPr/>
        </p:nvSpPr>
        <p:spPr>
          <a:xfrm>
            <a:off x="6580909" y="401782"/>
            <a:ext cx="561109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66,7%, несмотря на достаточно короткое время обучения в вузе (один семестр), улучшили свое отношение к выбранной специальности.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77,8% утвердились в правильности своего выбора образовательной программы. Если бы предоставилась возможность вновь поступать в вуз, они бы выбрали эту же программу.</a:t>
            </a:r>
          </a:p>
        </p:txBody>
      </p:sp>
    </p:spTree>
    <p:extLst>
      <p:ext uri="{BB962C8B-B14F-4D97-AF65-F5344CB8AC3E}">
        <p14:creationId xmlns:p14="http://schemas.microsoft.com/office/powerpoint/2010/main" val="427440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5FCBDCB-C6F2-4CED-8A8F-2F2F765ACAA3}"/>
              </a:ext>
            </a:extLst>
          </p:cNvPr>
          <p:cNvSpPr txBox="1"/>
          <p:nvPr/>
        </p:nvSpPr>
        <p:spPr>
          <a:xfrm>
            <a:off x="401782" y="304800"/>
            <a:ext cx="6179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РЕЗЮМЕ (ВЫВОДЫ И ОБОБЩЕНИЯ)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4FC869-61A8-4362-9CFB-248442FA0E27}"/>
              </a:ext>
            </a:extLst>
          </p:cNvPr>
          <p:cNvSpPr txBox="1"/>
          <p:nvPr/>
        </p:nvSpPr>
        <p:spPr>
          <a:xfrm>
            <a:off x="249383" y="1071265"/>
            <a:ext cx="583276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УРОВЕНЬ АДАПТАЦИИ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ОСНОВНЫЕ ТРЕНДЫ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Уровень адаптационного потенциала опрошенных первокурсников – 55,6%. Это показатель удельного веса респондентов, которые легко справляются с учебной нагрузкой. Однако 44,4% трудно дается учеба в вузе, главным образом из-за элементарной лени и недостаточности школьных знаний (по признанию самих участников опроса).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ru-RU" sz="2000" b="1" dirty="0"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88,9% отрицают наличие трудностей в адаптации к учебе. Из них 26,7% преодолели их на начальном этапе обучения. Лишь 15,5% признались, что до сих пор не могут адаптироваться к учебному процессу из-за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75480E-6BEA-4B0F-BBE9-021B33B34ED6}"/>
              </a:ext>
            </a:extLst>
          </p:cNvPr>
          <p:cNvSpPr txBox="1"/>
          <p:nvPr/>
        </p:nvSpPr>
        <p:spPr>
          <a:xfrm>
            <a:off x="6359237" y="401782"/>
            <a:ext cx="583276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6352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неравномерно составленного расписания   занятий и больших объемов подготовки к ним.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информации первокурсников, в большей степени им помогают адаптироваться к учебному процессу два фактора: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во-первых, желание учиться (60%);</a:t>
            </a:r>
          </a:p>
          <a:p>
            <a:pPr marL="3603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b="1" dirty="0"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во-вторых, сотрудничество в группе (40%).    А поскольку респонденты имели возможность  отмечать несколько ответов (не более 3-х), то в общем целом 68,9% указали также в качестве действенных факторов помощи – советы куратора группы и доброжелательное взаимодействие с преподавателями.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88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5FCBDCB-C6F2-4CED-8A8F-2F2F765ACAA3}"/>
              </a:ext>
            </a:extLst>
          </p:cNvPr>
          <p:cNvSpPr txBox="1"/>
          <p:nvPr/>
        </p:nvSpPr>
        <p:spPr>
          <a:xfrm>
            <a:off x="401782" y="304800"/>
            <a:ext cx="6179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РЕЗЮМЕ (ВЫВОДЫ И ОБОБЩЕНИЯ)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4FC869-61A8-4362-9CFB-248442FA0E27}"/>
              </a:ext>
            </a:extLst>
          </p:cNvPr>
          <p:cNvSpPr txBox="1"/>
          <p:nvPr/>
        </p:nvSpPr>
        <p:spPr>
          <a:xfrm>
            <a:off x="249383" y="1071265"/>
            <a:ext cx="583276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ОРГАНИЗАЦИЯ УЧЕБНОГО ПРОЦЕССА</a:t>
            </a: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ОСНОВНЫЕ ТРЕНДЫ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53,3% опрошенных первокурсников оценивают качество организации учебного процесса в вузе на высоком уровне. 35,6% удовлетворено качеством организации.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Доминантное большинство участников опроса характеризует отношения «преподаватель – студент», «студент – администрация вуза», «студент – сотрудники учебного и других подразделений вуза», «студент – студент» как доброжелательные: соответственно 66,7% - 53,3% - 62,2% - 73,3 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1800" b="1" i="1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75480E-6BEA-4B0F-BBE9-021B33B34ED6}"/>
              </a:ext>
            </a:extLst>
          </p:cNvPr>
          <p:cNvSpPr txBox="1"/>
          <p:nvPr/>
        </p:nvSpPr>
        <p:spPr>
          <a:xfrm>
            <a:off x="6096000" y="401782"/>
            <a:ext cx="60960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06425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Ни один из показателей проблем, волнующих сейчас первокурсников, не дотягивает до минимально необходимого уровня (25%), отражающего устойчивость группового студенческого мнения. По частоте упоминания, каждых четвертого – пятого (22,2%) опрошенных волнует проблема качества организации учебного процесса, каждого седьмого (13,4%) – проблема послевузовского трудоустройства по специальности, каждого девятого (11,1%) – проблема качества питания и цен в студенческой столовой. Показатели других проблем статистически менее значимы.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497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638107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algn="ctr"/>
                      <a:r>
                        <a:rPr lang="ru-RU" sz="2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ДЕМОГРАФИЯ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638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5CFFA1F-89E5-457B-B071-339E434D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41137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62534781"/>
                    </a:ext>
                  </a:extLst>
                </a:gridCol>
              </a:tblGrid>
              <a:tr h="488812">
                <a:tc>
                  <a:txBody>
                    <a:bodyPr/>
                    <a:lstStyle/>
                    <a:p>
                      <a:r>
                        <a:rPr lang="ru-RU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ДЕМОГРАФИЯ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15956"/>
                  </a:ext>
                </a:extLst>
              </a:tr>
              <a:tr h="63691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091363"/>
                  </a:ext>
                </a:extLst>
              </a:tr>
            </a:tbl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BBC5C913-8EEC-4348-AF1D-17D7D23160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060670"/>
              </p:ext>
            </p:extLst>
          </p:nvPr>
        </p:nvGraphicFramePr>
        <p:xfrm>
          <a:off x="3477490" y="4475019"/>
          <a:ext cx="3117277" cy="2105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1D49A34D-BF50-483B-ADCA-EE34A39D22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911701"/>
              </p:ext>
            </p:extLst>
          </p:nvPr>
        </p:nvGraphicFramePr>
        <p:xfrm>
          <a:off x="221673" y="4475019"/>
          <a:ext cx="3255818" cy="2216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417F0C07-FD5B-432F-96C9-0CEE5C51BA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739032"/>
              </p:ext>
            </p:extLst>
          </p:nvPr>
        </p:nvGraphicFramePr>
        <p:xfrm>
          <a:off x="-491836" y="713509"/>
          <a:ext cx="6587836" cy="4003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74FA004-5A42-4283-9C15-16C5DB07CD43}"/>
              </a:ext>
            </a:extLst>
          </p:cNvPr>
          <p:cNvSpPr txBox="1"/>
          <p:nvPr/>
        </p:nvSpPr>
        <p:spPr>
          <a:xfrm>
            <a:off x="6733308" y="1094508"/>
            <a:ext cx="54586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Гендерный профиль опрошенных студентов – женский (абсолютное большинство).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участников опроса – </a:t>
            </a:r>
            <a:r>
              <a:rPr lang="ru-RU" sz="2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казахоязычные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студенты.</a:t>
            </a:r>
          </a:p>
          <a:p>
            <a:endParaRPr lang="ru-RU" sz="20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составе первокурсников наиболее активно представлены возрастные категории 17 лет и старше 20 лет. Средний возраст – примерно 22 года.</a:t>
            </a:r>
          </a:p>
        </p:txBody>
      </p:sp>
    </p:spTree>
    <p:extLst>
      <p:ext uri="{BB962C8B-B14F-4D97-AF65-F5344CB8AC3E}">
        <p14:creationId xmlns:p14="http://schemas.microsoft.com/office/powerpoint/2010/main" val="26849287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2216</TotalTime>
  <Words>1990</Words>
  <Application>Microsoft Office PowerPoint</Application>
  <PresentationFormat>Широкоэкранный</PresentationFormat>
  <Paragraphs>470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Bakhytzhamal Bekturganova</dc:creator>
  <cp:lastModifiedBy>Bakhytzhamal Bekturganova</cp:lastModifiedBy>
  <cp:revision>36</cp:revision>
  <dcterms:created xsi:type="dcterms:W3CDTF">2023-10-18T11:03:37Z</dcterms:created>
  <dcterms:modified xsi:type="dcterms:W3CDTF">2023-10-20T14:36:55Z</dcterms:modified>
</cp:coreProperties>
</file>