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16"/>
  </p:notesMasterIdLst>
  <p:sldIdLst>
    <p:sldId id="256" r:id="rId4"/>
    <p:sldId id="262" r:id="rId5"/>
    <p:sldId id="263" r:id="rId6"/>
    <p:sldId id="257" r:id="rId7"/>
    <p:sldId id="264" r:id="rId8"/>
    <p:sldId id="310" r:id="rId9"/>
    <p:sldId id="311" r:id="rId10"/>
    <p:sldId id="267" r:id="rId11"/>
    <p:sldId id="269" r:id="rId12"/>
    <p:sldId id="319" r:id="rId13"/>
    <p:sldId id="284" r:id="rId14"/>
    <p:sldId id="32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14464660007794"/>
          <c:y val="0"/>
          <c:w val="0.4430993257379648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20-4A5A-9DB4-EF59FA4188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13.8</c:v>
                </c:pt>
                <c:pt idx="1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0-4A5A-9DB4-EF59FA418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42043974565236"/>
          <c:y val="0"/>
          <c:w val="0.55636374996848459"/>
          <c:h val="0.87503119718941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3C-497A-89E5-ADB1C699697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3C-497A-89E5-ADB1C69969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3C-497A-89E5-ADB1C699697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3C-497A-89E5-ADB1C69969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3C-497A-89E5-ADB1C6996979}"/>
              </c:ext>
            </c:extLst>
          </c:dPt>
          <c:dLbls>
            <c:dLbl>
              <c:idx val="0"/>
              <c:layout>
                <c:manualLayout>
                  <c:x val="5.4296198509558517E-2"/>
                  <c:y val="2.51369870551267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/>
                      <a:t>9,6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0250001632433"/>
                      <c:h val="0.142145913394043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13C-497A-89E5-ADB1C6996979}"/>
                </c:ext>
              </c:extLst>
            </c:dLbl>
            <c:dLbl>
              <c:idx val="1"/>
              <c:layout>
                <c:manualLayout>
                  <c:x val="1.4132437895486929E-7"/>
                  <c:y val="7.40769148213899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8294384334475"/>
                      <c:h val="6.59458210943569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13C-497A-89E5-ADB1C6996979}"/>
                </c:ext>
              </c:extLst>
            </c:dLbl>
            <c:dLbl>
              <c:idx val="4"/>
              <c:layout>
                <c:manualLayout>
                  <c:x val="-1.5567417777754656E-2"/>
                  <c:y val="-4.4788219469987789E-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/>
                      <a:t>36,3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2906611506932"/>
                      <c:h val="0.155627200388575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E13C-497A-89E5-ADB1C6996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Пятый</c:v>
                </c:pt>
                <c:pt idx="1">
                  <c:v>Четвертый</c:v>
                </c:pt>
                <c:pt idx="2">
                  <c:v>Третий</c:v>
                </c:pt>
                <c:pt idx="3">
                  <c:v>Второй</c:v>
                </c:pt>
                <c:pt idx="4">
                  <c:v>Первый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9.6</c:v>
                </c:pt>
                <c:pt idx="1">
                  <c:v>15.9</c:v>
                </c:pt>
                <c:pt idx="2">
                  <c:v>18.5</c:v>
                </c:pt>
                <c:pt idx="3">
                  <c:v>19.7</c:v>
                </c:pt>
                <c:pt idx="4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3C-497A-89E5-ADB1C6996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065888105311"/>
          <c:y val="7.2391452897199518E-3"/>
          <c:w val="0.55589313717150735"/>
          <c:h val="0.86918522357515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84-4DEF-812E-0A9F15744543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4-4DEF-812E-0A9F157445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84-4DEF-812E-0A9F157445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84-4DEF-812E-0A9F157445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84-4DEF-812E-0A9F15744543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84-4DEF-812E-0A9F15744543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84-4DEF-812E-0A9F1574454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884-4DEF-812E-0A9F15744543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884-4DEF-812E-0A9F15744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ПиП</c:v>
                </c:pt>
                <c:pt idx="1">
                  <c:v>ДОВ</c:v>
                </c:pt>
                <c:pt idx="2">
                  <c:v>Финансы</c:v>
                </c:pt>
                <c:pt idx="3">
                  <c:v>ПМНО</c:v>
                </c:pt>
                <c:pt idx="4">
                  <c:v>Казахский язык и литература в образовательных учреждениях </c:v>
                </c:pt>
                <c:pt idx="5">
                  <c:v>Казахский язык и литература</c:v>
                </c:pt>
                <c:pt idx="6">
                  <c:v>Иностранный язык: два иностранных языка</c:v>
                </c:pt>
                <c:pt idx="7">
                  <c:v>Фармация</c:v>
                </c:pt>
                <c:pt idx="8">
                  <c:v>Юриспруденция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2.2000000000000002</c:v>
                </c:pt>
                <c:pt idx="1">
                  <c:v>2.2000000000000002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8.1999999999999993</c:v>
                </c:pt>
                <c:pt idx="5">
                  <c:v>14.1</c:v>
                </c:pt>
                <c:pt idx="6">
                  <c:v>16.3</c:v>
                </c:pt>
                <c:pt idx="7">
                  <c:v>17</c:v>
                </c:pt>
                <c:pt idx="8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884-4DEF-812E-0A9F15744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13527225448419"/>
          <c:y val="4.3517202991214367E-4"/>
          <c:w val="0.53881807172435348"/>
          <c:h val="0.78968771123172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0-44ED-B754-14CA834E3E2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88,9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32211163515154E-2"/>
                      <c:h val="0.133539928067407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180-44ED-B754-14CA834E3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Нет, не достаточно</c:v>
                </c:pt>
                <c:pt idx="1">
                  <c:v>Да, достаточно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11.1</c:v>
                </c:pt>
                <c:pt idx="1">
                  <c:v>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80-44ED-B754-14CA834E3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22428497444431"/>
          <c:y val="3.9940379244282148E-2"/>
          <c:w val="0.51741197896750624"/>
          <c:h val="0.90253693342204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1-4BF6-8AF5-8BD9BDA712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1-4BF6-8AF5-8BD9BDA712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A1-4BF6-8AF5-8BD9BDA712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A1-4BF6-8AF5-8BD9BDA712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A1-4BF6-8AF5-8BD9BDA712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Нет, цели и задачи не были известны мне</c:v>
                </c:pt>
                <c:pt idx="1">
                  <c:v>Задачи были поставлены, но не понятны</c:v>
                </c:pt>
                <c:pt idx="2">
                  <c:v>Да, задачи были поставлены и понятны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14.8</c:v>
                </c:pt>
                <c:pt idx="2">
                  <c:v>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A1-4BF6-8AF5-8BD9BDA71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13527225448419"/>
          <c:y val="4.3517202991214367E-4"/>
          <c:w val="0.53881807172435348"/>
          <c:h val="0.78968771123172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0-44ED-B754-14CA834E3E2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32211163515154E-2"/>
                      <c:h val="0.133539928067407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180-44ED-B754-14CA834E3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Нет, практика не отражала специфики специальности</c:v>
                </c:pt>
                <c:pt idx="1">
                  <c:v>Да, практика имела отношение к специальности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10.4</c:v>
                </c:pt>
                <c:pt idx="1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80-44ED-B754-14CA834E3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22435123717561"/>
          <c:y val="1.9755334495478818E-3"/>
          <c:w val="0.51741197896750624"/>
          <c:h val="0.90253693342204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1-4BF6-8AF5-8BD9BDA712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1-4BF6-8AF5-8BD9BDA712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A1-4BF6-8AF5-8BD9BDA712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A1-4BF6-8AF5-8BD9BDA712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A1-4BF6-8AF5-8BD9BDA7129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051636994568481E-2"/>
                      <c:h val="0.1019897969206276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4A1-4BF6-8AF5-8BD9BDA71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Иногда</c:v>
                </c:pt>
                <c:pt idx="1">
                  <c:v>Часто</c:v>
                </c:pt>
                <c:pt idx="2">
                  <c:v>Да, всегда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9.8000000000000007</c:v>
                </c:pt>
                <c:pt idx="2">
                  <c:v>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A1-4BF6-8AF5-8BD9BDA71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22428497444431"/>
          <c:y val="3.9940379244282148E-2"/>
          <c:w val="0.44920674353747791"/>
          <c:h val="0.904267269812990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8-4239-B8C1-192FDC99C8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8-4239-B8C1-192FDC99C8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98-4239-B8C1-192FDC99C8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98-4239-B8C1-192FDC99C8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98-4239-B8C1-192FDC99C8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Отрицательным</c:v>
                </c:pt>
                <c:pt idx="1">
                  <c:v>Нейтральным</c:v>
                </c:pt>
                <c:pt idx="2">
                  <c:v>Положительным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25.9</c:v>
                </c:pt>
                <c:pt idx="2">
                  <c:v>74.099999999999994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98-4239-B8C1-192FDC99C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68194531142331"/>
          <c:y val="6.0664529800804451E-4"/>
          <c:w val="0.52500751979685467"/>
          <c:h val="0.93787134279235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D6-46DC-BD88-31FE64AB1598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D6-46DC-BD88-31FE64AB15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D6-46DC-BD88-31FE64AB15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D6-46DC-BD88-31FE64AB15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D6-46DC-BD88-31FE64AB1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1">
                  <c:v>Нет</c:v>
                </c:pt>
                <c:pt idx="2">
                  <c:v>Скорее нет, чем да</c:v>
                </c:pt>
                <c:pt idx="3">
                  <c:v>Настораживает несоответствие изучаемых дисциплин получаемой специальности</c:v>
                </c:pt>
                <c:pt idx="4">
                  <c:v>Не всегда</c:v>
                </c:pt>
                <c:pt idx="5">
                  <c:v>Особых претензий нет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0</c:v>
                </c:pt>
                <c:pt idx="2">
                  <c:v>0.7</c:v>
                </c:pt>
                <c:pt idx="3">
                  <c:v>5.3</c:v>
                </c:pt>
                <c:pt idx="4">
                  <c:v>14.7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D6-46DC-BD88-31FE64AB1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0.0564</cdr:x>
      <cdr:y>0</cdr:y>
    </cdr:from>
    <cdr:to>
      <cdr:x>1</cdr:x>
      <cdr:y>0.19664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B3E7C78-B053-41F0-8154-4492A92468A5}"/>
            </a:ext>
          </a:extLst>
        </cdr:cNvPr>
        <cdr:cNvSpPr txBox="1"/>
      </cdr:nvSpPr>
      <cdr:spPr>
        <a:xfrm xmlns:a="http://schemas.openxmlformats.org/drawingml/2006/main">
          <a:off x="148359" y="0"/>
          <a:ext cx="2482184" cy="31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0.29012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68068CD-18CB-45A4-9A84-EC224665EEE6}"/>
            </a:ext>
          </a:extLst>
        </cdr:cNvPr>
        <cdr:cNvSpPr txBox="1"/>
      </cdr:nvSpPr>
      <cdr:spPr>
        <a:xfrm xmlns:a="http://schemas.openxmlformats.org/drawingml/2006/main">
          <a:off x="0" y="0"/>
          <a:ext cx="2630543" cy="463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2AC42-0B0B-4D22-86B6-81A2FE15111C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88AD-D0E5-4590-A82B-1D2BAA00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5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db5defa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2db5defa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25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69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04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7d1d21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37d1d21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1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3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E3394-8D8C-4E53-A13E-CB7AF00DF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824224-3AEF-4F6E-95A4-7AAB77D00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FB3DC-A903-4C30-97A9-4BE8267F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3138-3151-4448-BD34-12415800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68853D-2C27-4A12-AEAC-C3A84FD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104CC-102F-4F3F-8B2B-97DBD151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CCCA8A-6405-431E-BDE2-405810BB9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8415A-B1DB-4E9D-96BA-E0F5083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994F6-216B-4937-A3C0-3AC7C1C4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C453C-ECB1-435D-A1E1-C1E56539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3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AF6747-3FD9-4F11-BFC0-38A39CC93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A7B308-2796-4DC6-9235-2568EEEAA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35FA6-DA20-4B75-A831-94A63050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02226D-6A47-4A2A-ABAE-26FC1CD5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37CD-3081-483A-A4D7-6018C8D4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2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379233" y="477709"/>
            <a:ext cx="8026400" cy="1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title" idx="2"/>
          </p:nvPr>
        </p:nvSpPr>
        <p:spPr>
          <a:xfrm>
            <a:off x="379233" y="1169965"/>
            <a:ext cx="80264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title" idx="3"/>
          </p:nvPr>
        </p:nvSpPr>
        <p:spPr>
          <a:xfrm>
            <a:off x="379233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title" idx="4"/>
          </p:nvPr>
        </p:nvSpPr>
        <p:spPr>
          <a:xfrm>
            <a:off x="379233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title" idx="5"/>
          </p:nvPr>
        </p:nvSpPr>
        <p:spPr>
          <a:xfrm>
            <a:off x="4222400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title" idx="6"/>
          </p:nvPr>
        </p:nvSpPr>
        <p:spPr>
          <a:xfrm>
            <a:off x="4222400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title" idx="7"/>
          </p:nvPr>
        </p:nvSpPr>
        <p:spPr>
          <a:xfrm>
            <a:off x="8065567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 idx="8"/>
          </p:nvPr>
        </p:nvSpPr>
        <p:spPr>
          <a:xfrm>
            <a:off x="8065567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08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pos="5533">
          <p15:clr>
            <a:srgbClr val="FA7B17"/>
          </p15:clr>
        </p15:guide>
        <p15:guide id="3" orient="horz" pos="680">
          <p15:clr>
            <a:srgbClr val="FA7B17"/>
          </p15:clr>
        </p15:guide>
        <p15:guide id="4" pos="1813">
          <p15:clr>
            <a:srgbClr val="FA7B17"/>
          </p15:clr>
        </p15:guide>
        <p15:guide id="5" pos="2041">
          <p15:clr>
            <a:srgbClr val="FA7B17"/>
          </p15:clr>
        </p15:guide>
        <p15:guide id="6" pos="3628">
          <p15:clr>
            <a:srgbClr val="FA7B17"/>
          </p15:clr>
        </p15:guide>
        <p15:guide id="7" pos="3855">
          <p15:clr>
            <a:srgbClr val="FA7B17"/>
          </p15:clr>
        </p15:guide>
        <p15:guide id="8" orient="horz" pos="3013">
          <p15:clr>
            <a:srgbClr val="FA7B17"/>
          </p15:clr>
        </p15:guide>
        <p15:guide id="9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Название раздела и два столбца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6122479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3810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Название раздела и шесть столбцов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379233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379233" y="1660469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4219200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4219200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379233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379233" y="4060795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4219200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4219200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8059167" y="3659916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8059167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03374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Название раздела и три столбца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730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379233" y="1660476"/>
            <a:ext cx="73008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8059167" y="3685157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8059167" y="4086033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7791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Название раздела и текст с диаграммой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828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Название раздела и четыре столбцов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6122467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379233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379233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6122479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6122467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0365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24369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4370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0ED93-081B-46AD-95F0-50954C09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B6966-6ACF-4B6E-AA78-F85265F4E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679CC-1BAF-4EB4-B99C-5BE6466E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45313-3F77-4482-878B-7221BB4B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87690-9B4F-4949-B408-71F7E137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3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379233" y="477709"/>
            <a:ext cx="8026400" cy="1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title" idx="2"/>
          </p:nvPr>
        </p:nvSpPr>
        <p:spPr>
          <a:xfrm>
            <a:off x="379233" y="1169965"/>
            <a:ext cx="80264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title" idx="3"/>
          </p:nvPr>
        </p:nvSpPr>
        <p:spPr>
          <a:xfrm>
            <a:off x="379233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title" idx="4"/>
          </p:nvPr>
        </p:nvSpPr>
        <p:spPr>
          <a:xfrm>
            <a:off x="379233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title" idx="5"/>
          </p:nvPr>
        </p:nvSpPr>
        <p:spPr>
          <a:xfrm>
            <a:off x="4222400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title" idx="6"/>
          </p:nvPr>
        </p:nvSpPr>
        <p:spPr>
          <a:xfrm>
            <a:off x="4222400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title" idx="7"/>
          </p:nvPr>
        </p:nvSpPr>
        <p:spPr>
          <a:xfrm>
            <a:off x="8065567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 idx="8"/>
          </p:nvPr>
        </p:nvSpPr>
        <p:spPr>
          <a:xfrm>
            <a:off x="8065567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20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pos="5533">
          <p15:clr>
            <a:srgbClr val="FA7B17"/>
          </p15:clr>
        </p15:guide>
        <p15:guide id="3" orient="horz" pos="680">
          <p15:clr>
            <a:srgbClr val="FA7B17"/>
          </p15:clr>
        </p15:guide>
        <p15:guide id="4" pos="1813">
          <p15:clr>
            <a:srgbClr val="FA7B17"/>
          </p15:clr>
        </p15:guide>
        <p15:guide id="5" pos="2041">
          <p15:clr>
            <a:srgbClr val="FA7B17"/>
          </p15:clr>
        </p15:guide>
        <p15:guide id="6" pos="3628">
          <p15:clr>
            <a:srgbClr val="FA7B17"/>
          </p15:clr>
        </p15:guide>
        <p15:guide id="7" pos="3855">
          <p15:clr>
            <a:srgbClr val="FA7B17"/>
          </p15:clr>
        </p15:guide>
        <p15:guide id="8" orient="horz" pos="3013">
          <p15:clr>
            <a:srgbClr val="FA7B17"/>
          </p15:clr>
        </p15:guide>
        <p15:guide id="9" orient="horz" pos="34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Название раздела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531949" y="516203"/>
            <a:ext cx="5393600" cy="1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667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504833" y="490969"/>
            <a:ext cx="1119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81228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Название раздела и два столбца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6122479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8181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Название раздела и шесть столбцов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379233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379233" y="1660469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4219200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4219200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379233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379233" y="4060795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4219200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4219200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8059167" y="3659916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8059167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74234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Название раздела и три столбца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730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379233" y="1660476"/>
            <a:ext cx="73008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8059167" y="3685157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8059167" y="4086033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3436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Название раздела и текст с диаграммой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586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Название раздела и четыре столбцов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6122467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379233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379233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6122479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6122467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34055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87672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8729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D7F18-58C9-4F5D-A649-83965F2D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05747-8ED1-4837-BB64-36895E7B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0062FD-DBBF-4F47-A858-DD7BF65B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48761-6149-4D6C-BE60-6ED84501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8E5E9-E1CF-4269-B4E9-AEB73717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6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AB4E7-587C-49F8-B941-C77B63AD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23152-42FC-4370-BA63-39A1E0E73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7CA76-66EA-4B9B-8F14-214FD084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C31EC-EABE-4314-9784-AC63AF75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D2095-FDFA-4CD1-87E6-38BCCC1B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9ECD7-20E1-4AEA-B590-A5EE8ADA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389F0-7F25-4429-BED8-220DF2CD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7221E-8088-4E91-8782-CDC453D83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56982-0674-4B5D-BC02-6AC2A0168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1F25D6-B6FF-4EE1-A63C-D2492B432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9E5962-A277-42AD-85A7-16F48EA49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9F5B36-3781-4575-8B3A-B15F65A9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621BDD-1CB9-4A9D-B5A0-873D9AB3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AF4249-8BCD-4003-9CBF-0E54BED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9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9DED9-274E-4F9C-B796-E6181142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D0ECE1-6FDD-47A1-947C-65921F6B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7FC93E-5CD1-4FBB-B009-794FEBF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940DDD-E092-4BA7-B3D1-B6AFA65E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2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467AAF-A90A-4137-85DF-1B09E57D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BE7E41-7878-42EB-BE73-943B8666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F0E328-2EF8-4B1A-A7E5-04395CEF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058B5-7B76-48CA-8569-752F89FD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2C84F-97C4-4AD5-A244-BC46F313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BD1D55-4CBB-4FD5-9B5F-630FE6825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D44A44-4451-4B02-9004-E8D775E0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D9D92-14DF-417E-B6C2-7E9D827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570AEA-5B82-4FE8-B57E-2FA8196B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3892F-263E-44BD-8AA6-01D0E9C0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A81866-6F9C-46BF-B70A-99F2FEDB5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38DF8A-0F43-4554-8BC6-E0C5E0CE9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44D43-10B7-4F09-B254-6682709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A1FFD-13F0-4543-B7E3-64646DFF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3EC92-AB19-43E8-8670-3852D7C2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73323-88FC-4346-BB9A-A12DDADF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9CC3F-478B-489F-9878-7E140BC4E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CC4DD-BEF6-4847-8979-8AC752461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D335-B4AC-415B-BBCE-FCA68DBB3DE0}" type="datetimeFigureOut">
              <a:rPr lang="ru-RU" smtClean="0"/>
              <a:t>ср 16.10.24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5DC9D-4CC2-45D2-968E-889E7F4DC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F5C461-12CE-4332-B139-759C9D44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5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195931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52111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DBADA1-4739-41FF-BCA5-59CEABD6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496475"/>
            <a:ext cx="5943600" cy="13656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F04A3B-A70A-4DB5-8A72-8D8DEFB3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862096"/>
            <a:ext cx="5286375" cy="4759133"/>
          </a:xfrm>
          <a:prstGeom prst="rect">
            <a:avLst/>
          </a:prstGeom>
        </p:spPr>
      </p:pic>
      <p:pic>
        <p:nvPicPr>
          <p:cNvPr id="1026" name="Picture 2" descr="Красно-оранжевый фон с сияющим светом. | Премиум Фото">
            <a:extLst>
              <a:ext uri="{FF2B5EF4-FFF2-40B4-BE49-F238E27FC236}">
                <a16:creationId xmlns:a16="http://schemas.microsoft.com/office/drawing/2014/main" id="{687F3AEA-F045-417A-81CA-33977AA1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2" y="271463"/>
            <a:ext cx="5676898" cy="63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91131E-5291-462B-9F98-F4B6E8ACF283}"/>
              </a:ext>
            </a:extLst>
          </p:cNvPr>
          <p:cNvSpPr txBox="1"/>
          <p:nvPr/>
        </p:nvSpPr>
        <p:spPr>
          <a:xfrm>
            <a:off x="6886575" y="1228725"/>
            <a:ext cx="44577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СТУДЕНТОВ ОРГАНИЗАЦИЕЙ И ПРОВЕДЕНИЕМ ПРАКТИКИ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Обзор результатов онлайн-опроса студентов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(сентябрь)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КАРАГАНДА - 2024</a:t>
            </a:r>
          </a:p>
        </p:txBody>
      </p:sp>
    </p:spTree>
    <p:extLst>
      <p:ext uri="{BB962C8B-B14F-4D97-AF65-F5344CB8AC3E}">
        <p14:creationId xmlns:p14="http://schemas.microsoft.com/office/powerpoint/2010/main" val="274115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10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95" name="Google Shape;195;g137d1d21ee2_1_135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g137d1d21ee2_1_135"/>
          <p:cNvSpPr txBox="1"/>
          <p:nvPr/>
        </p:nvSpPr>
        <p:spPr>
          <a:xfrm>
            <a:off x="457067" y="770021"/>
            <a:ext cx="5041765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Была ли организована работа по специальности?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122C9-6070-4B8B-A75E-CC3C55135BB5}"/>
              </a:ext>
            </a:extLst>
          </p:cNvPr>
          <p:cNvSpPr txBox="1"/>
          <p:nvPr/>
        </p:nvSpPr>
        <p:spPr>
          <a:xfrm>
            <a:off x="457066" y="155944"/>
            <a:ext cx="1139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ОТНОШЕНИЕ К УЧЕБНОМУ ПРОЦЕССУ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56003-2726-4241-841D-89AEB50DC91E}"/>
              </a:ext>
            </a:extLst>
          </p:cNvPr>
          <p:cNvSpPr txBox="1"/>
          <p:nvPr/>
        </p:nvSpPr>
        <p:spPr>
          <a:xfrm>
            <a:off x="6693170" y="770022"/>
            <a:ext cx="515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71120" lvl="0" indent="0" algn="ctr" defTabSz="914400" rtl="0" eaLnBrk="0" fontAlgn="auto" latinLnBrk="0" hangingPunct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756285" algn="l"/>
              </a:tabLst>
              <a:defRPr/>
            </a:pP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Осуществляется ли методическое сопровождение во время практики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? </a:t>
            </a:r>
          </a:p>
          <a:p>
            <a:pPr marL="0" marR="71120" lvl="0" indent="0" algn="ctr" defTabSz="914400" rtl="0" eaLnBrk="0" fontAlgn="auto" latinLnBrk="0" hangingPunct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756285" algn="l"/>
              </a:tabLst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(% от числа опрошенных)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E89C064-2620-4D7D-985B-EDABD0799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30350"/>
              </p:ext>
            </p:extLst>
          </p:nvPr>
        </p:nvGraphicFramePr>
        <p:xfrm>
          <a:off x="379233" y="1754866"/>
          <a:ext cx="5041765" cy="211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9CBF8F4-39D0-4968-91B6-50F89440A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832441"/>
              </p:ext>
            </p:extLst>
          </p:nvPr>
        </p:nvGraphicFramePr>
        <p:xfrm>
          <a:off x="6549358" y="1754867"/>
          <a:ext cx="5302400" cy="234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1E7024C-F7C6-40CE-BFD1-98B6DDAF37EA}"/>
              </a:ext>
            </a:extLst>
          </p:cNvPr>
          <p:cNvSpPr txBox="1"/>
          <p:nvPr/>
        </p:nvSpPr>
        <p:spPr>
          <a:xfrm>
            <a:off x="785813" y="4096513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абсолютном большинстве случаев студенты отмечают организацию практики по специальности и наличие методического сопровождения во время ее прохождения.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195272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662D9C-B8EC-43E3-AD5B-6118B13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49" y="816990"/>
            <a:ext cx="5900587" cy="954660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Каким было отношение со стороны коллектива к студентам во время практики?</a:t>
            </a:r>
            <a:br>
              <a:rPr lang="ru-RU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(% от числа опрошенных)</a:t>
            </a:r>
          </a:p>
        </p:txBody>
      </p:sp>
      <p:sp>
        <p:nvSpPr>
          <p:cNvPr id="344" name="Google Shape;344;g137d1d21ee2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11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346" name="Google Shape;346;g137d1d21ee2_1_0"/>
          <p:cNvSpPr txBox="1"/>
          <p:nvPr/>
        </p:nvSpPr>
        <p:spPr>
          <a:xfrm>
            <a:off x="6634716" y="2586038"/>
            <a:ext cx="5100216" cy="33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По мнению трех четвертей опрошенных студентов, отношение коллектива к практикантам было положительным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Каждый четвертый участник опроса отметил нейтральное отношение со стороны коллектива.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D9E076A-3994-4AB4-F2ED-DA6493F26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505758"/>
              </p:ext>
            </p:extLst>
          </p:nvPr>
        </p:nvGraphicFramePr>
        <p:xfrm>
          <a:off x="457068" y="1573618"/>
          <a:ext cx="5772282" cy="362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F4AFB4A-BFB0-44A9-BF04-1BE57BE44650}"/>
              </a:ext>
            </a:extLst>
          </p:cNvPr>
          <p:cNvSpPr txBox="1"/>
          <p:nvPr/>
        </p:nvSpPr>
        <p:spPr>
          <a:xfrm>
            <a:off x="340242" y="170846"/>
            <a:ext cx="88037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ОТНОШЕНИЕ К УЧЕБНОМУ ПРОЦЕССУ</a:t>
            </a:r>
          </a:p>
        </p:txBody>
      </p:sp>
    </p:spTree>
    <p:extLst>
      <p:ext uri="{BB962C8B-B14F-4D97-AF65-F5344CB8AC3E}">
        <p14:creationId xmlns:p14="http://schemas.microsoft.com/office/powerpoint/2010/main" val="48171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12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551585" y="1324560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6096000" y="2314575"/>
            <a:ext cx="5048250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Доминантное большинство удовлетворено организацией и проведением практик.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endParaRPr lang="ru-RU" sz="1600" kern="0" dirty="0">
              <a:solidFill>
                <a:srgbClr val="505050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Уровень критического отношения составляет 20,7%, что не является устойчивым показателем, поскольку ниже минимально необходимого уровня (25%), отражающего устойчивость группового мнения.</a:t>
            </a:r>
          </a:p>
          <a:p>
            <a:pPr marR="0" lvl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marR="0" lvl="0" indent="-228594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marR="0" lvl="0" indent="-228594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240392" y="636234"/>
            <a:ext cx="565082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Удовлетворяет ли Вас организация и проведение практик? (% от числа опрошенных)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095478-1277-40A6-923C-6788ACE049AC}"/>
              </a:ext>
            </a:extLst>
          </p:cNvPr>
          <p:cNvSpPr txBox="1"/>
          <p:nvPr/>
        </p:nvSpPr>
        <p:spPr>
          <a:xfrm>
            <a:off x="457067" y="141768"/>
            <a:ext cx="1155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25AEFB1-BDDF-444D-9E19-0579B49E5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443724"/>
              </p:ext>
            </p:extLst>
          </p:nvPr>
        </p:nvGraphicFramePr>
        <p:xfrm>
          <a:off x="240392" y="1746211"/>
          <a:ext cx="5519075" cy="447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058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DCFC4-0131-4016-AB15-472300A21940}"/>
              </a:ext>
            </a:extLst>
          </p:cNvPr>
          <p:cNvSpPr txBox="1"/>
          <p:nvPr/>
        </p:nvSpPr>
        <p:spPr>
          <a:xfrm>
            <a:off x="614363" y="557213"/>
            <a:ext cx="85260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СОДЕРЖАНИЕ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9A800-621C-4979-8E86-78A4851BE24C}"/>
              </a:ext>
            </a:extLst>
          </p:cNvPr>
          <p:cNvSpPr txBox="1"/>
          <p:nvPr/>
        </p:nvSpPr>
        <p:spPr>
          <a:xfrm>
            <a:off x="614363" y="1285876"/>
            <a:ext cx="11144250" cy="1778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Об исследовании…………………………………………………………………………………………...3</a:t>
            </a: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Helvetica Neue"/>
              <a:buNone/>
              <a:tabLst/>
              <a:defRPr/>
            </a:pPr>
            <a:r>
              <a:rPr lang="ru-RU" sz="1600" b="1" kern="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Введение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…………………………………….……………………….…………………………...................4</a:t>
            </a: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Резюме (выводы и обобщения).................................……………………….………………………. 5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Демография..……………………….…………………...…………………….......................................... 6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Краткий обзор основных трендов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...………………………………………….……………………........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8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4D9A7-1261-4515-B233-A0EED132AE30}"/>
              </a:ext>
            </a:extLst>
          </p:cNvPr>
          <p:cNvSpPr txBox="1"/>
          <p:nvPr/>
        </p:nvSpPr>
        <p:spPr>
          <a:xfrm>
            <a:off x="11387138" y="6329363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400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97182D-7E8A-42C1-AA97-199EC838BB40}"/>
              </a:ext>
            </a:extLst>
          </p:cNvPr>
          <p:cNvSpPr txBox="1"/>
          <p:nvPr/>
        </p:nvSpPr>
        <p:spPr>
          <a:xfrm>
            <a:off x="314326" y="842963"/>
            <a:ext cx="54864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ОБ ИССЛЕДОВАНИИ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</a:b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Сроки исследования: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 июнь 2024 г.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Объем выборочной совокупности -  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135 респондентов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Геолокация: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 г. Караганда, Академия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Helvetica Neue"/>
              </a:rPr>
              <a:t>«BOLASHAQ»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Метод сбора информации: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онлайн- опрос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r>
              <a:rPr lang="ru-RU" sz="1600" b="1" kern="0" dirty="0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МЕТОДОЛОГИЯ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 ИССЛЕДОВАНИЯ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Объект исследования: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 Студенты 1 – 5 курсов очной формы обучения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Предмет исследования: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 Удовлетворенность студентов организацией и проведением практики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B00E8-2E77-4615-B206-BD6B318BFCB7}"/>
              </a:ext>
            </a:extLst>
          </p:cNvPr>
          <p:cNvSpPr txBox="1"/>
          <p:nvPr/>
        </p:nvSpPr>
        <p:spPr>
          <a:xfrm>
            <a:off x="6686550" y="842963"/>
            <a:ext cx="51911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Цель: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Изучение степени удовлетворенности студентов организацией и проведением практики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600" b="1" kern="0"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Задачи: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Определить степень удовлетворенности студентов организацией и проведением практики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Выяснить,  осуществляется ли методическое сопровождение во время практики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Установить, проводится ли практика применительно к специальностям студентов.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F4F4F4"/>
              </a:highlight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F4F4F4"/>
              </a:highlight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4F4F4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4F4F4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0B50-C6E7-4E99-B4D5-CBCF7B735D24}"/>
              </a:ext>
            </a:extLst>
          </p:cNvPr>
          <p:cNvSpPr txBox="1"/>
          <p:nvPr/>
        </p:nvSpPr>
        <p:spPr>
          <a:xfrm>
            <a:off x="11287125" y="6286500"/>
            <a:ext cx="590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3</a:t>
            </a:r>
          </a:p>
        </p:txBody>
      </p:sp>
    </p:spTree>
    <p:extLst>
      <p:ext uri="{BB962C8B-B14F-4D97-AF65-F5344CB8AC3E}">
        <p14:creationId xmlns:p14="http://schemas.microsoft.com/office/powerpoint/2010/main" val="410113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58E0D3-43C8-4579-A734-E186C3E2BB6D}"/>
              </a:ext>
            </a:extLst>
          </p:cNvPr>
          <p:cNvSpPr txBox="1"/>
          <p:nvPr/>
        </p:nvSpPr>
        <p:spPr>
          <a:xfrm>
            <a:off x="385763" y="514351"/>
            <a:ext cx="1971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0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ВВЕДЕНИЕ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B302E-C6A6-45BA-88AB-823319B7EE01}"/>
              </a:ext>
            </a:extLst>
          </p:cNvPr>
          <p:cNvSpPr txBox="1"/>
          <p:nvPr/>
        </p:nvSpPr>
        <p:spPr>
          <a:xfrm>
            <a:off x="385762" y="1243012"/>
            <a:ext cx="5557837" cy="472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Принимая во внимание важность практики как элемента учебного процесса, в Академии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  <a:t>«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  <a:t>BOLASHAQ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  <a:t>» осуществляется ежегодный социологический мониторинг с целью изучения степени удовлетворенности студентов организацией практики и ее методическим сопровождением.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</a:b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Мониторинг нацелен на максимальное улучшение всестороннего взаимодействия со студенческим сообществом и позволяет осуществлять косвенное управление процессом отработки знаний и навыков на практике с гарантированным достижением запланированного результата.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sym typeface="Helvetica Neue"/>
            </a:endParaRPr>
          </a:p>
          <a:p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 рамках мониторинга в сентябре 2024 г. было проведено очередное социологическое исследование, посвященное изучению уровня удовлетворенности студентов организацией и проведением практики.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9EFFC-4D82-4869-96FF-7EA5FDAA0790}"/>
              </a:ext>
            </a:extLst>
          </p:cNvPr>
          <p:cNvSpPr txBox="1"/>
          <p:nvPr/>
        </p:nvSpPr>
        <p:spPr>
          <a:xfrm>
            <a:off x="6376989" y="1243012"/>
            <a:ext cx="5429247" cy="413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 силу преобладающей численности студентов очной формы обучения с применением ДОТ (1822 человека на момент опроса) данные ежегодного мониторинга отражали мнения и оценки этой категории учащихся.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000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 сентябре основным объектом исследования стали студенты – очники, обучающиеся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аудиторно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(без применения ДОТ).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Всего опрошено студентов очной формы обучения 135 человек из 243 или 55,6% от общего числа студентов очного отделения..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Результаты исследования представлены в настоящем отчете. Его эмпирическую основу составляют данные онлайн-опроса студентов 1-5 курсов разных образовательных программ.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22B80-A632-4650-BADB-10010B71BAE2}"/>
              </a:ext>
            </a:extLst>
          </p:cNvPr>
          <p:cNvSpPr txBox="1"/>
          <p:nvPr/>
        </p:nvSpPr>
        <p:spPr>
          <a:xfrm>
            <a:off x="11544300" y="5472113"/>
            <a:ext cx="26193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kumimoji="0" lang="ru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lang="ru" sz="1300" kern="0" dirty="0">
              <a:solidFill>
                <a:srgbClr val="505050"/>
              </a:solidFill>
              <a:latin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kumimoji="0" lang="ru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lang="ru" sz="1300" kern="0" dirty="0">
              <a:solidFill>
                <a:srgbClr val="505050"/>
              </a:solidFill>
              <a:latin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6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4</a:t>
            </a:fld>
            <a:endParaRPr kumimoji="0" lang="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721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db5defa28_0_15"/>
          <p:cNvSpPr txBox="1">
            <a:spLocks noGrp="1"/>
          </p:cNvSpPr>
          <p:nvPr>
            <p:ph type="title"/>
          </p:nvPr>
        </p:nvSpPr>
        <p:spPr>
          <a:xfrm>
            <a:off x="389834" y="491072"/>
            <a:ext cx="4562381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РЕЗЮМЕ (ВЫВОДЫ И ОБОБЩЕНИЯ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Google Shape;114;g12db5defa28_0_1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15" name="Google Shape;115;g12db5defa28_0_15"/>
          <p:cNvSpPr txBox="1">
            <a:spLocks noGrp="1"/>
          </p:cNvSpPr>
          <p:nvPr>
            <p:ph type="title" idx="3"/>
          </p:nvPr>
        </p:nvSpPr>
        <p:spPr>
          <a:xfrm>
            <a:off x="251383" y="931472"/>
            <a:ext cx="5606800" cy="148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br>
              <a:rPr lang="ru-RU" sz="1333" dirty="0">
                <a:solidFill>
                  <a:srgbClr val="505050"/>
                </a:solidFill>
                <a:latin typeface="Arial"/>
              </a:rPr>
            </a:br>
            <a:endParaRPr sz="1333" dirty="0"/>
          </a:p>
        </p:txBody>
      </p:sp>
      <p:sp>
        <p:nvSpPr>
          <p:cNvPr id="116" name="Google Shape;116;g12db5defa28_0_15"/>
          <p:cNvSpPr txBox="1">
            <a:spLocks noGrp="1"/>
          </p:cNvSpPr>
          <p:nvPr>
            <p:ph type="title" idx="3"/>
          </p:nvPr>
        </p:nvSpPr>
        <p:spPr>
          <a:xfrm>
            <a:off x="5996633" y="792977"/>
            <a:ext cx="5943984" cy="452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ru-RU" dirty="0">
                <a:solidFill>
                  <a:srgbClr val="50505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ВЫВОД</a:t>
            </a:r>
            <a:br>
              <a:rPr lang="ru-RU" dirty="0">
                <a:solidFill>
                  <a:srgbClr val="50505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1333" dirty="0">
              <a:latin typeface="Helvetica" panose="020B0604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68DA1-576B-4865-9202-B3131D4A877B}"/>
              </a:ext>
            </a:extLst>
          </p:cNvPr>
          <p:cNvSpPr txBox="1"/>
          <p:nvPr/>
        </p:nvSpPr>
        <p:spPr>
          <a:xfrm>
            <a:off x="389833" y="931473"/>
            <a:ext cx="5468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Helvetica Neue"/>
              </a:rPr>
              <a:t>УДОВЛЕТВОРЕННОСТЬ СТУДЕНТОВ ОРГАНИЗАЦИЕЙ И ПРОВЕДЕНИЕМ ПРАКТИКИ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Helvetica Neue"/>
              </a:rPr>
              <a:t>Основные тренды: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Arial"/>
              </a:rPr>
              <a:t>88,9% сообщили, что ВУЗом оказывалась помощь в поиске места прохождения практики.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Arial"/>
              </a:rPr>
              <a:t>89,6% отметили, что практика была организована по специальности.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Arial"/>
              </a:rPr>
              <a:t>87,4% подтвердили, что получили методические указания по проведению практики.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Arial"/>
              </a:rPr>
              <a:t>85,2% указали, что задачи перед ними были поставлены и понятны.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Arial"/>
              </a:rPr>
              <a:t>Согласно оценкам 74,1%, во время прохождения практики отношение коллектива к студента было положительным; по мнению 25,9% - нейтральным.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Arial"/>
              </a:rPr>
              <a:t>79,3% удовлетворены организацией и проведением практики.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kern="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  <a:sym typeface="Arial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80684-A24A-490C-9E8B-AB5EF5DE99F5}"/>
              </a:ext>
            </a:extLst>
          </p:cNvPr>
          <p:cNvSpPr txBox="1"/>
          <p:nvPr/>
        </p:nvSpPr>
        <p:spPr>
          <a:xfrm>
            <a:off x="5996633" y="1809950"/>
            <a:ext cx="594398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3F9CE-48B3-4FA4-A22B-C8814BD02F85}"/>
              </a:ext>
            </a:extLst>
          </p:cNvPr>
          <p:cNvSpPr txBox="1"/>
          <p:nvPr/>
        </p:nvSpPr>
        <p:spPr>
          <a:xfrm>
            <a:off x="6020445" y="1180879"/>
            <a:ext cx="5943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Анализ результатов проведенного опроса приводит к заключению, что обучение посредством прохождения практики можно рассматривать как взаимодействие студентов и преподавателей, направленное на разработку последними индивидуальной программы практики, включающей перечень задач, которые каждый студент должен решать в условиях конкретного предприятия. Высокие показатели удовлетворенности опрошенных студентов свидетельствуют о том, что в ВУЗе практика как элемент учебного процесса проводится с целью приобретения студентами необходимых практических навыков работы по специальности в условиях производства, овладения передовыми методами технологии и труда.</a:t>
            </a:r>
          </a:p>
        </p:txBody>
      </p:sp>
    </p:spTree>
    <p:extLst>
      <p:ext uri="{BB962C8B-B14F-4D97-AF65-F5344CB8AC3E}">
        <p14:creationId xmlns:p14="http://schemas.microsoft.com/office/powerpoint/2010/main" val="234557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578168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6</a:t>
            </a:fld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219200" y="2263601"/>
            <a:ext cx="9753600" cy="68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2667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ДЕМОГРАФИЯ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080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531949" y="113414"/>
            <a:ext cx="5393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400"/>
            </a:pPr>
            <a:r>
              <a:rPr lang="ru-RU" sz="1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br>
              <a:rPr lang="ru" sz="1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" sz="1467" dirty="0">
                <a:solidFill>
                  <a:srgbClr val="434343"/>
                </a:solidFill>
              </a:rPr>
            </a:br>
            <a:br>
              <a:rPr lang="ru" sz="1467" dirty="0">
                <a:solidFill>
                  <a:srgbClr val="434343"/>
                </a:solidFill>
              </a:rPr>
            </a:br>
            <a:r>
              <a:rPr lang="ru" sz="1467" dirty="0">
                <a:solidFill>
                  <a:srgbClr val="434343"/>
                </a:solidFill>
              </a:rPr>
              <a:t>              </a:t>
            </a:r>
            <a:endParaRPr sz="1467" dirty="0">
              <a:solidFill>
                <a:srgbClr val="434343"/>
              </a:solidFill>
            </a:endParaRPr>
          </a:p>
          <a:p>
            <a:pPr>
              <a:buSzPts val="1400"/>
            </a:pPr>
            <a:endParaRPr sz="1467" dirty="0"/>
          </a:p>
          <a:p>
            <a:pPr algn="ctr">
              <a:buSzPts val="1400"/>
            </a:pPr>
            <a:endParaRPr sz="1467" dirty="0"/>
          </a:p>
          <a:p>
            <a:pPr>
              <a:buSzPts val="1400"/>
            </a:pPr>
            <a:endParaRPr sz="1467"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7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 idx="4294967295"/>
          </p:nvPr>
        </p:nvSpPr>
        <p:spPr>
          <a:xfrm>
            <a:off x="7459510" y="872077"/>
            <a:ext cx="4574713" cy="511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SzPts val="1000"/>
            </a:pP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endParaRPr sz="1333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A9A7E31-4AEA-6136-4D3B-1C9CE2106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592913"/>
              </p:ext>
            </p:extLst>
          </p:nvPr>
        </p:nvGraphicFramePr>
        <p:xfrm>
          <a:off x="728663" y="905276"/>
          <a:ext cx="2368812" cy="125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144;p6">
            <a:extLst>
              <a:ext uri="{FF2B5EF4-FFF2-40B4-BE49-F238E27FC236}">
                <a16:creationId xmlns:a16="http://schemas.microsoft.com/office/drawing/2014/main" id="{DB6E32BD-7B83-22AB-8A33-ACCFC87FA0C1}"/>
              </a:ext>
            </a:extLst>
          </p:cNvPr>
          <p:cNvSpPr txBox="1">
            <a:spLocks/>
          </p:cNvSpPr>
          <p:nvPr/>
        </p:nvSpPr>
        <p:spPr>
          <a:xfrm>
            <a:off x="7929562" y="938478"/>
            <a:ext cx="4003735" cy="173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9170">
              <a:buClr>
                <a:srgbClr val="242424"/>
              </a:buClr>
              <a:buSzPts val="1000"/>
            </a:pPr>
            <a:br>
              <a:rPr lang="ru-RU" sz="1333" kern="0" dirty="0">
                <a:solidFill>
                  <a:srgbClr val="242424"/>
                </a:solidFill>
              </a:rPr>
            </a:br>
            <a:br>
              <a:rPr lang="ru-RU" sz="1333" kern="0" dirty="0">
                <a:solidFill>
                  <a:srgbClr val="242424"/>
                </a:solidFill>
              </a:rPr>
            </a:br>
            <a:endParaRPr lang="ru-RU" sz="1333" kern="0" dirty="0">
              <a:solidFill>
                <a:srgbClr val="242424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70763485-082C-4595-8050-2428AE220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591065"/>
              </p:ext>
            </p:extLst>
          </p:nvPr>
        </p:nvGraphicFramePr>
        <p:xfrm>
          <a:off x="3323288" y="451969"/>
          <a:ext cx="3649012" cy="297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1D86F57-FED2-45EB-B839-661E56CC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802823"/>
              </p:ext>
            </p:extLst>
          </p:nvPr>
        </p:nvGraphicFramePr>
        <p:xfrm>
          <a:off x="6586538" y="938476"/>
          <a:ext cx="5221872" cy="546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CBEEE8-6DAB-4425-9196-F3B9ACC0A652}"/>
              </a:ext>
            </a:extLst>
          </p:cNvPr>
          <p:cNvSpPr txBox="1"/>
          <p:nvPr/>
        </p:nvSpPr>
        <p:spPr>
          <a:xfrm>
            <a:off x="7870091" y="566722"/>
            <a:ext cx="3904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Образовательная программа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897F5-24E2-44CD-B6C4-B9990C034EEB}"/>
              </a:ext>
            </a:extLst>
          </p:cNvPr>
          <p:cNvSpPr txBox="1"/>
          <p:nvPr/>
        </p:nvSpPr>
        <p:spPr>
          <a:xfrm>
            <a:off x="900319" y="599923"/>
            <a:ext cx="1540042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Пол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29627-8852-4BED-AD52-518AAC0AA2D6}"/>
              </a:ext>
            </a:extLst>
          </p:cNvPr>
          <p:cNvSpPr txBox="1"/>
          <p:nvPr/>
        </p:nvSpPr>
        <p:spPr>
          <a:xfrm>
            <a:off x="3973252" y="566722"/>
            <a:ext cx="216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  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Курс обучения (%)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4051F-2925-45BA-A9CD-DA4965E2A7BB}"/>
              </a:ext>
            </a:extLst>
          </p:cNvPr>
          <p:cNvSpPr txBox="1"/>
          <p:nvPr/>
        </p:nvSpPr>
        <p:spPr>
          <a:xfrm>
            <a:off x="531949" y="4057650"/>
            <a:ext cx="582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составе выборки наиболее активно представлены первокурсники, девушки, студенты образовательной программы «Юриспруденция».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/>
              <a:t>8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219200" y="2263600"/>
            <a:ext cx="9753600" cy="68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</a:pPr>
            <a:r>
              <a:rPr lang="ru-RU" sz="2667" b="1" kern="0" dirty="0">
                <a:latin typeface="Helvetica Neue"/>
                <a:ea typeface="Helvetica Neue"/>
                <a:cs typeface="Helvetica Neue"/>
                <a:sym typeface="Helvetica Neue"/>
              </a:rPr>
              <a:t>КРАТКИЙ ОБЗОР ОСНОВНЫХ ТРЕНДОВ</a:t>
            </a:r>
            <a:endParaRPr sz="2667" b="1" kern="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9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195" name="Google Shape;195;g137d1d21ee2_1_135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g137d1d21ee2_1_135"/>
          <p:cNvSpPr txBox="1"/>
          <p:nvPr/>
        </p:nvSpPr>
        <p:spPr>
          <a:xfrm>
            <a:off x="457067" y="770021"/>
            <a:ext cx="5041765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</a:pP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Оказывалась</a:t>
            </a:r>
            <a:r>
              <a:rPr lang="ru-RU" sz="1600" b="1" spc="28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ли</a:t>
            </a:r>
            <a:r>
              <a:rPr lang="ru-RU" sz="1600" b="1" spc="25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помощь</a:t>
            </a:r>
            <a:r>
              <a:rPr lang="ru-RU" sz="1600" b="1" spc="28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со</a:t>
            </a:r>
            <a:r>
              <a:rPr lang="ru-RU" sz="1600" b="1" spc="27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стороны</a:t>
            </a:r>
            <a:r>
              <a:rPr lang="ru-RU" sz="1600" b="1" spc="24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ВУЗа</a:t>
            </a:r>
            <a:r>
              <a:rPr lang="ru-RU" sz="1600" b="1" spc="27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</a:t>
            </a:r>
            <a:r>
              <a:rPr lang="ru-RU" sz="1600" b="1" spc="27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поиске</a:t>
            </a:r>
            <a:r>
              <a:rPr lang="ru-RU" sz="1600" b="1" spc="27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места</a:t>
            </a:r>
            <a:r>
              <a:rPr lang="ru-RU" sz="1600" b="1" spc="25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прохождения</a:t>
            </a:r>
            <a:r>
              <a:rPr lang="ru-RU" sz="1600" b="1" spc="18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практики?</a:t>
            </a:r>
            <a:endParaRPr lang="ru-RU" sz="1600" b="1" kern="0" dirty="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algn="ctr" defTabSz="1219170">
              <a:buClr>
                <a:srgbClr val="000000"/>
              </a:buClr>
              <a:buSzPts val="1000"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122C9-6070-4B8B-A75E-CC3C55135BB5}"/>
              </a:ext>
            </a:extLst>
          </p:cNvPr>
          <p:cNvSpPr txBox="1"/>
          <p:nvPr/>
        </p:nvSpPr>
        <p:spPr>
          <a:xfrm>
            <a:off x="457066" y="155944"/>
            <a:ext cx="1139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ОТНОШЕНИЕ К УЧЕБНОМУ ПРОЦЕССУ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56003-2726-4241-841D-89AEB50DC91E}"/>
              </a:ext>
            </a:extLst>
          </p:cNvPr>
          <p:cNvSpPr txBox="1"/>
          <p:nvPr/>
        </p:nvSpPr>
        <p:spPr>
          <a:xfrm>
            <a:off x="6693170" y="770022"/>
            <a:ext cx="515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1120" lvl="0" algn="ctr" eaLnBrk="0" hangingPunct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SzPts val="1200"/>
              <a:tabLst>
                <a:tab pos="756285" algn="l"/>
              </a:tabLst>
            </a:pPr>
            <a:r>
              <a:rPr lang="ru-RU" sz="1600" b="1" spc="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Были</a:t>
            </a:r>
            <a:r>
              <a:rPr lang="ru-RU" sz="1600" b="1" spc="27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ли</a:t>
            </a:r>
            <a:r>
              <a:rPr lang="ru-RU" sz="1600" b="1" spc="27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поставлены</a:t>
            </a:r>
            <a:r>
              <a:rPr lang="ru-RU" sz="1600" b="1" spc="29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четкие</a:t>
            </a:r>
            <a:r>
              <a:rPr lang="ru-RU" sz="1600" b="1" spc="27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</a:t>
            </a:r>
            <a:r>
              <a:rPr lang="ru-RU" sz="1600" b="1" spc="3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понятные</a:t>
            </a:r>
            <a:r>
              <a:rPr lang="ru-RU" sz="1600" b="1" spc="24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задачи</a:t>
            </a:r>
            <a:r>
              <a:rPr lang="ru-RU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3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во</a:t>
            </a:r>
            <a:r>
              <a:rPr lang="ru-RU" sz="1600" b="1" spc="29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время</a:t>
            </a:r>
            <a:r>
              <a:rPr lang="ru-RU" sz="1600" b="1" spc="27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прохождения</a:t>
            </a:r>
            <a:r>
              <a:rPr lang="ru-RU" sz="1600" b="1" spc="20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практики? </a:t>
            </a:r>
          </a:p>
          <a:p>
            <a:pPr marR="71120" lvl="0" algn="ctr" eaLnBrk="0" hangingPunct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SzPts val="1200"/>
              <a:tabLst>
                <a:tab pos="756285" algn="l"/>
              </a:tabLst>
            </a:pPr>
            <a:r>
              <a:rPr lang="ru-RU" sz="16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(% от числа опрошенных)</a:t>
            </a:r>
            <a:endParaRPr lang="ru-RU" sz="1600" b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E89C064-2620-4D7D-985B-EDABD0799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912223"/>
              </p:ext>
            </p:extLst>
          </p:nvPr>
        </p:nvGraphicFramePr>
        <p:xfrm>
          <a:off x="379233" y="1754866"/>
          <a:ext cx="5041765" cy="211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9CBF8F4-39D0-4968-91B6-50F89440A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136419"/>
              </p:ext>
            </p:extLst>
          </p:nvPr>
        </p:nvGraphicFramePr>
        <p:xfrm>
          <a:off x="6549358" y="1754867"/>
          <a:ext cx="5302400" cy="234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3B48C-75CA-40FC-964F-F5E052C85DDD}"/>
              </a:ext>
            </a:extLst>
          </p:cNvPr>
          <p:cNvSpPr txBox="1"/>
          <p:nvPr/>
        </p:nvSpPr>
        <p:spPr>
          <a:xfrm>
            <a:off x="971550" y="4096513"/>
            <a:ext cx="6057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Абсолютное большинство студентов отмечают помощь ВУЗа в поиске места прохождения практики, а также наличие поставленных перед ними четких и понятных задач, подлежащих самостоятельному выполнению в условиях конкретного предприятия.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790</Words>
  <Application>Microsoft Office PowerPoint</Application>
  <PresentationFormat>Широкоэкранный</PresentationFormat>
  <Paragraphs>117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Neue</vt:lpstr>
      <vt:lpstr>Times New Roman</vt:lpstr>
      <vt:lpstr>Wingdings</vt:lpstr>
      <vt:lpstr>Тема Office</vt:lpstr>
      <vt:lpstr>Qalaisyn</vt:lpstr>
      <vt:lpstr>1_Qalaisyn</vt:lpstr>
      <vt:lpstr>Презентация PowerPoint</vt:lpstr>
      <vt:lpstr>Презентация PowerPoint</vt:lpstr>
      <vt:lpstr>Презентация PowerPoint</vt:lpstr>
      <vt:lpstr>Презентация PowerPoint</vt:lpstr>
      <vt:lpstr>РЕЗЮМЕ (ВЫВОДЫ И ОБОБЩЕНИЯ)</vt:lpstr>
      <vt:lpstr>Презентация PowerPoint</vt:lpstr>
      <vt:lpstr>ДЕМОГРАФИЯ                    </vt:lpstr>
      <vt:lpstr>Презентация PowerPoint</vt:lpstr>
      <vt:lpstr>Презентация PowerPoint</vt:lpstr>
      <vt:lpstr>Презентация PowerPoint</vt:lpstr>
      <vt:lpstr>Каким было отношение со стороны коллектива к студентам во время практики?  (% от числа опрошенных)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Bakhytzhamal Bekturganova</dc:creator>
  <cp:lastModifiedBy>Bakhytzhamal Bekturganova</cp:lastModifiedBy>
  <cp:revision>97</cp:revision>
  <dcterms:created xsi:type="dcterms:W3CDTF">2024-08-11T10:36:56Z</dcterms:created>
  <dcterms:modified xsi:type="dcterms:W3CDTF">2024-10-15T23:43:23Z</dcterms:modified>
</cp:coreProperties>
</file>