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0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8" r:id="rId2"/>
  </p:sldMasterIdLst>
  <p:notesMasterIdLst>
    <p:notesMasterId r:id="rId27"/>
  </p:notesMasterIdLst>
  <p:sldIdLst>
    <p:sldId id="322" r:id="rId3"/>
    <p:sldId id="257" r:id="rId4"/>
    <p:sldId id="258" r:id="rId5"/>
    <p:sldId id="315" r:id="rId6"/>
    <p:sldId id="316" r:id="rId7"/>
    <p:sldId id="267" r:id="rId8"/>
    <p:sldId id="323" r:id="rId9"/>
    <p:sldId id="324" r:id="rId10"/>
    <p:sldId id="337" r:id="rId11"/>
    <p:sldId id="340" r:id="rId12"/>
    <p:sldId id="328" r:id="rId13"/>
    <p:sldId id="341" r:id="rId14"/>
    <p:sldId id="332" r:id="rId15"/>
    <p:sldId id="278" r:id="rId16"/>
    <p:sldId id="331" r:id="rId17"/>
    <p:sldId id="329" r:id="rId18"/>
    <p:sldId id="338" r:id="rId19"/>
    <p:sldId id="284" r:id="rId20"/>
    <p:sldId id="327" r:id="rId21"/>
    <p:sldId id="333" r:id="rId22"/>
    <p:sldId id="272" r:id="rId23"/>
    <p:sldId id="306" r:id="rId24"/>
    <p:sldId id="339" r:id="rId25"/>
    <p:sldId id="276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Helvetica" panose="020B0604020202020204" pitchFamily="34" charset="0"/>
      <p:regular r:id="rId34"/>
      <p:bold r:id="rId35"/>
      <p:italic r:id="rId36"/>
      <p:boldItalic r:id="rId37"/>
    </p:embeddedFont>
    <p:embeddedFont>
      <p:font typeface="Helvetica Neue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F6B47D1-200F-489F-AFE4-F2A9FAAB77B7}">
          <p14:sldIdLst>
            <p14:sldId id="322"/>
            <p14:sldId id="257"/>
            <p14:sldId id="258"/>
            <p14:sldId id="315"/>
            <p14:sldId id="316"/>
            <p14:sldId id="267"/>
            <p14:sldId id="323"/>
            <p14:sldId id="324"/>
            <p14:sldId id="337"/>
            <p14:sldId id="340"/>
            <p14:sldId id="328"/>
            <p14:sldId id="341"/>
            <p14:sldId id="332"/>
            <p14:sldId id="278"/>
            <p14:sldId id="331"/>
            <p14:sldId id="329"/>
            <p14:sldId id="338"/>
            <p14:sldId id="284"/>
            <p14:sldId id="327"/>
            <p14:sldId id="333"/>
            <p14:sldId id="272"/>
            <p14:sldId id="306"/>
            <p14:sldId id="339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973">
          <p15:clr>
            <a:srgbClr val="9AA0A6"/>
          </p15:clr>
        </p15:guide>
        <p15:guide id="2" pos="179">
          <p15:clr>
            <a:srgbClr val="9AA0A6"/>
          </p15:clr>
        </p15:guide>
        <p15:guide id="3" pos="2828">
          <p15:clr>
            <a:srgbClr val="9AA0A6"/>
          </p15:clr>
        </p15:guide>
        <p15:guide id="4" pos="2895">
          <p15:clr>
            <a:srgbClr val="9AA0A6"/>
          </p15:clr>
        </p15:guide>
        <p15:guide id="5" orient="horz" pos="831">
          <p15:clr>
            <a:srgbClr val="9AA0A6"/>
          </p15:clr>
        </p15:guide>
        <p15:guide id="6" pos="5521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gS5/wcFB7pNDJxJ/Woob2VwwEVy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рья" initials="Д" lastIdx="2" clrIdx="0">
    <p:extLst>
      <p:ext uri="{19B8F6BF-5375-455C-9EA6-DF929625EA0E}">
        <p15:presenceInfo xmlns:p15="http://schemas.microsoft.com/office/powerpoint/2012/main" userId="Дарь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6600"/>
    <a:srgbClr val="C6E9EE"/>
    <a:srgbClr val="FFCCCC"/>
    <a:srgbClr val="CCFF66"/>
    <a:srgbClr val="FFFF99"/>
    <a:srgbClr val="FF9900"/>
    <a:srgbClr val="963E32"/>
    <a:srgbClr val="CE786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15B86E-3B2B-4B8B-8AD4-E3F24F61934C}">
  <a:tblStyle styleId="{8315B86E-3B2B-4B8B-8AD4-E3F24F6193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40" autoAdjust="0"/>
    <p:restoredTop sz="95331" autoAdjust="0"/>
  </p:normalViewPr>
  <p:slideViewPr>
    <p:cSldViewPr snapToGrid="0">
      <p:cViewPr varScale="1">
        <p:scale>
          <a:sx n="89" d="100"/>
          <a:sy n="89" d="100"/>
        </p:scale>
        <p:origin x="654" y="72"/>
      </p:cViewPr>
      <p:guideLst>
        <p:guide orient="horz" pos="1973"/>
        <p:guide pos="179"/>
        <p:guide pos="2828"/>
        <p:guide pos="2895"/>
        <p:guide orient="horz" pos="831"/>
        <p:guide pos="5521"/>
      </p:guideLst>
    </p:cSldViewPr>
  </p:slideViewPr>
  <p:outlineViewPr>
    <p:cViewPr>
      <p:scale>
        <a:sx n="33" d="100"/>
        <a:sy n="33" d="100"/>
      </p:scale>
      <p:origin x="0" y="-21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59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57" Type="http://customschemas.google.com/relationships/presentationmetadata" Target="metadata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45639881980795"/>
          <c:y val="1.0597132817252108E-2"/>
          <c:w val="0.61805790126361515"/>
          <c:h val="0.975459703216828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E7-4041-B135-FE1FEE087A4C}"/>
              </c:ext>
            </c:extLst>
          </c:dPt>
          <c:dPt>
            <c:idx val="1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E7-4041-B135-FE1FEE087A4C}"/>
              </c:ext>
            </c:extLst>
          </c:dPt>
          <c:dPt>
            <c:idx val="2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8E7-4041-B135-FE1FEE087A4C}"/>
              </c:ext>
            </c:extLst>
          </c:dPt>
          <c:dPt>
            <c:idx val="3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8E7-4041-B135-FE1FEE087A4C}"/>
              </c:ext>
            </c:extLst>
          </c:dPt>
          <c:dPt>
            <c:idx val="4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8E7-4041-B135-FE1FEE087A4C}"/>
              </c:ext>
            </c:extLst>
          </c:dPt>
          <c:dPt>
            <c:idx val="5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8E7-4041-B135-FE1FEE087A4C}"/>
              </c:ext>
            </c:extLst>
          </c:dPt>
          <c:dLbls>
            <c:dLbl>
              <c:idx val="6"/>
              <c:layout>
                <c:manualLayout>
                  <c:x val="-7.3140639570813848E-2"/>
                  <c:y val="8.4491225331223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8E7-4041-B135-FE1FEE087A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До 5 лет</c:v>
                </c:pt>
                <c:pt idx="1">
                  <c:v>От 15  до 20 лет</c:v>
                </c:pt>
                <c:pt idx="2">
                  <c:v>От 5 до 10 лет</c:v>
                </c:pt>
                <c:pt idx="3">
                  <c:v>20+</c:v>
                </c:pt>
                <c:pt idx="4">
                  <c:v>От 10 до 15 лет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9.6999999999999993</c:v>
                </c:pt>
                <c:pt idx="1">
                  <c:v>9.6999999999999993</c:v>
                </c:pt>
                <c:pt idx="2">
                  <c:v>14</c:v>
                </c:pt>
                <c:pt idx="3">
                  <c:v>24.7</c:v>
                </c:pt>
                <c:pt idx="4">
                  <c:v>41.9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8E7-4041-B135-FE1FEE087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533464132904294"/>
          <c:y val="8.4633123758497944E-4"/>
          <c:w val="0.65053445885641981"/>
          <c:h val="0.999153668762414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9900"/>
            </a:solidFill>
            <a:ln>
              <a:solidFill>
                <a:srgbClr val="CC99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3A-4609-B959-F0E363681B7E}"/>
              </c:ext>
            </c:extLst>
          </c:dPt>
          <c:dPt>
            <c:idx val="1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3A-4609-B959-F0E363681B7E}"/>
              </c:ext>
            </c:extLst>
          </c:dPt>
          <c:dPt>
            <c:idx val="2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03A-4609-B959-F0E363681B7E}"/>
              </c:ext>
            </c:extLst>
          </c:dPt>
          <c:dPt>
            <c:idx val="3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03A-4609-B959-F0E363681B7E}"/>
              </c:ext>
            </c:extLst>
          </c:dPt>
          <c:dPt>
            <c:idx val="4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03A-4609-B959-F0E363681B7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Neue" panose="020B060402020202020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Нет</c:v>
                </c:pt>
                <c:pt idx="1">
                  <c:v>Не всегда</c:v>
                </c:pt>
                <c:pt idx="2">
                  <c:v>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21.5</c:v>
                </c:pt>
                <c:pt idx="2">
                  <c:v>78.5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03A-4609-B959-F0E363681B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B060402020202020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Helvetica Neue" panose="020B0604020202020204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665010623672042"/>
          <c:y val="6.4897130677707679E-2"/>
          <c:w val="0.54334994518090307"/>
          <c:h val="0.926268406290694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9900"/>
            </a:solidFill>
            <a:ln>
              <a:solidFill>
                <a:srgbClr val="CC99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DA-4E8F-9E6A-DFB9A299A886}"/>
              </c:ext>
            </c:extLst>
          </c:dPt>
          <c:dPt>
            <c:idx val="1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DA-4E8F-9E6A-DFB9A299A886}"/>
              </c:ext>
            </c:extLst>
          </c:dPt>
          <c:dPt>
            <c:idx val="2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3DA-4E8F-9E6A-DFB9A299A886}"/>
              </c:ext>
            </c:extLst>
          </c:dPt>
          <c:dPt>
            <c:idx val="3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3DA-4E8F-9E6A-DFB9A299A886}"/>
              </c:ext>
            </c:extLst>
          </c:dPt>
          <c:dPt>
            <c:idx val="4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3DA-4E8F-9E6A-DFB9A299A8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2">
                  <c:v>Затрудняюсь ответить</c:v>
                </c:pt>
                <c:pt idx="3">
                  <c:v>Нет</c:v>
                </c:pt>
                <c:pt idx="4">
                  <c:v>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2">
                  <c:v>4.4000000000000004</c:v>
                </c:pt>
                <c:pt idx="3">
                  <c:v>34.299999999999997</c:v>
                </c:pt>
                <c:pt idx="4">
                  <c:v>61.3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3DA-4E8F-9E6A-DFB9A299A8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88802882690513"/>
          <c:y val="6.6469643597181952E-2"/>
          <c:w val="0.61286187107967438"/>
          <c:h val="0.825750621632822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9900"/>
            </a:solidFill>
            <a:ln>
              <a:solidFill>
                <a:srgbClr val="CC99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81-4C83-A7ED-1C7722358D5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181-4C83-A7ED-1C7722358D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Частично удовлетворен (а)</c:v>
                </c:pt>
                <c:pt idx="1">
                  <c:v>Полностью удовлетворен (а)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22.5</c:v>
                </c:pt>
                <c:pt idx="1">
                  <c:v>88.1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81-4C83-A7ED-1C7722358D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134433400287772"/>
          <c:y val="0"/>
          <c:w val="0.4408435409949377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9900"/>
            </a:solidFill>
            <a:ln>
              <a:solidFill>
                <a:srgbClr val="CC99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A4-4E00-BDE1-B6425B39E673}"/>
              </c:ext>
            </c:extLst>
          </c:dPt>
          <c:dPt>
            <c:idx val="1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A4-4E00-BDE1-B6425B39E673}"/>
              </c:ext>
            </c:extLst>
          </c:dPt>
          <c:dPt>
            <c:idx val="2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6A4-4E00-BDE1-B6425B39E673}"/>
              </c:ext>
            </c:extLst>
          </c:dPt>
          <c:dPt>
            <c:idx val="4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6A4-4E00-BDE1-B6425B39E673}"/>
              </c:ext>
            </c:extLst>
          </c:dPt>
          <c:dPt>
            <c:idx val="5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6A4-4E00-BDE1-B6425B39E673}"/>
              </c:ext>
            </c:extLst>
          </c:dPt>
          <c:dPt>
            <c:idx val="6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6A4-4E00-BDE1-B6425B39E673}"/>
              </c:ext>
            </c:extLst>
          </c:dPt>
          <c:dPt>
            <c:idx val="7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6A4-4E00-BDE1-B6425B39E673}"/>
              </c:ext>
            </c:extLst>
          </c:dPt>
          <c:dPt>
            <c:idx val="8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6A4-4E00-BDE1-B6425B39E673}"/>
              </c:ext>
            </c:extLst>
          </c:dPt>
          <c:dPt>
            <c:idx val="9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6A4-4E00-BDE1-B6425B39E6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1">
                  <c:v>Постоянно действующие методические семинары</c:v>
                </c:pt>
                <c:pt idx="2">
                  <c:v>Участие в работе учебно-методического объединения</c:v>
                </c:pt>
                <c:pt idx="3">
                  <c:v>Посещение лекций коллег в своих и других вузах</c:v>
                </c:pt>
                <c:pt idx="4">
                  <c:v>Участие в семинарах, конференциях в вузах, научных организациях</c:v>
                </c:pt>
                <c:pt idx="5">
                  <c:v>Курсы (компьтерные, языковые, психологические, педагогические и т.п.)</c:v>
                </c:pt>
                <c:pt idx="6">
                  <c:v>Стажировка в родственных учебных и научных заведениях, предприятиях</c:v>
                </c:pt>
                <c:pt idx="7">
                  <c:v>Изучение новой литературы</c:v>
                </c:pt>
                <c:pt idx="8">
                  <c:v>Научная стажировка за рубежом</c:v>
                </c:pt>
                <c:pt idx="9">
                  <c:v>Выделение времени для индивидуальной творческой работы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1">
                  <c:v>0</c:v>
                </c:pt>
                <c:pt idx="2">
                  <c:v>0</c:v>
                </c:pt>
                <c:pt idx="3">
                  <c:v>5</c:v>
                </c:pt>
                <c:pt idx="4">
                  <c:v>6.6</c:v>
                </c:pt>
                <c:pt idx="5">
                  <c:v>7.5</c:v>
                </c:pt>
                <c:pt idx="6">
                  <c:v>7.5</c:v>
                </c:pt>
                <c:pt idx="7">
                  <c:v>11</c:v>
                </c:pt>
                <c:pt idx="8">
                  <c:v>30.1</c:v>
                </c:pt>
                <c:pt idx="9">
                  <c:v>32.299999999999997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6A4-4E00-BDE1-B6425B39E6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49089246492352"/>
          <c:y val="3.5083034452276486E-2"/>
          <c:w val="0.60725825437730241"/>
          <c:h val="0.92134725499789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9900"/>
            </a:solidFill>
            <a:ln>
              <a:solidFill>
                <a:srgbClr val="CC99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9F-4C0F-B810-E167E879F00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79F-4C0F-B810-E167E879F00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95,6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79F-4C0F-B810-E167E879F0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Можно обойтись только открытыми занятиями и взаимопосещением</c:v>
                </c:pt>
                <c:pt idx="1">
                  <c:v>Нормальное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4.4000000000000004</c:v>
                </c:pt>
                <c:pt idx="1">
                  <c:v>95.6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9F-4C0F-B810-E167E879F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913527225448419"/>
          <c:y val="3.6304084404743314E-3"/>
          <c:w val="0.61086003746681605"/>
          <c:h val="0.994126343981049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9900"/>
            </a:solidFill>
            <a:ln>
              <a:solidFill>
                <a:srgbClr val="CC99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18-4B52-BE80-1434D1CCBF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1">
                  <c:v>1 раз в 5 лет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18-4B52-BE80-1434D1CCB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37959924472872"/>
          <c:y val="4.6118844995288254E-2"/>
          <c:w val="0.71462042575714957"/>
          <c:h val="0.888921218481673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9900"/>
            </a:solidFill>
            <a:ln>
              <a:solidFill>
                <a:srgbClr val="CC99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CA-4147-9C3B-3EDF41D6609E}"/>
              </c:ext>
            </c:extLst>
          </c:dPt>
          <c:dPt>
            <c:idx val="1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CA-4147-9C3B-3EDF41D6609E}"/>
              </c:ext>
            </c:extLst>
          </c:dPt>
          <c:dPt>
            <c:idx val="2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CA-4147-9C3B-3EDF41D6609E}"/>
              </c:ext>
            </c:extLst>
          </c:dPt>
          <c:dPt>
            <c:idx val="3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CA-4147-9C3B-3EDF41D6609E}"/>
              </c:ext>
            </c:extLst>
          </c:dPt>
          <c:dPt>
            <c:idx val="4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7CA-4147-9C3B-3EDF41D660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1">
                  <c:v>Узнаю случайно от более осведомленных коллег</c:v>
                </c:pt>
                <c:pt idx="2">
                  <c:v>Узнаю накануне (за 3-4 дня)</c:v>
                </c:pt>
                <c:pt idx="3">
                  <c:v>Узнаю заранее из источников информирования преподавателей ВУЗа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11.1</c:v>
                </c:pt>
                <c:pt idx="2">
                  <c:v>22.2</c:v>
                </c:pt>
                <c:pt idx="3">
                  <c:v>66.7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CA-4147-9C3B-3EDF41D66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40036696166195"/>
          <c:y val="1.1315799785825285E-2"/>
          <c:w val="0.5523744639074164"/>
          <c:h val="0.984085289588757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9900"/>
            </a:solidFill>
            <a:ln>
              <a:solidFill>
                <a:srgbClr val="CC99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91-4A4A-8660-CEFC1E8921B7}"/>
              </c:ext>
            </c:extLst>
          </c:dPt>
          <c:dPt>
            <c:idx val="1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91-4A4A-8660-CEFC1E8921B7}"/>
              </c:ext>
            </c:extLst>
          </c:dPt>
          <c:dPt>
            <c:idx val="2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591-4A4A-8660-CEFC1E8921B7}"/>
              </c:ext>
            </c:extLst>
          </c:dPt>
          <c:dPt>
            <c:idx val="3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591-4A4A-8660-CEFC1E8921B7}"/>
              </c:ext>
            </c:extLst>
          </c:dPt>
          <c:dPt>
            <c:idx val="4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591-4A4A-8660-CEFC1E8921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Не доверяю, необъективны</c:v>
                </c:pt>
                <c:pt idx="1">
                  <c:v>Не ко всем объективны, доверяю на 50-60%</c:v>
                </c:pt>
                <c:pt idx="2">
                  <c:v>Особых претензий нет</c:v>
                </c:pt>
                <c:pt idx="3">
                  <c:v>Да, абсолютно объективны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1.1000000000000001</c:v>
                </c:pt>
                <c:pt idx="1">
                  <c:v>3.2</c:v>
                </c:pt>
                <c:pt idx="2">
                  <c:v>25.8</c:v>
                </c:pt>
                <c:pt idx="3">
                  <c:v>69.900000000000006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591-4A4A-8660-CEFC1E8921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762870886715894"/>
          <c:y val="1.3486532448719212E-2"/>
          <c:w val="0.46457210697960072"/>
          <c:h val="0.979384250912334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9900"/>
            </a:solidFill>
            <a:ln>
              <a:solidFill>
                <a:schemeClr val="bg1">
                  <a:lumMod val="8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9900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AD-47FB-A1A4-F8FDB3E208BA}"/>
              </c:ext>
            </c:extLst>
          </c:dPt>
          <c:dPt>
            <c:idx val="1"/>
            <c:invertIfNegative val="0"/>
            <c:bubble3D val="0"/>
            <c:spPr>
              <a:solidFill>
                <a:srgbClr val="CC9900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AD-47FB-A1A4-F8FDB3E208BA}"/>
              </c:ext>
            </c:extLst>
          </c:dPt>
          <c:dPt>
            <c:idx val="2"/>
            <c:invertIfNegative val="0"/>
            <c:bubble3D val="0"/>
            <c:spPr>
              <a:solidFill>
                <a:srgbClr val="CC9900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AD-47FB-A1A4-F8FDB3E208BA}"/>
              </c:ext>
            </c:extLst>
          </c:dPt>
          <c:dPt>
            <c:idx val="3"/>
            <c:invertIfNegative val="0"/>
            <c:bubble3D val="0"/>
            <c:spPr>
              <a:solidFill>
                <a:srgbClr val="CC9900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AD-47FB-A1A4-F8FDB3E208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Близостью от места жительства, регулярностью выдачи зарплаты</c:v>
                </c:pt>
                <c:pt idx="1">
                  <c:v>Возможностью профессионального роста как преподавателя, интересной внеучебной работы со студентами</c:v>
                </c:pt>
                <c:pt idx="2">
                  <c:v>Высоким престижем Вуза, интересными специальностями, возможностью заниматься наукой,  издавать свои труды и внедрять свои научные разработки </c:v>
                </c:pt>
                <c:pt idx="3">
                  <c:v>Хорошей морально-психологической атмосферой в коллективе, хорошими условиями труда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48.4</c:v>
                </c:pt>
                <c:pt idx="1">
                  <c:v>59.1</c:v>
                </c:pt>
                <c:pt idx="2">
                  <c:v>64.5</c:v>
                </c:pt>
                <c:pt idx="3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AD-47FB-A1A4-F8FDB3E20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18091676373624"/>
          <c:y val="8.984135600474781E-2"/>
          <c:w val="0.48584191271766269"/>
          <c:h val="0.902524159087035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9900"/>
            </a:solidFill>
            <a:ln>
              <a:solidFill>
                <a:schemeClr val="bg1">
                  <a:lumMod val="8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9900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6A-4CED-B512-D7585C4AA169}"/>
              </c:ext>
            </c:extLst>
          </c:dPt>
          <c:dPt>
            <c:idx val="1"/>
            <c:invertIfNegative val="0"/>
            <c:bubble3D val="0"/>
            <c:spPr>
              <a:solidFill>
                <a:srgbClr val="CC9900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6A-4CED-B512-D7585C4AA169}"/>
              </c:ext>
            </c:extLst>
          </c:dPt>
          <c:dPt>
            <c:idx val="2"/>
            <c:invertIfNegative val="0"/>
            <c:bubble3D val="0"/>
            <c:spPr>
              <a:solidFill>
                <a:srgbClr val="CC9900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C6A-4CED-B512-D7585C4AA169}"/>
              </c:ext>
            </c:extLst>
          </c:dPt>
          <c:dPt>
            <c:idx val="3"/>
            <c:invertIfNegative val="0"/>
            <c:bubble3D val="0"/>
            <c:spPr>
              <a:solidFill>
                <a:srgbClr val="CC9900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C6A-4CED-B512-D7585C4AA1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Не удовлетворен (а)</c:v>
                </c:pt>
                <c:pt idx="1">
                  <c:v>Затрудняюсь ответить</c:v>
                </c:pt>
                <c:pt idx="2">
                  <c:v>Частично удовлетворен (а)</c:v>
                </c:pt>
                <c:pt idx="3">
                  <c:v>Полностью удовлетворен (а)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5.2</c:v>
                </c:pt>
                <c:pt idx="1">
                  <c:v>14.1</c:v>
                </c:pt>
                <c:pt idx="2">
                  <c:v>26.9</c:v>
                </c:pt>
                <c:pt idx="3">
                  <c:v>53.8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6A-4CED-B512-D7585C4AA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18091676373624"/>
          <c:y val="8.984135600474781E-2"/>
          <c:w val="0.48584191271766269"/>
          <c:h val="0.902524159087035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9900"/>
            </a:solidFill>
            <a:ln>
              <a:solidFill>
                <a:schemeClr val="bg1">
                  <a:lumMod val="8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9900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6A-4CED-B512-D7585C4AA169}"/>
              </c:ext>
            </c:extLst>
          </c:dPt>
          <c:dPt>
            <c:idx val="1"/>
            <c:invertIfNegative val="0"/>
            <c:bubble3D val="0"/>
            <c:spPr>
              <a:solidFill>
                <a:srgbClr val="CC9900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6A-4CED-B512-D7585C4AA169}"/>
              </c:ext>
            </c:extLst>
          </c:dPt>
          <c:dPt>
            <c:idx val="2"/>
            <c:invertIfNegative val="0"/>
            <c:bubble3D val="0"/>
            <c:spPr>
              <a:solidFill>
                <a:srgbClr val="CC9900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C6A-4CED-B512-D7585C4AA169}"/>
              </c:ext>
            </c:extLst>
          </c:dPt>
          <c:dPt>
            <c:idx val="3"/>
            <c:invertIfNegative val="0"/>
            <c:bubble3D val="0"/>
            <c:spPr>
              <a:solidFill>
                <a:srgbClr val="CC9900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C6A-4CED-B512-D7585C4AA1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Другое</c:v>
                </c:pt>
                <c:pt idx="1">
                  <c:v>Нет</c:v>
                </c:pt>
                <c:pt idx="2">
                  <c:v>Не всегда</c:v>
                </c:pt>
                <c:pt idx="3">
                  <c:v>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2.2000000000000002</c:v>
                </c:pt>
                <c:pt idx="2">
                  <c:v>11.7</c:v>
                </c:pt>
                <c:pt idx="3">
                  <c:v>83.9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6A-4CED-B512-D7585C4AA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92029520230564"/>
          <c:y val="0"/>
          <c:w val="0.78962543974011257"/>
          <c:h val="0.998714255879065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9900"/>
            </a:solidFill>
            <a:ln>
              <a:solidFill>
                <a:srgbClr val="CC99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DD-4987-A82A-C529A02549E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5,4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DDD-4987-A82A-C529A02549E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94,6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DDD-4987-A82A-C529A02549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Нет</c:v>
                </c:pt>
                <c:pt idx="1">
                  <c:v>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</c:v>
                </c:pt>
                <c:pt idx="1">
                  <c:v>94.6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DD-4987-A82A-C529A02549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43910956351881"/>
          <c:y val="0.21011001971790555"/>
          <c:w val="0.51741197896750624"/>
          <c:h val="0.78986515260391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9900"/>
            </a:solidFill>
            <a:ln>
              <a:solidFill>
                <a:srgbClr val="CC99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96-41CD-BBB3-16FEEBC68903}"/>
              </c:ext>
            </c:extLst>
          </c:dPt>
          <c:dPt>
            <c:idx val="1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96-41CD-BBB3-16FEEBC68903}"/>
              </c:ext>
            </c:extLst>
          </c:dPt>
          <c:dPt>
            <c:idx val="2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96-41CD-BBB3-16FEEBC68903}"/>
              </c:ext>
            </c:extLst>
          </c:dPt>
          <c:dPt>
            <c:idx val="3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796-41CD-BBB3-16FEEBC68903}"/>
              </c:ext>
            </c:extLst>
          </c:dPt>
          <c:dPt>
            <c:idx val="4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796-41CD-BBB3-16FEEBC689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Нет</c:v>
                </c:pt>
                <c:pt idx="1">
                  <c:v>Не всегда</c:v>
                </c:pt>
                <c:pt idx="2">
                  <c:v>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4.5</c:v>
                </c:pt>
                <c:pt idx="1">
                  <c:v>21.5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796-41CD-BBB3-16FEEBC689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43910956351881"/>
          <c:y val="0.2424897240001094"/>
          <c:w val="0.51741197896750624"/>
          <c:h val="0.757485475458821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9900"/>
            </a:solidFill>
            <a:ln>
              <a:solidFill>
                <a:srgbClr val="CC99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A1-4B5E-B5A1-DC1383D02C31}"/>
              </c:ext>
            </c:extLst>
          </c:dPt>
          <c:dPt>
            <c:idx val="1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A1-4B5E-B5A1-DC1383D02C31}"/>
              </c:ext>
            </c:extLst>
          </c:dPt>
          <c:dPt>
            <c:idx val="2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A1-4B5E-B5A1-DC1383D02C31}"/>
              </c:ext>
            </c:extLst>
          </c:dPt>
          <c:dPt>
            <c:idx val="3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FA1-4B5E-B5A1-DC1383D02C31}"/>
              </c:ext>
            </c:extLst>
          </c:dPt>
          <c:dPt>
            <c:idx val="4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FA1-4B5E-B5A1-DC1383D02C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Нет</c:v>
                </c:pt>
                <c:pt idx="1">
                  <c:v>Не всегда</c:v>
                </c:pt>
                <c:pt idx="2">
                  <c:v>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4.4000000000000004</c:v>
                </c:pt>
                <c:pt idx="1">
                  <c:v>23.8</c:v>
                </c:pt>
                <c:pt idx="2">
                  <c:v>80.8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FA1-4B5E-B5A1-DC1383D02C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200" b="1" i="0" u="none" strike="noStrike" kern="1200" spc="0" baseline="0" dirty="0" smtClean="0">
                <a:solidFill>
                  <a:srgbClr val="242424">
                    <a:lumMod val="65000"/>
                    <a:lumOff val="35000"/>
                  </a:srgb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r>
              <a:rPr lang="ru-RU" sz="1200" b="1" i="0" u="none" strike="noStrike" kern="1200" spc="0" baseline="0" dirty="0">
                <a:solidFill>
                  <a:srgbClr val="242424">
                    <a:lumMod val="65000"/>
                    <a:lumOff val="35000"/>
                  </a:srgbClr>
                </a:solidFill>
                <a:latin typeface="Helvetica Neue" panose="020B0604020202020204" charset="0"/>
                <a:ea typeface="+mn-ea"/>
                <a:cs typeface="+mn-cs"/>
              </a:rPr>
              <a:t>Основной источник информации о жизни Вашего ВУЗа: </a:t>
            </a:r>
            <a:r>
              <a:rPr lang="ru-RU" sz="1100" b="1" i="0" u="none" strike="noStrike" kern="1200" spc="0" baseline="0" dirty="0">
                <a:solidFill>
                  <a:srgbClr val="242424">
                    <a:lumMod val="65000"/>
                    <a:lumOff val="35000"/>
                  </a:srgbClr>
                </a:solidFill>
                <a:latin typeface="Helvetica Neue" panose="020B0604020202020204" charset="0"/>
                <a:ea typeface="+mn-ea"/>
                <a:cs typeface="+mn-cs"/>
              </a:rPr>
              <a:t>(% от числа опрошенных)</a:t>
            </a:r>
          </a:p>
        </c:rich>
      </c:tx>
      <c:layout>
        <c:manualLayout>
          <c:xMode val="edge"/>
          <c:yMode val="edge"/>
          <c:x val="6.8172399919533291E-2"/>
          <c:y val="2.52186347289553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200" b="1" i="0" u="none" strike="noStrike" kern="1200" spc="0" baseline="0" dirty="0" smtClean="0">
              <a:solidFill>
                <a:srgbClr val="242424">
                  <a:lumMod val="65000"/>
                  <a:lumOff val="35000"/>
                </a:srgbClr>
              </a:solidFill>
              <a:latin typeface="Helvetica" panose="020B0604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6405606567608626"/>
          <c:y val="0.13875428407528848"/>
          <c:w val="0.49162307974810016"/>
          <c:h val="0.860088174147355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9900"/>
            </a:solidFill>
            <a:ln>
              <a:solidFill>
                <a:srgbClr val="CC99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B3-487C-B92D-6B906892BD9A}"/>
              </c:ext>
            </c:extLst>
          </c:dPt>
          <c:dPt>
            <c:idx val="1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B3-487C-B92D-6B906892BD9A}"/>
              </c:ext>
            </c:extLst>
          </c:dPt>
          <c:dPt>
            <c:idx val="2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0B3-487C-B92D-6B906892BD9A}"/>
              </c:ext>
            </c:extLst>
          </c:dPt>
          <c:dPt>
            <c:idx val="3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0B3-487C-B92D-6B906892BD9A}"/>
              </c:ext>
            </c:extLst>
          </c:dPt>
          <c:dPt>
            <c:idx val="4"/>
            <c:invertIfNegative val="0"/>
            <c:bubble3D val="0"/>
            <c:spPr>
              <a:solidFill>
                <a:srgbClr val="CC9900"/>
              </a:solidFill>
              <a:ln>
                <a:solidFill>
                  <a:srgbClr val="CC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0B3-487C-B92D-6B906892BD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Информацию о делах ВУЗа не получаю</c:v>
                </c:pt>
                <c:pt idx="1">
                  <c:v>Информацией о делах Вуза не интересуюсь</c:v>
                </c:pt>
                <c:pt idx="2">
                  <c:v>Устная неофициальная информация, слухи из разных источников</c:v>
                </c:pt>
                <c:pt idx="3">
                  <c:v>Личное общение с ректором</c:v>
                </c:pt>
                <c:pt idx="4">
                  <c:v>Разговоры на кафедре, в деканате</c:v>
                </c:pt>
                <c:pt idx="5">
                  <c:v>Заседания педагогического совета</c:v>
                </c:pt>
                <c:pt idx="6">
                  <c:v>Приказы ректора, другие официальные документы</c:v>
                </c:pt>
                <c:pt idx="7">
                  <c:v>Заседания кафедры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0</c:v>
                </c:pt>
                <c:pt idx="1">
                  <c:v>2.2000000000000002</c:v>
                </c:pt>
                <c:pt idx="2">
                  <c:v>26.9</c:v>
                </c:pt>
                <c:pt idx="3">
                  <c:v>40.9</c:v>
                </c:pt>
                <c:pt idx="4">
                  <c:v>51.6</c:v>
                </c:pt>
                <c:pt idx="5">
                  <c:v>51.6</c:v>
                </c:pt>
                <c:pt idx="6">
                  <c:v>59.1</c:v>
                </c:pt>
                <c:pt idx="7">
                  <c:v>91.4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0B3-487C-B92D-6B906892BD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255978349625547"/>
          <c:y val="3.3775240845610635E-2"/>
          <c:w val="0.51655895285816544"/>
          <c:h val="0.954763441102813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C9900"/>
            </a:solidFill>
            <a:ln>
              <a:solidFill>
                <a:srgbClr val="CC99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Лист1!$A$2:$A$17</c:f>
              <c:strCache>
                <c:ptCount val="13"/>
                <c:pt idx="0">
                  <c:v>Омоложение кадров</c:v>
                </c:pt>
                <c:pt idx="1">
                  <c:v>Отсутствие возможности выбора для студентов учебных дисциплин, преподавателей</c:v>
                </c:pt>
                <c:pt idx="2">
                  <c:v>Качество содержания обучения</c:v>
                </c:pt>
                <c:pt idx="3">
                  <c:v>Слабая система диагностики и оценки знаний студентов</c:v>
                </c:pt>
                <c:pt idx="4">
                  <c:v>Недостаточный учет запросов потребителей выпускников</c:v>
                </c:pt>
                <c:pt idx="5">
                  <c:v>Организация производственной практики</c:v>
                </c:pt>
                <c:pt idx="6">
                  <c:v>Несовершенство учебных планов</c:v>
                </c:pt>
                <c:pt idx="7">
                  <c:v>Неудобное расписание</c:v>
                </c:pt>
                <c:pt idx="8">
                  <c:v>Слабая оснащенность современными ТСО и оперативного размножения раздаточных материалов</c:v>
                </c:pt>
                <c:pt idx="9">
                  <c:v>Дефицит аудиторий, недостаточная лабораторная база</c:v>
                </c:pt>
                <c:pt idx="10">
                  <c:v>Низкая дисциплина студентов</c:v>
                </c:pt>
                <c:pt idx="11">
                  <c:v>Недостаток учебно-методической литературы</c:v>
                </c:pt>
                <c:pt idx="12">
                  <c:v>Несовершенство экономического механизма стимулирования организаторов учебного процесса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2.2000000000000002</c:v>
                </c:pt>
                <c:pt idx="4">
                  <c:v>3.2</c:v>
                </c:pt>
                <c:pt idx="5">
                  <c:v>4.3</c:v>
                </c:pt>
                <c:pt idx="6">
                  <c:v>5.4</c:v>
                </c:pt>
                <c:pt idx="7">
                  <c:v>5.4</c:v>
                </c:pt>
                <c:pt idx="8">
                  <c:v>6.5</c:v>
                </c:pt>
                <c:pt idx="9">
                  <c:v>7.5</c:v>
                </c:pt>
                <c:pt idx="10">
                  <c:v>8.6</c:v>
                </c:pt>
                <c:pt idx="11">
                  <c:v>8.6</c:v>
                </c:pt>
                <c:pt idx="12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5B-4E53-B2AF-AC51C02802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39804672"/>
        <c:axId val="286341312"/>
      </c:barChart>
      <c:catAx>
        <c:axId val="3398046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Helvetica Neue" panose="020B0604020202020204" charset="0"/>
                <a:cs typeface="Times New Roman" panose="02020603050405020304" pitchFamily="18" charset="0"/>
              </a:defRPr>
            </a:pPr>
            <a:endParaRPr lang="ru-RU"/>
          </a:p>
        </c:txPr>
        <c:crossAx val="286341312"/>
        <c:crosses val="autoZero"/>
        <c:auto val="1"/>
        <c:lblAlgn val="ctr"/>
        <c:lblOffset val="100"/>
        <c:noMultiLvlLbl val="0"/>
      </c:catAx>
      <c:valAx>
        <c:axId val="2863413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98046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0.05401</cdr:y>
    </cdr:from>
    <cdr:to>
      <cdr:x>1</cdr:x>
      <cdr:y>0.22867</cdr:y>
    </cdr:to>
    <cdr:sp macro="" textlink="">
      <cdr:nvSpPr>
        <cdr:cNvPr id="2" name="Google Shape;288;g137d1d21ee2_1_168">
          <a:extLst xmlns:a="http://schemas.openxmlformats.org/drawingml/2006/main">
            <a:ext uri="{FF2B5EF4-FFF2-40B4-BE49-F238E27FC236}">
              <a16:creationId xmlns:a16="http://schemas.microsoft.com/office/drawing/2014/main" id="{3734860A-66C1-4962-B593-B94E04E630FF}"/>
            </a:ext>
          </a:extLst>
        </cdr:cNvPr>
        <cdr:cNvSpPr txBox="1"/>
      </cdr:nvSpPr>
      <cdr:spPr>
        <a:xfrm xmlns:a="http://schemas.openxmlformats.org/drawingml/2006/main">
          <a:off x="0" y="228432"/>
          <a:ext cx="3871687" cy="7386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91425" rIns="91425" bIns="91425" anchor="t" anchorCtr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100"/>
            <a:buFont typeface="Arial"/>
            <a:buNone/>
            <a:tabLst/>
            <a:defRPr/>
          </a:pPr>
          <a:r>
            <a: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Helvetica Neue" panose="020B0604020202020204" charset="0"/>
              <a:sym typeface="Arial"/>
            </a:rPr>
            <a:t>Как </a:t>
          </a:r>
          <a:r>
            <a:rPr lang="ru-RU" sz="1200" b="1" dirty="0">
              <a:effectLst/>
              <a:latin typeface="Helvetica Neue" panose="020B0604020202020204" charset="0"/>
              <a:ea typeface="Calibri" panose="020F0502020204030204" pitchFamily="34" charset="0"/>
            </a:rPr>
            <a:t>Вы считаете, ВУЗ достойно оценивает Ваш вклад по поднятию имиджа ВУЗа? </a:t>
          </a:r>
          <a:r>
            <a: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Helvetica Neue" panose="020B0604020202020204" charset="0"/>
              <a:sym typeface="Arial"/>
            </a:rPr>
            <a:t> </a:t>
          </a:r>
        </a:p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100"/>
            <a:buFont typeface="Arial"/>
            <a:buNone/>
            <a:tabLst/>
            <a:defRPr/>
          </a:pPr>
          <a:r>
            <a: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Helvetica Neue" panose="020B0604020202020204" charset="0"/>
              <a:sym typeface="Arial"/>
            </a:rPr>
            <a:t>(% от числа опрошенных)</a:t>
          </a:r>
          <a:endParaRPr kumimoji="0" sz="1200" b="1" i="0" u="none" strike="noStrike" kern="0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latin typeface="Helvetica Neue" panose="020B0604020202020204" charset="0"/>
            <a:ea typeface="Helvetica Neue"/>
            <a:cs typeface="Helvetica Neue"/>
            <a:sym typeface="Helvetica Neue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0.05401</cdr:y>
    </cdr:from>
    <cdr:to>
      <cdr:x>1</cdr:x>
      <cdr:y>0.24857</cdr:y>
    </cdr:to>
    <cdr:sp macro="" textlink="">
      <cdr:nvSpPr>
        <cdr:cNvPr id="2" name="Google Shape;288;g137d1d21ee2_1_168">
          <a:extLst xmlns:a="http://schemas.openxmlformats.org/drawingml/2006/main">
            <a:ext uri="{FF2B5EF4-FFF2-40B4-BE49-F238E27FC236}">
              <a16:creationId xmlns:a16="http://schemas.microsoft.com/office/drawing/2014/main" id="{3734860A-66C1-4962-B593-B94E04E630FF}"/>
            </a:ext>
          </a:extLst>
        </cdr:cNvPr>
        <cdr:cNvSpPr txBox="1"/>
      </cdr:nvSpPr>
      <cdr:spPr>
        <a:xfrm xmlns:a="http://schemas.openxmlformats.org/drawingml/2006/main">
          <a:off x="0" y="205046"/>
          <a:ext cx="3871687" cy="7386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91425" rIns="91425" bIns="91425" anchor="t" anchorCtr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lvl="0" algn="ctr">
            <a:buSzPts val="1100"/>
            <a:defRPr/>
          </a:pPr>
          <a:r>
            <a:rPr lang="ru-RU" sz="1200" b="1" dirty="0">
              <a:latin typeface="Helvetica Neue" panose="020B0604020202020204" charset="0"/>
              <a:ea typeface="Calibri" panose="020F0502020204030204" pitchFamily="34" charset="0"/>
            </a:rPr>
            <a:t>Вы удовлетворены социальной поддержкой преподавателей администрацией ВУЗа?</a:t>
          </a:r>
          <a:endParaRPr kumimoji="0" lang="ru-RU" sz="1200" b="1" i="0" u="none" strike="noStrike" kern="0" cap="none" spc="0" normalizeH="0" baseline="0" noProof="0" dirty="0">
            <a:ln>
              <a:noFill/>
            </a:ln>
            <a:solidFill>
              <a:srgbClr val="212121"/>
            </a:solidFill>
            <a:effectLst/>
            <a:uLnTx/>
            <a:uFillTx/>
            <a:latin typeface="Helvetica Neue" panose="020B0604020202020204" charset="0"/>
            <a:sym typeface="Arial"/>
          </a:endParaRPr>
        </a:p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100"/>
            <a:buFont typeface="Arial"/>
            <a:buNone/>
            <a:tabLst/>
            <a:defRPr/>
          </a:pPr>
          <a:r>
            <a: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Helvetica Neue" panose="020B0604020202020204" charset="0"/>
              <a:sym typeface="Arial"/>
            </a:rPr>
            <a:t>(% от числа опрошенных)</a:t>
          </a:r>
          <a:endParaRPr kumimoji="0" sz="1200" b="1" i="0" u="none" strike="noStrike" kern="0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latin typeface="Helvetica Neue" panose="020B0604020202020204" charset="0"/>
            <a:ea typeface="Helvetica Neue"/>
            <a:cs typeface="Helvetica Neue"/>
            <a:sym typeface="Helvetica Neue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0.79947</cdr:x>
      <cdr:y>0.03401</cdr:y>
    </cdr:from>
    <cdr:to>
      <cdr:x>1</cdr:x>
      <cdr:y>0.55931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2CD47F3-539B-476D-B88C-0189724C4944}"/>
            </a:ext>
          </a:extLst>
        </cdr:cNvPr>
        <cdr:cNvSpPr txBox="1"/>
      </cdr:nvSpPr>
      <cdr:spPr>
        <a:xfrm xmlns:a="http://schemas.openxmlformats.org/drawingml/2006/main">
          <a:off x="6853528" y="150737"/>
          <a:ext cx="1719072" cy="23283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0.61481</cdr:x>
      <cdr:y>0.7937</cdr:y>
    </cdr:from>
    <cdr:to>
      <cdr:x>0.98482</cdr:x>
      <cdr:y>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57D49D66-D02F-4552-8FA1-A2AAFFA2A7A6}"/>
            </a:ext>
          </a:extLst>
        </cdr:cNvPr>
        <cdr:cNvSpPr txBox="1"/>
      </cdr:nvSpPr>
      <cdr:spPr>
        <a:xfrm xmlns:a="http://schemas.openxmlformats.org/drawingml/2006/main">
          <a:off x="5270500" y="3517900"/>
          <a:ext cx="317198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3a709386da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g13a709386da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5609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37d1d21ee2_1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137d1d21ee2_1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0918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376dbea4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1376dbea4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0091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37d1d21ee2_1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137d1d21ee2_1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6005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3a709386da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g13a709386da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2824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37d1d21ee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g137d1d21ee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214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37d1d21ee2_1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137d1d21ee2_1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8610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3a709386da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g13a709386da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3839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37d1d21ee2_1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g137d1d21ee2_1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16077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3112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ada35a6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11ada35a6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376dbea4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1376dbea4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7770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376dbea4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1376dbea4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1474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8250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7007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37d1d21ee2_1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137d1d21ee2_1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5140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37d1d21ee2_1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137d1d21ee2_1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8421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8055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37d1d21ee2_1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137d1d21ee2_1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2717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2"/>
          <p:cNvSpPr txBox="1">
            <a:spLocks noGrp="1"/>
          </p:cNvSpPr>
          <p:nvPr>
            <p:ph type="title"/>
          </p:nvPr>
        </p:nvSpPr>
        <p:spPr>
          <a:xfrm>
            <a:off x="398962" y="387152"/>
            <a:ext cx="4045200" cy="14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21" name="Google Shape;21;p42"/>
          <p:cNvCxnSpPr/>
          <p:nvPr/>
        </p:nvCxnSpPr>
        <p:spPr>
          <a:xfrm>
            <a:off x="378625" y="368227"/>
            <a:ext cx="839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21">
          <p15:clr>
            <a:srgbClr val="FA7B17"/>
          </p15:clr>
        </p15:guide>
        <p15:guide id="2" orient="horz" pos="3013">
          <p15:clr>
            <a:srgbClr val="FA7B17"/>
          </p15:clr>
        </p15:guide>
        <p15:guide id="3" pos="239">
          <p15:clr>
            <a:srgbClr val="FA7B17"/>
          </p15:clr>
        </p15:guide>
        <p15:guide id="4" orient="horz" pos="227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1E5AB9-2D45-4FD7-966F-B69504292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98CE35-9B49-4973-9921-70295185C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239B99-3B4D-46BC-B541-EC0722C6F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вс 13.10.24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F9B7E5-4F09-4B54-AB67-F66404B9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3FD309-3939-48AB-927B-2C402EFF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39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2E3582-A872-4D83-9039-793821A6A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229D7F-8BED-4D41-9C24-F1515D10A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BCD352-A42F-4CF9-BF8F-D924E9513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вс 13.10.24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EF1F76-4625-4B6D-8314-5C727CFD1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93C1AC-ACB3-4FF4-A981-3766684C4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303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0FDC8-EE60-4360-90D5-F9DAD87A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01159-37C8-453C-852A-4E58B21A7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9F4F7A-D0AE-4391-82FC-9C66B3156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7D2AD4-BF52-4DCF-BA4A-1BE207673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вс 13.10.24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31C9C3-33FC-494C-A268-6FDAF2FB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FAFE28-A79F-44E1-B642-5E1159C6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584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1A9E4-DE9A-4C5A-ACD9-18E98A47F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235BDD-ED9B-4ADF-B953-9FF070AB5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0CF077-E26E-4755-8C3C-D53453735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93AD4D3-FD7F-4E4D-AC2A-A1769EF45B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852412-1696-4F05-B04E-95520B5E7E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21D91C-5853-4158-B629-EDC99040D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вс 13.10.24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E9E253-9C73-4945-AF9D-678C4FD8E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7102C5-0B11-490A-A3B5-D46CCC6C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914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B51661-69BC-4BAB-9120-630BB1D2D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CDB508-414C-47BA-81B2-E2D54B205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вс 13.10.24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D76117-9668-47AB-8F68-C30A17C5B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72237F-8CCA-45AA-B084-6F713037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728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EDE79C-3FB3-4443-86F3-0217B068B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вс 13.10.24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FD76A62-500C-460A-9524-03613190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589FF3-8F61-4D9F-AE81-99522AB0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65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5CCC3-6033-4E28-B5EF-0AB86381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6C4541-E37F-443E-A7B5-3AD9E3963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74D304-791B-4EC5-8E5A-CA37571BB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510DF8-019A-43E3-AFFF-D0842270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вс 13.10.24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70635B-04A9-4BAD-90EC-1710BEE06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69B2E6-90D0-47E6-B6B6-2F68F66D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892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816182-4B45-4931-8B3D-5EDA8F2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FF49E3F-523E-40AE-91F6-10F5AC27D5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9AC49C-7483-434B-A21F-E9C697C0A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B0E135-3893-43AF-954C-5B75FE1F9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вс 13.10.24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DE02C0-6A8A-4CE9-A72A-A9A99151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AFBA7-DF35-48AF-B977-617E7CF5E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415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1FDA9-B456-4F75-BC9B-246181710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2455D5-A1CC-4225-9F56-2BDE5705E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4ED4FF-0F1F-433F-AED3-499292C7A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вс 13.10.24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B23066-6F35-4F6E-862A-6E3ACD136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5629CA-3436-48AB-B5BF-B52EC9934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180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407122C-CC69-4859-85B1-F08AD4BDCC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8AD4E4-2AB4-4B70-871C-25A5EBF8C5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A5B3B1-FBD1-4A7C-9154-5EAE2A38A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вс 13.10.24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9D3746-9127-4AB8-90A1-C1B0C7B8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5507E-190B-4482-B86D-7478C3D8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925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два столбца">
  <p:cSld name="SECTION_TITLE_AND_DESCRIPTION">
    <p:bg>
      <p:bgPr>
        <a:solidFill>
          <a:schemeClr val="lt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3"/>
          <p:cNvSpPr txBox="1">
            <a:spLocks noGrp="1"/>
          </p:cNvSpPr>
          <p:nvPr>
            <p:ph type="title"/>
          </p:nvPr>
        </p:nvSpPr>
        <p:spPr>
          <a:xfrm>
            <a:off x="284425" y="377687"/>
            <a:ext cx="5650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25" name="Google Shape;25;p43"/>
          <p:cNvCxnSpPr/>
          <p:nvPr/>
        </p:nvCxnSpPr>
        <p:spPr>
          <a:xfrm>
            <a:off x="378625" y="368227"/>
            <a:ext cx="8434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43"/>
          <p:cNvSpPr txBox="1">
            <a:spLocks noGrp="1"/>
          </p:cNvSpPr>
          <p:nvPr>
            <p:ph type="title" idx="2"/>
          </p:nvPr>
        </p:nvSpPr>
        <p:spPr>
          <a:xfrm>
            <a:off x="284425" y="944700"/>
            <a:ext cx="403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" name="Google Shape;27;p43"/>
          <p:cNvSpPr txBox="1">
            <a:spLocks noGrp="1"/>
          </p:cNvSpPr>
          <p:nvPr>
            <p:ph type="title" idx="3"/>
          </p:nvPr>
        </p:nvSpPr>
        <p:spPr>
          <a:xfrm>
            <a:off x="284425" y="1245350"/>
            <a:ext cx="4035600" cy="3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3"/>
          <p:cNvSpPr txBox="1">
            <a:spLocks noGrp="1"/>
          </p:cNvSpPr>
          <p:nvPr>
            <p:ph type="title" idx="4"/>
          </p:nvPr>
        </p:nvSpPr>
        <p:spPr>
          <a:xfrm>
            <a:off x="4591859" y="944700"/>
            <a:ext cx="403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" name="Google Shape;29;p43"/>
          <p:cNvSpPr txBox="1">
            <a:spLocks noGrp="1"/>
          </p:cNvSpPr>
          <p:nvPr>
            <p:ph type="title" idx="5"/>
          </p:nvPr>
        </p:nvSpPr>
        <p:spPr>
          <a:xfrm>
            <a:off x="4591859" y="1245350"/>
            <a:ext cx="4035600" cy="3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21">
          <p15:clr>
            <a:srgbClr val="FA7B17"/>
          </p15:clr>
        </p15:guide>
        <p15:guide id="2" pos="2948">
          <p15:clr>
            <a:srgbClr val="FA7B17"/>
          </p15:clr>
        </p15:guide>
        <p15:guide id="3" orient="horz" pos="232">
          <p15:clr>
            <a:srgbClr val="FA7B17"/>
          </p15:clr>
        </p15:guide>
        <p15:guide id="4" orient="horz" pos="3013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шесть столбцов" type="twoColTx">
  <p:cSld name="TITLE_AND_TWO_COLUMNS"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4"/>
          <p:cNvSpPr txBox="1">
            <a:spLocks noGrp="1"/>
          </p:cNvSpPr>
          <p:nvPr>
            <p:ph type="title"/>
          </p:nvPr>
        </p:nvSpPr>
        <p:spPr>
          <a:xfrm>
            <a:off x="284425" y="377687"/>
            <a:ext cx="5650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33" name="Google Shape;33;p44"/>
          <p:cNvCxnSpPr/>
          <p:nvPr/>
        </p:nvCxnSpPr>
        <p:spPr>
          <a:xfrm>
            <a:off x="378625" y="368227"/>
            <a:ext cx="8434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34;p44"/>
          <p:cNvSpPr txBox="1">
            <a:spLocks noGrp="1"/>
          </p:cNvSpPr>
          <p:nvPr>
            <p:ph type="title" idx="2"/>
          </p:nvPr>
        </p:nvSpPr>
        <p:spPr>
          <a:xfrm>
            <a:off x="284425" y="944693"/>
            <a:ext cx="259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44"/>
          <p:cNvSpPr txBox="1">
            <a:spLocks noGrp="1"/>
          </p:cNvSpPr>
          <p:nvPr>
            <p:ph type="title" idx="3"/>
          </p:nvPr>
        </p:nvSpPr>
        <p:spPr>
          <a:xfrm>
            <a:off x="284425" y="1245352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4"/>
          <p:cNvSpPr txBox="1">
            <a:spLocks noGrp="1"/>
          </p:cNvSpPr>
          <p:nvPr>
            <p:ph type="title" idx="4"/>
          </p:nvPr>
        </p:nvSpPr>
        <p:spPr>
          <a:xfrm>
            <a:off x="3164400" y="944693"/>
            <a:ext cx="259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title" idx="5"/>
          </p:nvPr>
        </p:nvSpPr>
        <p:spPr>
          <a:xfrm>
            <a:off x="3164400" y="1245350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title" idx="6"/>
          </p:nvPr>
        </p:nvSpPr>
        <p:spPr>
          <a:xfrm>
            <a:off x="6044375" y="944693"/>
            <a:ext cx="27684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44"/>
          <p:cNvSpPr txBox="1">
            <a:spLocks noGrp="1"/>
          </p:cNvSpPr>
          <p:nvPr>
            <p:ph type="title" idx="7"/>
          </p:nvPr>
        </p:nvSpPr>
        <p:spPr>
          <a:xfrm>
            <a:off x="6044375" y="1245350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4"/>
          <p:cNvSpPr txBox="1">
            <a:spLocks noGrp="1"/>
          </p:cNvSpPr>
          <p:nvPr>
            <p:ph type="title" idx="8"/>
          </p:nvPr>
        </p:nvSpPr>
        <p:spPr>
          <a:xfrm>
            <a:off x="284425" y="2744937"/>
            <a:ext cx="259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44"/>
          <p:cNvSpPr txBox="1">
            <a:spLocks noGrp="1"/>
          </p:cNvSpPr>
          <p:nvPr>
            <p:ph type="title" idx="9"/>
          </p:nvPr>
        </p:nvSpPr>
        <p:spPr>
          <a:xfrm>
            <a:off x="284425" y="3045596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44"/>
          <p:cNvSpPr txBox="1">
            <a:spLocks noGrp="1"/>
          </p:cNvSpPr>
          <p:nvPr>
            <p:ph type="title" idx="13"/>
          </p:nvPr>
        </p:nvSpPr>
        <p:spPr>
          <a:xfrm>
            <a:off x="3164400" y="2744937"/>
            <a:ext cx="259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title" idx="14"/>
          </p:nvPr>
        </p:nvSpPr>
        <p:spPr>
          <a:xfrm>
            <a:off x="3164400" y="3045594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44"/>
          <p:cNvSpPr txBox="1">
            <a:spLocks noGrp="1"/>
          </p:cNvSpPr>
          <p:nvPr>
            <p:ph type="title" idx="15"/>
          </p:nvPr>
        </p:nvSpPr>
        <p:spPr>
          <a:xfrm>
            <a:off x="6044375" y="2744937"/>
            <a:ext cx="27684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44"/>
          <p:cNvSpPr txBox="1">
            <a:spLocks noGrp="1"/>
          </p:cNvSpPr>
          <p:nvPr>
            <p:ph type="title" idx="16"/>
          </p:nvPr>
        </p:nvSpPr>
        <p:spPr>
          <a:xfrm>
            <a:off x="6044375" y="3045594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4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48">
          <p15:clr>
            <a:srgbClr val="FA7B17"/>
          </p15:clr>
        </p15:guide>
        <p15:guide id="2" orient="horz" pos="1814">
          <p15:clr>
            <a:srgbClr val="FA7B17"/>
          </p15:clr>
        </p15:guide>
        <p15:guide id="3" orient="horz" pos="227">
          <p15:clr>
            <a:srgbClr val="FA7B17"/>
          </p15:clr>
        </p15:guide>
        <p15:guide id="4" orient="horz" pos="680">
          <p15:clr>
            <a:srgbClr val="FA7B17"/>
          </p15:clr>
        </p15:guide>
        <p15:guide id="5" orient="horz" pos="1587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три столбца" type="titleOnly">
  <p:cSld name="TITLE_ONLY">
    <p:bg>
      <p:bgPr>
        <a:solidFill>
          <a:schemeClr val="lt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5"/>
          <p:cNvSpPr txBox="1">
            <a:spLocks noGrp="1"/>
          </p:cNvSpPr>
          <p:nvPr>
            <p:ph type="title"/>
          </p:nvPr>
        </p:nvSpPr>
        <p:spPr>
          <a:xfrm>
            <a:off x="284425" y="377687"/>
            <a:ext cx="5650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49" name="Google Shape;49;p45"/>
          <p:cNvCxnSpPr/>
          <p:nvPr/>
        </p:nvCxnSpPr>
        <p:spPr>
          <a:xfrm>
            <a:off x="378625" y="368227"/>
            <a:ext cx="8434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Google Shape;50;p45"/>
          <p:cNvSpPr txBox="1">
            <a:spLocks noGrp="1"/>
          </p:cNvSpPr>
          <p:nvPr>
            <p:ph type="title" idx="2"/>
          </p:nvPr>
        </p:nvSpPr>
        <p:spPr>
          <a:xfrm>
            <a:off x="284425" y="944700"/>
            <a:ext cx="547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1" name="Google Shape;51;p45"/>
          <p:cNvSpPr txBox="1">
            <a:spLocks noGrp="1"/>
          </p:cNvSpPr>
          <p:nvPr>
            <p:ph type="title" idx="3"/>
          </p:nvPr>
        </p:nvSpPr>
        <p:spPr>
          <a:xfrm>
            <a:off x="284425" y="1245357"/>
            <a:ext cx="5475600" cy="23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45"/>
          <p:cNvSpPr txBox="1">
            <a:spLocks noGrp="1"/>
          </p:cNvSpPr>
          <p:nvPr>
            <p:ph type="title" idx="4"/>
          </p:nvPr>
        </p:nvSpPr>
        <p:spPr>
          <a:xfrm>
            <a:off x="6044375" y="944693"/>
            <a:ext cx="27684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3" name="Google Shape;53;p45"/>
          <p:cNvSpPr txBox="1">
            <a:spLocks noGrp="1"/>
          </p:cNvSpPr>
          <p:nvPr>
            <p:ph type="title" idx="5"/>
          </p:nvPr>
        </p:nvSpPr>
        <p:spPr>
          <a:xfrm>
            <a:off x="6044375" y="1245350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45"/>
          <p:cNvSpPr txBox="1">
            <a:spLocks noGrp="1"/>
          </p:cNvSpPr>
          <p:nvPr>
            <p:ph type="title" idx="6"/>
          </p:nvPr>
        </p:nvSpPr>
        <p:spPr>
          <a:xfrm>
            <a:off x="6044375" y="2763868"/>
            <a:ext cx="27684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" name="Google Shape;55;p45"/>
          <p:cNvSpPr txBox="1">
            <a:spLocks noGrp="1"/>
          </p:cNvSpPr>
          <p:nvPr>
            <p:ph type="title" idx="7"/>
          </p:nvPr>
        </p:nvSpPr>
        <p:spPr>
          <a:xfrm>
            <a:off x="6044375" y="3064525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4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28">
          <p15:clr>
            <a:srgbClr val="FA7B17"/>
          </p15:clr>
        </p15:guide>
        <p15:guide id="2" orient="horz" pos="680">
          <p15:clr>
            <a:srgbClr val="FA7B17"/>
          </p15:clr>
        </p15:guide>
        <p15:guide id="3" orient="horz" pos="227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текст с диаграммой">
  <p:cSld name="MAIN_POINT">
    <p:bg>
      <p:bgPr>
        <a:solidFill>
          <a:schemeClr val="lt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6"/>
          <p:cNvSpPr txBox="1">
            <a:spLocks noGrp="1"/>
          </p:cNvSpPr>
          <p:nvPr>
            <p:ph type="title"/>
          </p:nvPr>
        </p:nvSpPr>
        <p:spPr>
          <a:xfrm>
            <a:off x="284425" y="377687"/>
            <a:ext cx="5650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59" name="Google Shape;59;p46"/>
          <p:cNvCxnSpPr/>
          <p:nvPr/>
        </p:nvCxnSpPr>
        <p:spPr>
          <a:xfrm>
            <a:off x="378625" y="368227"/>
            <a:ext cx="8434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" name="Google Shape;60;p46"/>
          <p:cNvSpPr txBox="1">
            <a:spLocks noGrp="1"/>
          </p:cNvSpPr>
          <p:nvPr>
            <p:ph type="title" idx="2"/>
          </p:nvPr>
        </p:nvSpPr>
        <p:spPr>
          <a:xfrm>
            <a:off x="284425" y="944700"/>
            <a:ext cx="403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1" name="Google Shape;61;p46"/>
          <p:cNvSpPr txBox="1">
            <a:spLocks noGrp="1"/>
          </p:cNvSpPr>
          <p:nvPr>
            <p:ph type="title" idx="3"/>
          </p:nvPr>
        </p:nvSpPr>
        <p:spPr>
          <a:xfrm>
            <a:off x="284425" y="1245350"/>
            <a:ext cx="4035600" cy="3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4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948">
          <p15:clr>
            <a:srgbClr val="FA7B17"/>
          </p15:clr>
        </p15:guide>
        <p15:guide id="2" pos="2721">
          <p15:clr>
            <a:srgbClr val="FA7B17"/>
          </p15:clr>
        </p15:guide>
        <p15:guide id="3" orient="horz" pos="227">
          <p15:clr>
            <a:srgbClr val="FA7B17"/>
          </p15:clr>
        </p15:guide>
        <p15:guide id="4" orient="horz" pos="3013">
          <p15:clr>
            <a:srgbClr val="FA7B17"/>
          </p15:clr>
        </p15:guide>
        <p15:guide id="5" pos="227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четыре столбцов">
  <p:cSld name="CAPTION_ONLY">
    <p:bg>
      <p:bgPr>
        <a:solidFill>
          <a:schemeClr val="lt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7"/>
          <p:cNvSpPr txBox="1">
            <a:spLocks noGrp="1"/>
          </p:cNvSpPr>
          <p:nvPr>
            <p:ph type="title"/>
          </p:nvPr>
        </p:nvSpPr>
        <p:spPr>
          <a:xfrm>
            <a:off x="284425" y="377687"/>
            <a:ext cx="5650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65" name="Google Shape;65;p47"/>
          <p:cNvCxnSpPr/>
          <p:nvPr/>
        </p:nvCxnSpPr>
        <p:spPr>
          <a:xfrm>
            <a:off x="378625" y="368227"/>
            <a:ext cx="8434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47"/>
          <p:cNvSpPr txBox="1">
            <a:spLocks noGrp="1"/>
          </p:cNvSpPr>
          <p:nvPr>
            <p:ph type="title" idx="2"/>
          </p:nvPr>
        </p:nvSpPr>
        <p:spPr>
          <a:xfrm>
            <a:off x="284425" y="944700"/>
            <a:ext cx="403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7" name="Google Shape;67;p47"/>
          <p:cNvSpPr txBox="1">
            <a:spLocks noGrp="1"/>
          </p:cNvSpPr>
          <p:nvPr>
            <p:ph type="title" idx="3"/>
          </p:nvPr>
        </p:nvSpPr>
        <p:spPr>
          <a:xfrm>
            <a:off x="284425" y="1245350"/>
            <a:ext cx="40356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47"/>
          <p:cNvSpPr txBox="1">
            <a:spLocks noGrp="1"/>
          </p:cNvSpPr>
          <p:nvPr>
            <p:ph type="title" idx="4"/>
          </p:nvPr>
        </p:nvSpPr>
        <p:spPr>
          <a:xfrm>
            <a:off x="4591859" y="944700"/>
            <a:ext cx="403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9" name="Google Shape;69;p47"/>
          <p:cNvSpPr txBox="1">
            <a:spLocks noGrp="1"/>
          </p:cNvSpPr>
          <p:nvPr>
            <p:ph type="title" idx="5"/>
          </p:nvPr>
        </p:nvSpPr>
        <p:spPr>
          <a:xfrm>
            <a:off x="4591850" y="1245350"/>
            <a:ext cx="40356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47"/>
          <p:cNvSpPr txBox="1">
            <a:spLocks noGrp="1"/>
          </p:cNvSpPr>
          <p:nvPr>
            <p:ph type="title" idx="6"/>
          </p:nvPr>
        </p:nvSpPr>
        <p:spPr>
          <a:xfrm>
            <a:off x="284425" y="2747005"/>
            <a:ext cx="403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1" name="Google Shape;71;p47"/>
          <p:cNvSpPr txBox="1">
            <a:spLocks noGrp="1"/>
          </p:cNvSpPr>
          <p:nvPr>
            <p:ph type="title" idx="7"/>
          </p:nvPr>
        </p:nvSpPr>
        <p:spPr>
          <a:xfrm>
            <a:off x="284425" y="3047655"/>
            <a:ext cx="40356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47"/>
          <p:cNvSpPr txBox="1">
            <a:spLocks noGrp="1"/>
          </p:cNvSpPr>
          <p:nvPr>
            <p:ph type="title" idx="8"/>
          </p:nvPr>
        </p:nvSpPr>
        <p:spPr>
          <a:xfrm>
            <a:off x="4591859" y="2747005"/>
            <a:ext cx="403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3" name="Google Shape;73;p47"/>
          <p:cNvSpPr txBox="1">
            <a:spLocks noGrp="1"/>
          </p:cNvSpPr>
          <p:nvPr>
            <p:ph type="title" idx="9"/>
          </p:nvPr>
        </p:nvSpPr>
        <p:spPr>
          <a:xfrm>
            <a:off x="4591850" y="3047655"/>
            <a:ext cx="40356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">
          <p15:clr>
            <a:srgbClr val="FA7B17"/>
          </p15:clr>
        </p15:guide>
        <p15:guide id="2" orient="horz" pos="1587">
          <p15:clr>
            <a:srgbClr val="FA7B17"/>
          </p15:clr>
        </p15:guide>
        <p15:guide id="3" orient="horz" pos="1814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>
  <p:cSld name="BIG_NUMB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EBF37-674A-4E57-85F8-6ABA61979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F43132-521E-4BB0-AA5D-7192C34CDD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565805-A5D4-465A-B06A-281A1B7E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вс 13.10.24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AE1C92-A1BF-4628-B272-218EAE77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1D0A5F-2556-41B1-93CB-729CA5511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72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87C9D1-B5E8-439B-B7B3-8F0EAC514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E1EF27-B9A0-423C-99D4-06E2E9BEA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31FFDD-1629-47DC-AC5D-E59A612272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FC0BF-91B5-41B2-A9AB-9348BFA8E687}" type="datetimeFigureOut">
              <a:rPr lang="ru-RU" smtClean="0"/>
              <a:t>вс 13.10.24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9CD9DB-52D1-47C6-B563-B5AE5FAAF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90B7EC-8294-4253-BDF8-66ED5D85A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89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1AE52F-8A45-40FC-981E-55B59603F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2E0DF4-4E4B-4287-87FA-442A42CDB70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95" y="-10757"/>
            <a:ext cx="5609551" cy="13662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5AB077-40A3-4F64-9868-5D840228A8B9}"/>
              </a:ext>
            </a:extLst>
          </p:cNvPr>
          <p:cNvSpPr txBox="1"/>
          <p:nvPr/>
        </p:nvSpPr>
        <p:spPr>
          <a:xfrm>
            <a:off x="1" y="2159409"/>
            <a:ext cx="699951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Helvetica Neue"/>
                <a:sym typeface="Helvetica Neue"/>
              </a:rPr>
              <a:t>УДОВЛЕТВОРЕННОСТЬ ППС ВУЗОМ</a:t>
            </a:r>
          </a:p>
          <a:p>
            <a:pPr algn="ctr" defTabSz="685800">
              <a:buClrTx/>
            </a:pPr>
            <a:r>
              <a:rPr lang="ru-RU" sz="2100" b="1" kern="1200" dirty="0"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Обзор результатов онлайн-опроса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A966BF-0BDC-4E84-A055-1E3A97C68AAF}"/>
              </a:ext>
            </a:extLst>
          </p:cNvPr>
          <p:cNvSpPr txBox="1"/>
          <p:nvPr/>
        </p:nvSpPr>
        <p:spPr>
          <a:xfrm>
            <a:off x="829103" y="4077148"/>
            <a:ext cx="5141392" cy="82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endParaRPr lang="ru-RU" sz="2400" b="1" kern="1200" dirty="0">
              <a:solidFill>
                <a:srgbClr val="FFC0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endParaRPr>
          </a:p>
          <a:p>
            <a:pPr algn="ctr" defTabSz="685800">
              <a:buClrTx/>
            </a:pPr>
            <a:r>
              <a:rPr lang="ru-RU" sz="2400" b="1" kern="1200" dirty="0"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КАРАГАНДА - 2024</a:t>
            </a:r>
          </a:p>
        </p:txBody>
      </p:sp>
    </p:spTree>
    <p:extLst>
      <p:ext uri="{BB962C8B-B14F-4D97-AF65-F5344CB8AC3E}">
        <p14:creationId xmlns:p14="http://schemas.microsoft.com/office/powerpoint/2010/main" val="2982797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37d1d21ee2_1_16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10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88" name="Google Shape;288;g137d1d21ee2_1_168"/>
          <p:cNvSpPr txBox="1"/>
          <p:nvPr/>
        </p:nvSpPr>
        <p:spPr>
          <a:xfrm>
            <a:off x="270125" y="474396"/>
            <a:ext cx="403517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Устраивает ли Вас распределение педагогической нагрузки в разрезе видов занятий?(% от числа опрошенных)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3" name="Google Shape;293;g137d1d21ee2_1_168"/>
          <p:cNvSpPr txBox="1"/>
          <p:nvPr/>
        </p:nvSpPr>
        <p:spPr>
          <a:xfrm>
            <a:off x="451555" y="76200"/>
            <a:ext cx="3674131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УДОВЛЕТВОРЕННОСТЬ ОРГАНИЗАЦИЕЙ ТРУДА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EA6356-F30F-4706-B0E5-0BE51A322F8F}"/>
              </a:ext>
            </a:extLst>
          </p:cNvPr>
          <p:cNvSpPr txBox="1"/>
          <p:nvPr/>
        </p:nvSpPr>
        <p:spPr>
          <a:xfrm>
            <a:off x="7124700" y="2571750"/>
            <a:ext cx="552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62</a:t>
            </a: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A2038DE1-4933-4241-B96E-5CD59F2AD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6193315"/>
              </p:ext>
            </p:extLst>
          </p:nvPr>
        </p:nvGraphicFramePr>
        <p:xfrm>
          <a:off x="218587" y="1213029"/>
          <a:ext cx="4101013" cy="3329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68F8C64-AC19-4042-9EC9-8A814F9E920F}"/>
              </a:ext>
            </a:extLst>
          </p:cNvPr>
          <p:cNvSpPr txBox="1"/>
          <p:nvPr/>
        </p:nvSpPr>
        <p:spPr>
          <a:xfrm>
            <a:off x="4679576" y="414724"/>
            <a:ext cx="4425908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anose="020B060402020202020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ru-RU" dirty="0">
              <a:latin typeface="Helvetica Neue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anose="020B060402020202020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ru-RU" dirty="0">
              <a:latin typeface="Helvetica Neue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sym typeface="Arial"/>
              </a:rPr>
              <a:t>Абсолютное большинство респондентов устраивает распределение педагогической нагрузки по видам занятий, поскольку, как сообщается в графе «Другое», все обсуждается и согласовывается на кафедрах.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1884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1765875" y="1896407"/>
            <a:ext cx="5543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11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82" name="Google Shape;182;gd40a283929_1_1"/>
          <p:cNvSpPr txBox="1"/>
          <p:nvPr/>
        </p:nvSpPr>
        <p:spPr>
          <a:xfrm>
            <a:off x="108856" y="402772"/>
            <a:ext cx="8795657" cy="38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sym typeface="Arial"/>
              </a:rPr>
              <a:t>Оцените, пожалуйста, насколько Вы удовлетворены: (% от числа опрошенных)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EF6D2-C751-47C9-8583-2205C74D1A73}"/>
              </a:ext>
            </a:extLst>
          </p:cNvPr>
          <p:cNvSpPr txBox="1"/>
          <p:nvPr/>
        </p:nvSpPr>
        <p:spPr>
          <a:xfrm>
            <a:off x="457199" y="21771"/>
            <a:ext cx="4452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/>
          </a:p>
          <a:p>
            <a:r>
              <a:rPr lang="ru-RU" sz="1000" dirty="0">
                <a:latin typeface="Helvetica Neue" panose="020B0604020202020204" charset="0"/>
              </a:rPr>
              <a:t>УДОВЛЕТВОРЕННОСТЬ ЖИЗНЬЮ ВУЗА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69E4B08F-3CA6-4E01-A1AF-71BD0F794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296551"/>
              </p:ext>
            </p:extLst>
          </p:nvPr>
        </p:nvGraphicFramePr>
        <p:xfrm>
          <a:off x="387231" y="786821"/>
          <a:ext cx="8369538" cy="297351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602736">
                  <a:extLst>
                    <a:ext uri="{9D8B030D-6E8A-4147-A177-3AD203B41FA5}">
                      <a16:colId xmlns:a16="http://schemas.microsoft.com/office/drawing/2014/main" val="1281770200"/>
                    </a:ext>
                  </a:extLst>
                </a:gridCol>
                <a:gridCol w="1252728">
                  <a:extLst>
                    <a:ext uri="{9D8B030D-6E8A-4147-A177-3AD203B41FA5}">
                      <a16:colId xmlns:a16="http://schemas.microsoft.com/office/drawing/2014/main" val="3452659417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48692751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674156721"/>
                    </a:ext>
                  </a:extLst>
                </a:gridCol>
                <a:gridCol w="1136634">
                  <a:extLst>
                    <a:ext uri="{9D8B030D-6E8A-4147-A177-3AD203B41FA5}">
                      <a16:colId xmlns:a16="http://schemas.microsoft.com/office/drawing/2014/main" val="2174327924"/>
                    </a:ext>
                  </a:extLst>
                </a:gridCol>
              </a:tblGrid>
              <a:tr h="407618">
                <a:tc>
                  <a:txBody>
                    <a:bodyPr/>
                    <a:lstStyle/>
                    <a:p>
                      <a:endParaRPr lang="ru-RU" sz="12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Helvetica Neue" panose="020B0604020202020204" charset="0"/>
                        </a:rPr>
                        <a:t>Полностью удовлетворен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Helvetica Neue" panose="020B0604020202020204" charset="0"/>
                        </a:rPr>
                        <a:t>Частично удовлетворен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Helvetica Neue" panose="020B0604020202020204" charset="0"/>
                        </a:rPr>
                        <a:t>Не удовлетворен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Helvetica Neue" panose="020B0604020202020204" charset="0"/>
                        </a:rPr>
                        <a:t>Затрудняюсь ответить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38733"/>
                  </a:ext>
                </a:extLst>
              </a:tr>
              <a:tr h="24748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Helvetica Neue" panose="020B0604020202020204" charset="0"/>
                        </a:rPr>
                        <a:t>Отношением со стороны руководства к Вам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Helvetica Neue" panose="020B0604020202020204" charset="0"/>
                        </a:rPr>
                        <a:t>100,0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Helvetica Neue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283694"/>
                  </a:ext>
                </a:extLst>
              </a:tr>
              <a:tr h="24748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Helvetica Neue" panose="020B0604020202020204" charset="0"/>
                        </a:rPr>
                        <a:t>Участием в принятии управленческих решений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Helvetica Neue" panose="020B0604020202020204" charset="0"/>
                        </a:rPr>
                        <a:t>86,0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Helvetica Neue" panose="020B0604020202020204" charset="0"/>
                        </a:rPr>
                        <a:t>14,0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713594"/>
                  </a:ext>
                </a:extLst>
              </a:tr>
              <a:tr h="24748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Helvetica Neue" panose="020B0604020202020204" charset="0"/>
                        </a:rPr>
                        <a:t>Признанием Ваших успехов и достижений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Helvetica Neue" panose="020B0604020202020204" charset="0"/>
                        </a:rPr>
                        <a:t>83,9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Helvetica Neue" panose="020B0604020202020204" charset="0"/>
                        </a:rPr>
                        <a:t>15,0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Helvetica Neue" panose="020B0604020202020204" charset="0"/>
                        </a:rPr>
                        <a:t>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09693"/>
                  </a:ext>
                </a:extLst>
              </a:tr>
              <a:tr h="24748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Helvetica Neue" panose="020B0604020202020204" charset="0"/>
                        </a:rPr>
                        <a:t>Деятельностью администрации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Helvetica Neue" panose="020B0604020202020204" charset="0"/>
                        </a:rPr>
                        <a:t>82,8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Helvetica Neue" panose="020B0604020202020204" charset="0"/>
                        </a:rPr>
                        <a:t>17,2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083330"/>
                  </a:ext>
                </a:extLst>
              </a:tr>
              <a:tr h="24748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Helvetica Neue" panose="020B0604020202020204" charset="0"/>
                        </a:rPr>
                        <a:t>Условиями оплаты труда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Helvetica Neue" panose="020B0604020202020204" charset="0"/>
                        </a:rPr>
                        <a:t>83,9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Helvetica Neue" panose="020B0604020202020204" charset="0"/>
                        </a:rPr>
                        <a:t>16,1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126308"/>
                  </a:ext>
                </a:extLst>
              </a:tr>
              <a:tr h="24748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Helvetica Neue" panose="020B0604020202020204" charset="0"/>
                        </a:rPr>
                        <a:t>Удобством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Helvetica Neue" panose="020B0604020202020204" charset="0"/>
                        </a:rPr>
                        <a:t>76,3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Helvetica Neue" panose="020B0604020202020204" charset="0"/>
                        </a:rPr>
                        <a:t>20,4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Helvetica Neue" panose="020B0604020202020204" charset="0"/>
                        </a:rPr>
                        <a:t>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06056"/>
                  </a:ext>
                </a:extLst>
              </a:tr>
              <a:tr h="24748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Helvetica Neue" panose="020B0604020202020204" charset="0"/>
                        </a:rPr>
                        <a:t>Охраной труда и его безопасностью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Helvetica Neue" panose="020B0604020202020204" charset="0"/>
                        </a:rPr>
                        <a:t>100,0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21079"/>
                  </a:ext>
                </a:extLst>
              </a:tr>
              <a:tr h="24748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Helvetica Neue" panose="020B0604020202020204" charset="0"/>
                        </a:rPr>
                        <a:t>Управлением изменениями в деятельности ВУЗа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Helvetica Neue" panose="020B0604020202020204" charset="0"/>
                        </a:rPr>
                        <a:t>80,7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Helvetica Neue" panose="020B0604020202020204" charset="0"/>
                        </a:rPr>
                        <a:t>19,3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405667"/>
                  </a:ext>
                </a:extLst>
              </a:tr>
              <a:tr h="474155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Helvetica Neue" panose="020B0604020202020204" charset="0"/>
                        </a:rPr>
                        <a:t>Предоставлением льгот: отдыха, санаторного лечения и др.</a:t>
                      </a:r>
                      <a:endParaRPr lang="ru-RU" sz="12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Helvetica Neue" panose="020B0604020202020204" charset="0"/>
                        </a:rPr>
                        <a:t>59,1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Helvetica Neue" panose="020B0604020202020204" charset="0"/>
                        </a:rPr>
                        <a:t>40,9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675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159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37d1d21ee2_1_16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12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88" name="Google Shape;288;g137d1d21ee2_1_168"/>
          <p:cNvSpPr txBox="1"/>
          <p:nvPr/>
        </p:nvSpPr>
        <p:spPr>
          <a:xfrm>
            <a:off x="270125" y="474396"/>
            <a:ext cx="4753696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В коллективе ВУЗа присутствуют понятия «команда», «корпоративный дух»?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(% от числа опрошенных)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3" name="Google Shape;293;g137d1d21ee2_1_168"/>
          <p:cNvSpPr txBox="1"/>
          <p:nvPr/>
        </p:nvSpPr>
        <p:spPr>
          <a:xfrm>
            <a:off x="451555" y="76200"/>
            <a:ext cx="3674131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УДОВЛЕТВОРЕННОСТЬ ОРГАНИЗАЦИЕЙ ТРУДА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EA6356-F30F-4706-B0E5-0BE51A322F8F}"/>
              </a:ext>
            </a:extLst>
          </p:cNvPr>
          <p:cNvSpPr txBox="1"/>
          <p:nvPr/>
        </p:nvSpPr>
        <p:spPr>
          <a:xfrm>
            <a:off x="7124700" y="2571750"/>
            <a:ext cx="552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62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8F8C64-AC19-4042-9EC9-8A814F9E920F}"/>
              </a:ext>
            </a:extLst>
          </p:cNvPr>
          <p:cNvSpPr txBox="1"/>
          <p:nvPr/>
        </p:nvSpPr>
        <p:spPr>
          <a:xfrm>
            <a:off x="5023821" y="1435100"/>
            <a:ext cx="3872753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sym typeface="Arial"/>
              </a:rPr>
              <a:t>Абсолютное большинство опрошенных оперируют понятиями «команда» и «корпоративный дух», учитывая, что основной «костяк» ППС – «ветераны» ВУЗа со стажем работы от 10 до более 20 лет.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anose="020B060402020202020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anose="020B060402020202020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anose="020B060402020202020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anose="020B060402020202020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7A6A776C-6459-4E76-B84F-B279638751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3617148"/>
              </p:ext>
            </p:extLst>
          </p:nvPr>
        </p:nvGraphicFramePr>
        <p:xfrm>
          <a:off x="456919" y="1272700"/>
          <a:ext cx="4292881" cy="2877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8461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3a709386da_1_4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13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E23191-D214-43C2-89FB-448825EC5009}"/>
              </a:ext>
            </a:extLst>
          </p:cNvPr>
          <p:cNvSpPr txBox="1"/>
          <p:nvPr/>
        </p:nvSpPr>
        <p:spPr>
          <a:xfrm>
            <a:off x="7639049" y="1138343"/>
            <a:ext cx="552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41,1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FD9789-E686-4E6C-99CA-B3048CFFC67C}"/>
              </a:ext>
            </a:extLst>
          </p:cNvPr>
          <p:cNvSpPr txBox="1"/>
          <p:nvPr/>
        </p:nvSpPr>
        <p:spPr>
          <a:xfrm>
            <a:off x="7117845" y="1138342"/>
            <a:ext cx="388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19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E6D325-D6F3-4602-A986-1F67CB377A75}"/>
              </a:ext>
            </a:extLst>
          </p:cNvPr>
          <p:cNvSpPr txBox="1"/>
          <p:nvPr/>
        </p:nvSpPr>
        <p:spPr>
          <a:xfrm>
            <a:off x="7639050" y="1535534"/>
            <a:ext cx="552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46,1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7469E3-7636-4B0B-98F9-A1B80C994C47}"/>
              </a:ext>
            </a:extLst>
          </p:cNvPr>
          <p:cNvSpPr txBox="1"/>
          <p:nvPr/>
        </p:nvSpPr>
        <p:spPr>
          <a:xfrm>
            <a:off x="7099877" y="1535533"/>
            <a:ext cx="510600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18,3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C74AA2-3D8D-4FB6-AA40-4133996262ED}"/>
              </a:ext>
            </a:extLst>
          </p:cNvPr>
          <p:cNvSpPr txBox="1"/>
          <p:nvPr/>
        </p:nvSpPr>
        <p:spPr>
          <a:xfrm>
            <a:off x="7604700" y="1932724"/>
            <a:ext cx="552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43,1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555713-E838-4E02-A99D-FEA43C8CB2E9}"/>
              </a:ext>
            </a:extLst>
          </p:cNvPr>
          <p:cNvSpPr txBox="1"/>
          <p:nvPr/>
        </p:nvSpPr>
        <p:spPr>
          <a:xfrm>
            <a:off x="7099877" y="1932719"/>
            <a:ext cx="504823" cy="24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19,9</a:t>
            </a: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FA33E19C-C943-4B95-AFDD-227E6E97A5D5}"/>
              </a:ext>
            </a:extLst>
          </p:cNvPr>
          <p:cNvSpPr txBox="1"/>
          <p:nvPr/>
        </p:nvSpPr>
        <p:spPr>
          <a:xfrm>
            <a:off x="7604700" y="2329910"/>
            <a:ext cx="4724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37,6</a:t>
            </a: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2CEB023A-7529-477A-A4DA-54463E1B800D}"/>
              </a:ext>
            </a:extLst>
          </p:cNvPr>
          <p:cNvSpPr txBox="1"/>
          <p:nvPr/>
        </p:nvSpPr>
        <p:spPr>
          <a:xfrm>
            <a:off x="7117845" y="2329910"/>
            <a:ext cx="486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19,9</a:t>
            </a:r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B2346EF3-AF9B-4AD5-B1B6-5762CACCC48E}"/>
              </a:ext>
            </a:extLst>
          </p:cNvPr>
          <p:cNvSpPr txBox="1"/>
          <p:nvPr/>
        </p:nvSpPr>
        <p:spPr>
          <a:xfrm>
            <a:off x="7604700" y="2727096"/>
            <a:ext cx="552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37,6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0BEFFA80-DA42-4A8C-B2D6-F8CE72E4B4E9}"/>
              </a:ext>
            </a:extLst>
          </p:cNvPr>
          <p:cNvSpPr txBox="1"/>
          <p:nvPr/>
        </p:nvSpPr>
        <p:spPr>
          <a:xfrm>
            <a:off x="7117845" y="2727086"/>
            <a:ext cx="4297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18,9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2BDA6FB0-53F9-4458-B38A-0533787174B5}"/>
              </a:ext>
            </a:extLst>
          </p:cNvPr>
          <p:cNvSpPr txBox="1"/>
          <p:nvPr/>
        </p:nvSpPr>
        <p:spPr>
          <a:xfrm>
            <a:off x="7639050" y="3153730"/>
            <a:ext cx="552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38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CEE55821-ECA3-4E1D-9811-D9054674448B}"/>
              </a:ext>
            </a:extLst>
          </p:cNvPr>
          <p:cNvSpPr txBox="1"/>
          <p:nvPr/>
        </p:nvSpPr>
        <p:spPr>
          <a:xfrm>
            <a:off x="7134226" y="3153730"/>
            <a:ext cx="470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20,1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B0847052-1EEB-4336-BF37-927DA93D93A4}"/>
              </a:ext>
            </a:extLst>
          </p:cNvPr>
          <p:cNvSpPr txBox="1"/>
          <p:nvPr/>
        </p:nvSpPr>
        <p:spPr>
          <a:xfrm>
            <a:off x="7639048" y="3521469"/>
            <a:ext cx="552450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39,6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4A2F332F-3883-4A81-8E70-70FC9DBC6D26}"/>
              </a:ext>
            </a:extLst>
          </p:cNvPr>
          <p:cNvSpPr txBox="1"/>
          <p:nvPr/>
        </p:nvSpPr>
        <p:spPr>
          <a:xfrm>
            <a:off x="7134225" y="3524251"/>
            <a:ext cx="533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20,4</a:t>
            </a:r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id="{23C30BCF-39A8-4C0A-984B-0A0A927451D2}"/>
              </a:ext>
            </a:extLst>
          </p:cNvPr>
          <p:cNvSpPr txBox="1"/>
          <p:nvPr/>
        </p:nvSpPr>
        <p:spPr>
          <a:xfrm>
            <a:off x="7623752" y="3948102"/>
            <a:ext cx="533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49,5</a:t>
            </a: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443D6BB5-3DC5-45F4-84A8-6EE260C30F1C}"/>
              </a:ext>
            </a:extLst>
          </p:cNvPr>
          <p:cNvSpPr txBox="1"/>
          <p:nvPr/>
        </p:nvSpPr>
        <p:spPr>
          <a:xfrm>
            <a:off x="7099877" y="3948103"/>
            <a:ext cx="3909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16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2F430BFB-6DDF-484F-BFF0-A15B83554EEE}"/>
              </a:ext>
            </a:extLst>
          </p:cNvPr>
          <p:cNvSpPr txBox="1"/>
          <p:nvPr/>
        </p:nvSpPr>
        <p:spPr>
          <a:xfrm>
            <a:off x="7623752" y="4345293"/>
            <a:ext cx="6344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46,6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5B717A52-DF54-4ECB-B936-69F4E40F8801}"/>
              </a:ext>
            </a:extLst>
          </p:cNvPr>
          <p:cNvSpPr txBox="1"/>
          <p:nvPr/>
        </p:nvSpPr>
        <p:spPr>
          <a:xfrm>
            <a:off x="7134226" y="4343401"/>
            <a:ext cx="5238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18,3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C72751-5426-45BB-9485-D7AD21BD6BD2}"/>
              </a:ext>
            </a:extLst>
          </p:cNvPr>
          <p:cNvSpPr txBox="1"/>
          <p:nvPr/>
        </p:nvSpPr>
        <p:spPr>
          <a:xfrm>
            <a:off x="1207008" y="2243875"/>
            <a:ext cx="6460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Helvetica Neue" panose="020B0604020202020204" charset="0"/>
              </a:rPr>
              <a:t>ИНДИКАТОРЫ КАЧЕСТВА «ОБРАТНОЙ СВЯЗИ»</a:t>
            </a:r>
          </a:p>
        </p:txBody>
      </p:sp>
    </p:spTree>
    <p:extLst>
      <p:ext uri="{BB962C8B-B14F-4D97-AF65-F5344CB8AC3E}">
        <p14:creationId xmlns:p14="http://schemas.microsoft.com/office/powerpoint/2010/main" val="500897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37d1d21ee2_1_16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14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93" name="Google Shape;293;g137d1d21ee2_1_168"/>
          <p:cNvSpPr txBox="1"/>
          <p:nvPr/>
        </p:nvSpPr>
        <p:spPr>
          <a:xfrm>
            <a:off x="451555" y="76200"/>
            <a:ext cx="3674131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ВКЛАД В ИМИДЖ ВУЗА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EA6356-F30F-4706-B0E5-0BE51A322F8F}"/>
              </a:ext>
            </a:extLst>
          </p:cNvPr>
          <p:cNvSpPr txBox="1"/>
          <p:nvPr/>
        </p:nvSpPr>
        <p:spPr>
          <a:xfrm>
            <a:off x="7124700" y="2571750"/>
            <a:ext cx="552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62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8F8C64-AC19-4042-9EC9-8A814F9E920F}"/>
              </a:ext>
            </a:extLst>
          </p:cNvPr>
          <p:cNvSpPr txBox="1"/>
          <p:nvPr/>
        </p:nvSpPr>
        <p:spPr>
          <a:xfrm>
            <a:off x="4457700" y="1584722"/>
            <a:ext cx="4432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sym typeface="Arial"/>
              </a:rPr>
              <a:t>Превалирующее большинство удовлетворено тем, как ВУЗ оценивает вклад ППС в повышение его имиджа – достойно, по мнению почти трех четвертей опрошенных. 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0375A6C5-F72D-40A2-B14F-ADDF6A1476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0976218"/>
              </p:ext>
            </p:extLst>
          </p:nvPr>
        </p:nvGraphicFramePr>
        <p:xfrm>
          <a:off x="253999" y="520700"/>
          <a:ext cx="3871687" cy="4229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3010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232F6DA-419E-4327-95AF-AA455D96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22" y="76201"/>
            <a:ext cx="4594077" cy="272142"/>
          </a:xfrm>
        </p:spPr>
        <p:txBody>
          <a:bodyPr/>
          <a:lstStyle/>
          <a:p>
            <a:r>
              <a:rPr lang="ru-RU" sz="1000" dirty="0">
                <a:latin typeface="Helvetica Neue" panose="020B0604020202020204" charset="0"/>
              </a:rPr>
              <a:t>СОЦИАЛЬНАЯ ПОДДЕРЖКА</a:t>
            </a:r>
            <a:endParaRPr lang="ru-RU" sz="1100" dirty="0">
              <a:latin typeface="Helvetica Neue" panose="020B0604020202020204" charset="0"/>
            </a:endParaRPr>
          </a:p>
        </p:txBody>
      </p:sp>
      <p:sp>
        <p:nvSpPr>
          <p:cNvPr id="266" name="Google Shape;266;g1376dbea4d5_0_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15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4649F0-4526-4A82-85CE-2CC69D5D56E6}"/>
              </a:ext>
            </a:extLst>
          </p:cNvPr>
          <p:cNvSpPr txBox="1"/>
          <p:nvPr/>
        </p:nvSpPr>
        <p:spPr>
          <a:xfrm>
            <a:off x="261257" y="435429"/>
            <a:ext cx="4062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248887-322C-4A44-B607-0F80035B720B}"/>
              </a:ext>
            </a:extLst>
          </p:cNvPr>
          <p:cNvSpPr txBox="1"/>
          <p:nvPr/>
        </p:nvSpPr>
        <p:spPr>
          <a:xfrm>
            <a:off x="4754880" y="1600200"/>
            <a:ext cx="404622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dirty="0">
                <a:latin typeface="Helvetica Neue" panose="020B0604020202020204" charset="0"/>
              </a:rPr>
              <a:t>В подавляющем большинстве случаев опрошенные преподаватели удовлетворены социальной поддержкой ВУЗа. Это доминантный тренд социальных настроений ППС.</a:t>
            </a:r>
            <a:endParaRPr kumimoji="0" lang="ru-RU" b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anose="020B060402020202020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ru-RU" i="1" dirty="0">
              <a:latin typeface="Helvetica Neue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61F9C63B-489D-422E-BED1-EC329C001C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7405878"/>
              </p:ext>
            </p:extLst>
          </p:nvPr>
        </p:nvGraphicFramePr>
        <p:xfrm>
          <a:off x="253999" y="435430"/>
          <a:ext cx="3871687" cy="4314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071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BE7221C-38E6-422F-B77D-4BC1B4DD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59" y="54077"/>
            <a:ext cx="1974127" cy="261610"/>
          </a:xfrm>
        </p:spPr>
        <p:txBody>
          <a:bodyPr/>
          <a:lstStyle/>
          <a:p>
            <a:r>
              <a:rPr lang="ru-RU" sz="100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ОЦЕНКИ ЗНАНИЙ</a:t>
            </a:r>
            <a:endParaRPr lang="ru-RU" sz="1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4" name="Google Shape;194;g137d1d21ee2_1_1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16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77CA0B-9D3A-4EBE-BF56-23615BDB9750}"/>
              </a:ext>
            </a:extLst>
          </p:cNvPr>
          <p:cNvSpPr txBox="1"/>
          <p:nvPr/>
        </p:nvSpPr>
        <p:spPr>
          <a:xfrm>
            <a:off x="6638926" y="1047751"/>
            <a:ext cx="561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13,2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F131F9-7F23-4A81-98E3-19E433DC814E}"/>
              </a:ext>
            </a:extLst>
          </p:cNvPr>
          <p:cNvSpPr txBox="1"/>
          <p:nvPr/>
        </p:nvSpPr>
        <p:spPr>
          <a:xfrm>
            <a:off x="7044988" y="2172223"/>
            <a:ext cx="4495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22,2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8145E48F-9186-4B60-9D3C-B69698D57C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5213006"/>
              </p:ext>
            </p:extLst>
          </p:nvPr>
        </p:nvGraphicFramePr>
        <p:xfrm>
          <a:off x="246799" y="484633"/>
          <a:ext cx="4871301" cy="3871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1D8C278-B3DF-47D5-9BA6-376645D6A5D8}"/>
              </a:ext>
            </a:extLst>
          </p:cNvPr>
          <p:cNvSpPr txBox="1"/>
          <p:nvPr/>
        </p:nvSpPr>
        <p:spPr>
          <a:xfrm>
            <a:off x="5118100" y="685800"/>
            <a:ext cx="377910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just"/>
            <a:r>
              <a:rPr lang="ru-RU" dirty="0">
                <a:latin typeface="Helvetica Neue" panose="020B0604020202020204" charset="0"/>
              </a:rPr>
              <a:t>В среднем одним респондентом отмечено более трех ответов. Основной источник информации – заседания кафедры, в рамках которых до сведения сотрудников в обязательном порядке доводятся приказы ректора и другие официальные документы. Последние также находятся в свободном доступе – на информационных стендах, сайте ВУЗа, в вузовских журналах и газетах.</a:t>
            </a:r>
          </a:p>
          <a:p>
            <a:pPr algn="just"/>
            <a:endParaRPr lang="ru-RU" dirty="0">
              <a:latin typeface="Helvetica Neue" panose="020B0604020202020204" charset="0"/>
            </a:endParaRPr>
          </a:p>
          <a:p>
            <a:pPr algn="just"/>
            <a:r>
              <a:rPr lang="ru-RU" dirty="0">
                <a:latin typeface="Helvetica Neue" panose="020B0604020202020204" charset="0"/>
              </a:rPr>
              <a:t>Данные, представленные на диаграмме свидетельствуют о многообразии формальных и неформальных источников информации о жизни ВУЗа.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BF0540-7E9F-41D6-9C91-4F4448708EE3}"/>
              </a:ext>
            </a:extLst>
          </p:cNvPr>
          <p:cNvSpPr txBox="1"/>
          <p:nvPr/>
        </p:nvSpPr>
        <p:spPr>
          <a:xfrm>
            <a:off x="246799" y="4440675"/>
            <a:ext cx="4782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latin typeface="Helvetica Neue" panose="020B0604020202020204" charset="0"/>
              </a:rPr>
              <a:t>Примечание: </a:t>
            </a:r>
            <a:r>
              <a:rPr lang="ru-RU" sz="1200" dirty="0">
                <a:latin typeface="Helvetica Neue" panose="020B0604020202020204" charset="0"/>
              </a:rPr>
              <a:t>Множественный выбор. Респонденты могли отмечать более одного ответа.</a:t>
            </a:r>
            <a:endParaRPr lang="ru-RU" sz="1200" b="1" i="1" dirty="0"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646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3a709386da_1_4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17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E23191-D214-43C2-89FB-448825EC5009}"/>
              </a:ext>
            </a:extLst>
          </p:cNvPr>
          <p:cNvSpPr txBox="1"/>
          <p:nvPr/>
        </p:nvSpPr>
        <p:spPr>
          <a:xfrm>
            <a:off x="7639049" y="1138343"/>
            <a:ext cx="552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41,1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FD9789-E686-4E6C-99CA-B3048CFFC67C}"/>
              </a:ext>
            </a:extLst>
          </p:cNvPr>
          <p:cNvSpPr txBox="1"/>
          <p:nvPr/>
        </p:nvSpPr>
        <p:spPr>
          <a:xfrm>
            <a:off x="7117845" y="1138342"/>
            <a:ext cx="388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19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E6D325-D6F3-4602-A986-1F67CB377A75}"/>
              </a:ext>
            </a:extLst>
          </p:cNvPr>
          <p:cNvSpPr txBox="1"/>
          <p:nvPr/>
        </p:nvSpPr>
        <p:spPr>
          <a:xfrm>
            <a:off x="7639050" y="1535534"/>
            <a:ext cx="552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46,1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7469E3-7636-4B0B-98F9-A1B80C994C47}"/>
              </a:ext>
            </a:extLst>
          </p:cNvPr>
          <p:cNvSpPr txBox="1"/>
          <p:nvPr/>
        </p:nvSpPr>
        <p:spPr>
          <a:xfrm>
            <a:off x="7099877" y="1535533"/>
            <a:ext cx="510600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18,3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C74AA2-3D8D-4FB6-AA40-4133996262ED}"/>
              </a:ext>
            </a:extLst>
          </p:cNvPr>
          <p:cNvSpPr txBox="1"/>
          <p:nvPr/>
        </p:nvSpPr>
        <p:spPr>
          <a:xfrm>
            <a:off x="7604700" y="1932724"/>
            <a:ext cx="552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43,1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555713-E838-4E02-A99D-FEA43C8CB2E9}"/>
              </a:ext>
            </a:extLst>
          </p:cNvPr>
          <p:cNvSpPr txBox="1"/>
          <p:nvPr/>
        </p:nvSpPr>
        <p:spPr>
          <a:xfrm>
            <a:off x="7099877" y="1932719"/>
            <a:ext cx="504823" cy="24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19,9</a:t>
            </a: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FA33E19C-C943-4B95-AFDD-227E6E97A5D5}"/>
              </a:ext>
            </a:extLst>
          </p:cNvPr>
          <p:cNvSpPr txBox="1"/>
          <p:nvPr/>
        </p:nvSpPr>
        <p:spPr>
          <a:xfrm>
            <a:off x="7604700" y="2329910"/>
            <a:ext cx="4724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37,6</a:t>
            </a: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2CEB023A-7529-477A-A4DA-54463E1B800D}"/>
              </a:ext>
            </a:extLst>
          </p:cNvPr>
          <p:cNvSpPr txBox="1"/>
          <p:nvPr/>
        </p:nvSpPr>
        <p:spPr>
          <a:xfrm>
            <a:off x="7117845" y="2329910"/>
            <a:ext cx="486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19,9</a:t>
            </a:r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B2346EF3-AF9B-4AD5-B1B6-5762CACCC48E}"/>
              </a:ext>
            </a:extLst>
          </p:cNvPr>
          <p:cNvSpPr txBox="1"/>
          <p:nvPr/>
        </p:nvSpPr>
        <p:spPr>
          <a:xfrm>
            <a:off x="7604700" y="2727096"/>
            <a:ext cx="552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37,6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0BEFFA80-DA42-4A8C-B2D6-F8CE72E4B4E9}"/>
              </a:ext>
            </a:extLst>
          </p:cNvPr>
          <p:cNvSpPr txBox="1"/>
          <p:nvPr/>
        </p:nvSpPr>
        <p:spPr>
          <a:xfrm>
            <a:off x="7117845" y="2727086"/>
            <a:ext cx="4297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18,9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2BDA6FB0-53F9-4458-B38A-0533787174B5}"/>
              </a:ext>
            </a:extLst>
          </p:cNvPr>
          <p:cNvSpPr txBox="1"/>
          <p:nvPr/>
        </p:nvSpPr>
        <p:spPr>
          <a:xfrm>
            <a:off x="7639050" y="3153730"/>
            <a:ext cx="552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38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CEE55821-ECA3-4E1D-9811-D9054674448B}"/>
              </a:ext>
            </a:extLst>
          </p:cNvPr>
          <p:cNvSpPr txBox="1"/>
          <p:nvPr/>
        </p:nvSpPr>
        <p:spPr>
          <a:xfrm>
            <a:off x="7134226" y="3153730"/>
            <a:ext cx="470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20,1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B0847052-1EEB-4336-BF37-927DA93D93A4}"/>
              </a:ext>
            </a:extLst>
          </p:cNvPr>
          <p:cNvSpPr txBox="1"/>
          <p:nvPr/>
        </p:nvSpPr>
        <p:spPr>
          <a:xfrm>
            <a:off x="7639048" y="3521469"/>
            <a:ext cx="552450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39,6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4A2F332F-3883-4A81-8E70-70FC9DBC6D26}"/>
              </a:ext>
            </a:extLst>
          </p:cNvPr>
          <p:cNvSpPr txBox="1"/>
          <p:nvPr/>
        </p:nvSpPr>
        <p:spPr>
          <a:xfrm>
            <a:off x="7134225" y="3524251"/>
            <a:ext cx="533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20,4</a:t>
            </a:r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id="{23C30BCF-39A8-4C0A-984B-0A0A927451D2}"/>
              </a:ext>
            </a:extLst>
          </p:cNvPr>
          <p:cNvSpPr txBox="1"/>
          <p:nvPr/>
        </p:nvSpPr>
        <p:spPr>
          <a:xfrm>
            <a:off x="7623752" y="3948102"/>
            <a:ext cx="533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49,5</a:t>
            </a: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443D6BB5-3DC5-45F4-84A8-6EE260C30F1C}"/>
              </a:ext>
            </a:extLst>
          </p:cNvPr>
          <p:cNvSpPr txBox="1"/>
          <p:nvPr/>
        </p:nvSpPr>
        <p:spPr>
          <a:xfrm>
            <a:off x="7099877" y="3948103"/>
            <a:ext cx="3909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16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2F430BFB-6DDF-484F-BFF0-A15B83554EEE}"/>
              </a:ext>
            </a:extLst>
          </p:cNvPr>
          <p:cNvSpPr txBox="1"/>
          <p:nvPr/>
        </p:nvSpPr>
        <p:spPr>
          <a:xfrm>
            <a:off x="7623752" y="4345293"/>
            <a:ext cx="6344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46,6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5B717A52-DF54-4ECB-B936-69F4E40F8801}"/>
              </a:ext>
            </a:extLst>
          </p:cNvPr>
          <p:cNvSpPr txBox="1"/>
          <p:nvPr/>
        </p:nvSpPr>
        <p:spPr>
          <a:xfrm>
            <a:off x="7134226" y="4343401"/>
            <a:ext cx="5238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18,3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C72751-5426-45BB-9485-D7AD21BD6BD2}"/>
              </a:ext>
            </a:extLst>
          </p:cNvPr>
          <p:cNvSpPr txBox="1"/>
          <p:nvPr/>
        </p:nvSpPr>
        <p:spPr>
          <a:xfrm>
            <a:off x="1207008" y="2243875"/>
            <a:ext cx="705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ИНДИКАТОРЫ КАЧЕСТВА УЧЕБНОГО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2559937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E662D9C-B8EC-43E3-AD5B-6118B13A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562" y="0"/>
            <a:ext cx="5620838" cy="427160"/>
          </a:xfrm>
        </p:spPr>
        <p:txBody>
          <a:bodyPr/>
          <a:lstStyle/>
          <a:p>
            <a:r>
              <a:rPr lang="ru-RU" sz="1000" dirty="0">
                <a:latin typeface="Helvetica Neue" panose="020B0604020202020204" charset="0"/>
              </a:rPr>
              <a:t>ПРОБЛЕМЫ УЧЕБНОГО ПРОЦЕССА</a:t>
            </a:r>
          </a:p>
        </p:txBody>
      </p:sp>
      <p:sp>
        <p:nvSpPr>
          <p:cNvPr id="344" name="Google Shape;344;g137d1d21ee2_1_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18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345" name="Google Shape;345;g137d1d21ee2_1_0"/>
          <p:cNvSpPr txBox="1"/>
          <p:nvPr/>
        </p:nvSpPr>
        <p:spPr>
          <a:xfrm>
            <a:off x="342800" y="965250"/>
            <a:ext cx="3976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34F52DD7-C95D-4C33-9F45-95FFF5D65B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8351708"/>
              </p:ext>
            </p:extLst>
          </p:nvPr>
        </p:nvGraphicFramePr>
        <p:xfrm>
          <a:off x="114300" y="635000"/>
          <a:ext cx="8801100" cy="4378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C2699EB-600A-45F2-8E0B-7E9720EE8E28}"/>
              </a:ext>
            </a:extLst>
          </p:cNvPr>
          <p:cNvSpPr txBox="1"/>
          <p:nvPr/>
        </p:nvSpPr>
        <p:spPr>
          <a:xfrm>
            <a:off x="114300" y="427160"/>
            <a:ext cx="8991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ffectLst/>
                <a:latin typeface="Helvetica Neue" panose="020B0604020202020204" charset="0"/>
                <a:ea typeface="Calibri" panose="020F0502020204030204" pitchFamily="34" charset="0"/>
              </a:rPr>
              <a:t>Какие проблемы учебного процесса требуют, по Вашему мнению, первоочередного решения? (%)</a:t>
            </a:r>
            <a:endParaRPr lang="ru-RU" dirty="0">
              <a:latin typeface="Helvetica Neue" panose="020B060402020202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97A05-36AA-43E0-BE29-270545C05370}"/>
              </a:ext>
            </a:extLst>
          </p:cNvPr>
          <p:cNvSpPr txBox="1"/>
          <p:nvPr/>
        </p:nvSpPr>
        <p:spPr>
          <a:xfrm flipH="1">
            <a:off x="5994400" y="3538728"/>
            <a:ext cx="3035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Helvetica Neue" panose="020B0604020202020204" charset="0"/>
              </a:rPr>
              <a:t>Ни один из показателей не отражает устойчивость общественного мнения ППС, т.к. ниже минимально необходимого уровня (25%), отражающего устойчивость группового мнения.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712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37d1d21ee2_1_1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19</a:t>
            </a:fld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05" name="Google Shape;205;g137d1d21ee2_1_118"/>
          <p:cNvSpPr txBox="1"/>
          <p:nvPr/>
        </p:nvSpPr>
        <p:spPr>
          <a:xfrm>
            <a:off x="342799" y="399150"/>
            <a:ext cx="4000601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200" b="1" dirty="0">
                <a:effectLst/>
                <a:latin typeface="Helvetica Neue" panose="020B0604020202020204" charset="0"/>
                <a:ea typeface="Calibri" panose="020F0502020204030204" pitchFamily="34" charset="0"/>
              </a:rPr>
              <a:t>Устраивает ли Вас распределение педагогической нагрузки на кафедре в разрезе видов занятий?</a:t>
            </a:r>
            <a:r>
              <a:rPr lang="ru-RU" sz="1200" dirty="0">
                <a:effectLst/>
                <a:latin typeface="Helvetica Neue" panose="020B0604020202020204" charset="0"/>
                <a:ea typeface="Calibri" panose="020F0502020204030204" pitchFamily="34" charset="0"/>
              </a:rPr>
              <a:t> </a:t>
            </a:r>
            <a:r>
              <a:rPr lang="ru-RU" sz="1200" b="1" dirty="0">
                <a:effectLst/>
                <a:latin typeface="Helvetica Neue" panose="020B0604020202020204" charset="0"/>
                <a:ea typeface="Calibri" panose="020F0502020204030204" pitchFamily="34" charset="0"/>
              </a:rPr>
              <a:t>(% от числа опрошенных)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7" name="Google Shape;207;g137d1d21ee2_1_118"/>
          <p:cNvSpPr txBox="1"/>
          <p:nvPr/>
        </p:nvSpPr>
        <p:spPr>
          <a:xfrm>
            <a:off x="342800" y="65314"/>
            <a:ext cx="5796743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РАСПРЕДЕЛЕНИЕ ПЕДАГОГИЧЕСКОЙ НАГРУЗКИ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2B1F69-6566-4D80-8DB3-843223A3AEA2}"/>
              </a:ext>
            </a:extLst>
          </p:cNvPr>
          <p:cNvSpPr txBox="1"/>
          <p:nvPr/>
        </p:nvSpPr>
        <p:spPr>
          <a:xfrm>
            <a:off x="7448551" y="1345514"/>
            <a:ext cx="581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46,1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606485-3E47-4DD5-B949-FFA672C62E3C}"/>
              </a:ext>
            </a:extLst>
          </p:cNvPr>
          <p:cNvSpPr txBox="1"/>
          <p:nvPr/>
        </p:nvSpPr>
        <p:spPr>
          <a:xfrm>
            <a:off x="7456767" y="1785034"/>
            <a:ext cx="4469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43,8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BF3A07-FFE6-4E3D-833A-1473179D7827}"/>
              </a:ext>
            </a:extLst>
          </p:cNvPr>
          <p:cNvSpPr txBox="1"/>
          <p:nvPr/>
        </p:nvSpPr>
        <p:spPr>
          <a:xfrm>
            <a:off x="7456767" y="2244484"/>
            <a:ext cx="4469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43,1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1E2119-0563-41B5-9989-2A13B6DA14DB}"/>
              </a:ext>
            </a:extLst>
          </p:cNvPr>
          <p:cNvSpPr txBox="1"/>
          <p:nvPr/>
        </p:nvSpPr>
        <p:spPr>
          <a:xfrm>
            <a:off x="7448551" y="2703934"/>
            <a:ext cx="581024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41,4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E44B3B-09BB-415D-8D67-163D24ECF884}"/>
              </a:ext>
            </a:extLst>
          </p:cNvPr>
          <p:cNvSpPr txBox="1"/>
          <p:nvPr/>
        </p:nvSpPr>
        <p:spPr>
          <a:xfrm>
            <a:off x="7456767" y="3140293"/>
            <a:ext cx="4469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46,4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A08EBF-6D65-47B8-9A95-F3016F66C44D}"/>
              </a:ext>
            </a:extLst>
          </p:cNvPr>
          <p:cNvSpPr txBox="1"/>
          <p:nvPr/>
        </p:nvSpPr>
        <p:spPr>
          <a:xfrm>
            <a:off x="7370354" y="3599746"/>
            <a:ext cx="821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43,1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B01703-76AA-4A2D-93FB-7F4E5DF23623}"/>
              </a:ext>
            </a:extLst>
          </p:cNvPr>
          <p:cNvSpPr txBox="1"/>
          <p:nvPr/>
        </p:nvSpPr>
        <p:spPr>
          <a:xfrm>
            <a:off x="7370354" y="4059200"/>
            <a:ext cx="4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37,7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94621652-167F-4C8D-8218-514D69B38C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8219694"/>
              </p:ext>
            </p:extLst>
          </p:nvPr>
        </p:nvGraphicFramePr>
        <p:xfrm>
          <a:off x="428017" y="1471966"/>
          <a:ext cx="3604487" cy="3272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C00BC42-CCF4-4FB5-8E2F-E509F2CBA52B}"/>
              </a:ext>
            </a:extLst>
          </p:cNvPr>
          <p:cNvSpPr txBox="1"/>
          <p:nvPr/>
        </p:nvSpPr>
        <p:spPr>
          <a:xfrm>
            <a:off x="4837176" y="1345514"/>
            <a:ext cx="4087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Helvetica Neue" panose="020B0604020202020204" charset="0"/>
            </a:endParaRPr>
          </a:p>
          <a:p>
            <a:endParaRPr lang="ru-RU" dirty="0">
              <a:latin typeface="Helvetica Neue" panose="020B0604020202020204" charset="0"/>
            </a:endParaRPr>
          </a:p>
          <a:p>
            <a:pPr algn="just"/>
            <a:endParaRPr lang="ru-RU" dirty="0">
              <a:latin typeface="Helvetica Neue" panose="020B0604020202020204" charset="0"/>
            </a:endParaRPr>
          </a:p>
          <a:p>
            <a:pPr algn="just"/>
            <a:r>
              <a:rPr lang="ru-RU" dirty="0">
                <a:latin typeface="Helvetica Neue" panose="020B0604020202020204" charset="0"/>
              </a:rPr>
              <a:t>Основной контингент ППС устраивает распределение педагогической нагрузки на кафедре, каждого пятого – не всегда.</a:t>
            </a:r>
          </a:p>
        </p:txBody>
      </p:sp>
    </p:spTree>
    <p:extLst>
      <p:ext uri="{BB962C8B-B14F-4D97-AF65-F5344CB8AC3E}">
        <p14:creationId xmlns:p14="http://schemas.microsoft.com/office/powerpoint/2010/main" val="2065800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284425" y="377687"/>
            <a:ext cx="5650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rPr lang="ru" sz="1200" b="1" dirty="0">
                <a:solidFill>
                  <a:srgbClr val="434343"/>
                </a:solidFill>
              </a:rPr>
              <a:t>СОДЕРЖАНИЕ</a:t>
            </a:r>
            <a:endParaRPr sz="1000" dirty="0">
              <a:solidFill>
                <a:srgbClr val="434343"/>
              </a:solidFill>
            </a:endParaRPr>
          </a:p>
        </p:txBody>
      </p:sp>
      <p:sp>
        <p:nvSpPr>
          <p:cNvPr id="91" name="Google Shape;91;p2"/>
          <p:cNvSpPr txBox="1">
            <a:spLocks noGrp="1"/>
          </p:cNvSpPr>
          <p:nvPr>
            <p:ph type="title" idx="4294967295"/>
          </p:nvPr>
        </p:nvSpPr>
        <p:spPr>
          <a:xfrm>
            <a:off x="354900" y="695301"/>
            <a:ext cx="8434200" cy="38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r>
              <a:rPr lang="ru" sz="1200" b="1" dirty="0">
                <a:solidFill>
                  <a:schemeClr val="dk2"/>
                </a:solidFill>
                <a:latin typeface="Helvetica Neue" panose="020B0604020202020204" charset="0"/>
              </a:rPr>
              <a:t>Об исследовании.............………………………………………………………………….……………………….………….  3</a:t>
            </a:r>
            <a:endParaRPr sz="1200" b="1" dirty="0">
              <a:solidFill>
                <a:schemeClr val="dk2"/>
              </a:solidFill>
              <a:latin typeface="Helvetica Neue" panose="020B0604020202020204" charset="0"/>
            </a:endParaRPr>
          </a:p>
          <a:p>
            <a:r>
              <a:rPr lang="ru" sz="1200" b="1" dirty="0">
                <a:solidFill>
                  <a:schemeClr val="dk2"/>
                </a:solidFill>
                <a:latin typeface="Helvetica Neue" panose="020B0604020202020204" charset="0"/>
              </a:rPr>
              <a:t>Резюме (выводы и обобщения).........................................................……………………….…………………………... 4</a:t>
            </a:r>
            <a:br>
              <a:rPr lang="ru" sz="1200" b="1" dirty="0">
                <a:solidFill>
                  <a:schemeClr val="dk2"/>
                </a:solidFill>
                <a:latin typeface="Helvetica Neue" panose="020B0604020202020204" charset="0"/>
              </a:rPr>
            </a:br>
            <a:r>
              <a:rPr lang="ru-RU" sz="1200" b="1" dirty="0">
                <a:solidFill>
                  <a:schemeClr val="dk2"/>
                </a:solidFill>
                <a:latin typeface="Helvetica Neue" panose="020B0604020202020204" charset="0"/>
              </a:rPr>
              <a:t>Индикаторы стабильности……………………………………………………………………………………………………..6 Индикаторы качества «обратной связи»…………..……………………………………………………………………….13 </a:t>
            </a:r>
            <a:br>
              <a:rPr lang="ru-RU" sz="1200" b="1" dirty="0">
                <a:solidFill>
                  <a:schemeClr val="dk2"/>
                </a:solidFill>
                <a:latin typeface="Helvetica Neue" panose="020B0604020202020204" charset="0"/>
              </a:rPr>
            </a:br>
            <a:r>
              <a:rPr lang="ru-RU" sz="1200" b="1" dirty="0">
                <a:solidFill>
                  <a:schemeClr val="dk2"/>
                </a:solidFill>
                <a:latin typeface="Helvetica Neue" panose="020B0604020202020204" charset="0"/>
              </a:rPr>
              <a:t>Индикаторы качества учебного процесса…………………………………………………………………………………17</a:t>
            </a:r>
            <a:br>
              <a:rPr lang="ru-RU" sz="1200" b="1" dirty="0">
                <a:solidFill>
                  <a:schemeClr val="dk2"/>
                </a:solidFill>
                <a:latin typeface="Helvetica Neue" panose="020B0604020202020204" charset="0"/>
              </a:rPr>
            </a:br>
            <a:r>
              <a:rPr lang="ru-RU" sz="1200" b="1" dirty="0">
                <a:solidFill>
                  <a:schemeClr val="dk2"/>
                </a:solidFill>
                <a:latin typeface="Helvetica Neue" panose="020B0604020202020204" charset="0"/>
              </a:rPr>
              <a:t>Индикаторы качества кадровой политики…………………………………………………………………………………20</a:t>
            </a:r>
            <a:endParaRPr sz="1100" dirty="0">
              <a:solidFill>
                <a:schemeClr val="dk2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1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2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100" dirty="0">
              <a:solidFill>
                <a:schemeClr val="dk2"/>
              </a:solidFill>
            </a:endParaRPr>
          </a:p>
          <a:p>
            <a:r>
              <a:rPr lang="ru-RU" sz="1200" dirty="0">
                <a:effectLst/>
                <a:latin typeface="Helvetica Ne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   В соответствии с планом развития и внедрения </a:t>
            </a:r>
            <a:r>
              <a:rPr lang="ru-RU" sz="1200" dirty="0" err="1">
                <a:effectLst/>
                <a:latin typeface="Helvetica Ne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внутривузовской</a:t>
            </a:r>
            <a:r>
              <a:rPr lang="ru-RU" sz="1200" dirty="0">
                <a:effectLst/>
                <a:latin typeface="Helvetica Ne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системы менеджмента качества </a:t>
            </a:r>
            <a:br>
              <a:rPr lang="ru-RU" sz="1200" dirty="0">
                <a:effectLst/>
                <a:latin typeface="Helvetica Ne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effectLst/>
                <a:latin typeface="Helvetica Ne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в Академии «BOLASHAQ» ежегодно проводится социологический мониторинг, в ходе которого изучаются мнения и оценки ППС по ключевым параметрам организации образовательного процесса. Результаты мониторинга позволяют в динамике отслеживать показатели степени удовлетворенности ППС  условиями организации их профессиональной деятельности, информационным обслуживанием, особенностями повышения квалификации и т.д. В рамках мониторинга в октябре 2024 года проведен очередной социологический замер, результаты которого представлены в настоящем обзоре. </a:t>
            </a:r>
            <a:br>
              <a:rPr lang="ru-RU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1100" dirty="0">
              <a:solidFill>
                <a:schemeClr val="dk2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endParaRPr sz="1100" dirty="0">
              <a:solidFill>
                <a:schemeClr val="dk2"/>
              </a:solidFill>
            </a:endParaRPr>
          </a:p>
        </p:txBody>
      </p:sp>
      <p:sp>
        <p:nvSpPr>
          <p:cNvPr id="92" name="Google Shape;92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3a709386da_1_5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20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1C0935-6941-4766-9272-9B892507FA2A}"/>
              </a:ext>
            </a:extLst>
          </p:cNvPr>
          <p:cNvSpPr txBox="1"/>
          <p:nvPr/>
        </p:nvSpPr>
        <p:spPr>
          <a:xfrm>
            <a:off x="7639050" y="1085850"/>
            <a:ext cx="5328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47,7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1DFE48-8D0D-467D-881A-17A42E839EEC}"/>
              </a:ext>
            </a:extLst>
          </p:cNvPr>
          <p:cNvSpPr txBox="1"/>
          <p:nvPr/>
        </p:nvSpPr>
        <p:spPr>
          <a:xfrm>
            <a:off x="7067550" y="1085850"/>
            <a:ext cx="458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17,7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6089FC-18B0-40CB-9DD5-B688C73ED293}"/>
              </a:ext>
            </a:extLst>
          </p:cNvPr>
          <p:cNvSpPr txBox="1"/>
          <p:nvPr/>
        </p:nvSpPr>
        <p:spPr>
          <a:xfrm>
            <a:off x="7639052" y="1628775"/>
            <a:ext cx="438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42,3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35E712-93F5-4541-BCE6-7C92278E61C5}"/>
              </a:ext>
            </a:extLst>
          </p:cNvPr>
          <p:cNvSpPr txBox="1"/>
          <p:nvPr/>
        </p:nvSpPr>
        <p:spPr>
          <a:xfrm>
            <a:off x="7087405" y="1628775"/>
            <a:ext cx="4580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19,8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BD3039-935C-4A9D-8823-F2E3334453D8}"/>
              </a:ext>
            </a:extLst>
          </p:cNvPr>
          <p:cNvSpPr txBox="1"/>
          <p:nvPr/>
        </p:nvSpPr>
        <p:spPr>
          <a:xfrm>
            <a:off x="7626819" y="2076451"/>
            <a:ext cx="5328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45,1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7B2A02-C02C-492B-B194-17897E310319}"/>
              </a:ext>
            </a:extLst>
          </p:cNvPr>
          <p:cNvSpPr txBox="1"/>
          <p:nvPr/>
        </p:nvSpPr>
        <p:spPr>
          <a:xfrm>
            <a:off x="7067550" y="2076452"/>
            <a:ext cx="4580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19,4</a:t>
            </a: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880BD9D4-71DE-4E16-A3F3-BCA01460F231}"/>
              </a:ext>
            </a:extLst>
          </p:cNvPr>
          <p:cNvSpPr txBox="1"/>
          <p:nvPr/>
        </p:nvSpPr>
        <p:spPr>
          <a:xfrm>
            <a:off x="7626819" y="2619376"/>
            <a:ext cx="450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45,3</a:t>
            </a: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C553D8EE-9E85-4A74-A13E-B06AD935A828}"/>
              </a:ext>
            </a:extLst>
          </p:cNvPr>
          <p:cNvSpPr txBox="1"/>
          <p:nvPr/>
        </p:nvSpPr>
        <p:spPr>
          <a:xfrm>
            <a:off x="7095025" y="2627473"/>
            <a:ext cx="450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17</a:t>
            </a: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01845D6A-38A4-48CE-8E11-5C20F2E13899}"/>
              </a:ext>
            </a:extLst>
          </p:cNvPr>
          <p:cNvSpPr txBox="1"/>
          <p:nvPr/>
        </p:nvSpPr>
        <p:spPr>
          <a:xfrm>
            <a:off x="7626819" y="3162301"/>
            <a:ext cx="545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45,8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5D27989F-B5DD-4F71-A3AF-81F1A3838FDD}"/>
              </a:ext>
            </a:extLst>
          </p:cNvPr>
          <p:cNvSpPr txBox="1"/>
          <p:nvPr/>
        </p:nvSpPr>
        <p:spPr>
          <a:xfrm>
            <a:off x="7087405" y="3162301"/>
            <a:ext cx="438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18,6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27E6DB54-F5D5-4FBA-89B2-47FC30E14875}"/>
              </a:ext>
            </a:extLst>
          </p:cNvPr>
          <p:cNvSpPr txBox="1"/>
          <p:nvPr/>
        </p:nvSpPr>
        <p:spPr>
          <a:xfrm>
            <a:off x="7626819" y="3705225"/>
            <a:ext cx="5328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48,5</a:t>
            </a: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6D15109C-083E-453E-A788-CA9A8C616854}"/>
              </a:ext>
            </a:extLst>
          </p:cNvPr>
          <p:cNvSpPr txBox="1"/>
          <p:nvPr/>
        </p:nvSpPr>
        <p:spPr>
          <a:xfrm>
            <a:off x="7095025" y="3681651"/>
            <a:ext cx="4305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17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D21CB479-DCBB-48F7-821E-94A0A980827D}"/>
              </a:ext>
            </a:extLst>
          </p:cNvPr>
          <p:cNvSpPr txBox="1"/>
          <p:nvPr/>
        </p:nvSpPr>
        <p:spPr>
          <a:xfrm>
            <a:off x="7626818" y="4152902"/>
            <a:ext cx="4636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44,2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FB342341-83D6-4220-B3CA-85C32305E4E0}"/>
              </a:ext>
            </a:extLst>
          </p:cNvPr>
          <p:cNvSpPr txBox="1"/>
          <p:nvPr/>
        </p:nvSpPr>
        <p:spPr>
          <a:xfrm>
            <a:off x="7095025" y="4152902"/>
            <a:ext cx="4580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17,9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38AEC3-BA9D-4988-A2EF-38F5B73656AF}"/>
              </a:ext>
            </a:extLst>
          </p:cNvPr>
          <p:cNvSpPr txBox="1"/>
          <p:nvPr/>
        </p:nvSpPr>
        <p:spPr>
          <a:xfrm>
            <a:off x="1618447" y="2220093"/>
            <a:ext cx="68306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ИНДИКАТОРЫ КАЧЕСТВА КАДРОВОЙ ПОЛИТИКИ</a:t>
            </a:r>
          </a:p>
        </p:txBody>
      </p:sp>
    </p:spTree>
    <p:extLst>
      <p:ext uri="{BB962C8B-B14F-4D97-AF65-F5344CB8AC3E}">
        <p14:creationId xmlns:p14="http://schemas.microsoft.com/office/powerpoint/2010/main" val="2907866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37d1d21ee2_1_14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21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6" name="Google Shape;228;g137d1d21ee2_1_143">
            <a:extLst>
              <a:ext uri="{FF2B5EF4-FFF2-40B4-BE49-F238E27FC236}">
                <a16:creationId xmlns:a16="http://schemas.microsoft.com/office/drawing/2014/main" id="{7E5DBB02-9638-466A-A582-272856A180CA}"/>
              </a:ext>
            </a:extLst>
          </p:cNvPr>
          <p:cNvSpPr txBox="1"/>
          <p:nvPr/>
        </p:nvSpPr>
        <p:spPr>
          <a:xfrm>
            <a:off x="284424" y="10157"/>
            <a:ext cx="3699748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" sz="10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228;g137d1d21ee2_1_143">
            <a:extLst>
              <a:ext uri="{FF2B5EF4-FFF2-40B4-BE49-F238E27FC236}">
                <a16:creationId xmlns:a16="http://schemas.microsoft.com/office/drawing/2014/main" id="{47ADB1B5-00B2-4C93-A860-C1DF2E7E3E92}"/>
              </a:ext>
            </a:extLst>
          </p:cNvPr>
          <p:cNvSpPr txBox="1"/>
          <p:nvPr/>
        </p:nvSpPr>
        <p:spPr>
          <a:xfrm>
            <a:off x="284423" y="10157"/>
            <a:ext cx="5009953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ПОВЫШЕНИЕ ПРОФЕССИОНАЛЬНОЙ КВАЛИФИКАЦИИ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C580C0-6005-4424-9245-7EAEE4009584}"/>
              </a:ext>
            </a:extLst>
          </p:cNvPr>
          <p:cNvSpPr txBox="1"/>
          <p:nvPr/>
        </p:nvSpPr>
        <p:spPr>
          <a:xfrm flipH="1">
            <a:off x="4737100" y="645460"/>
            <a:ext cx="4241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Helvetica Neue" panose="020B0604020202020204" charset="0"/>
            </a:endParaRPr>
          </a:p>
          <a:p>
            <a:pPr algn="just"/>
            <a:r>
              <a:rPr lang="ru-RU" dirty="0">
                <a:latin typeface="Helvetica Neue" panose="020B0604020202020204" charset="0"/>
              </a:rPr>
              <a:t>Почти две трети опрошенных преподавателей  подтвердили личную заинтересованность в повышении квалификации, очевидно, понимая его необходимость на профессиональном поприще.</a:t>
            </a:r>
          </a:p>
          <a:p>
            <a:pPr algn="just"/>
            <a:endParaRPr lang="ru-RU" dirty="0">
              <a:latin typeface="Helvetica Neue" panose="020B0604020202020204" charset="0"/>
            </a:endParaRPr>
          </a:p>
          <a:p>
            <a:pPr algn="just"/>
            <a:r>
              <a:rPr lang="ru-RU" dirty="0">
                <a:latin typeface="Helvetica Neue" panose="020B0604020202020204" charset="0"/>
              </a:rPr>
              <a:t>Немногим более трети не нуждаются в этом, предположительно, в силу возраста или наличия званий, регалий, профессиональных знаний и опыта либо по иным причинам.</a:t>
            </a:r>
          </a:p>
          <a:p>
            <a:pPr algn="just"/>
            <a:endParaRPr lang="ru-RU" dirty="0">
              <a:latin typeface="Helvetica Neue" panose="020B0604020202020204" charset="0"/>
            </a:endParaRPr>
          </a:p>
          <a:p>
            <a:pPr algn="just"/>
            <a:endParaRPr lang="ru-RU" dirty="0">
              <a:latin typeface="Helvetica Neue" panose="020B060402020202020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Среди преподавателей, с разной периодичностью повышающих свою профессиональную квалификацию, абсолютное большинство полностью удовлетворено теми возможностями, которые предоставляет администрация ВУЗа. </a:t>
            </a:r>
            <a:endParaRPr lang="ru-RU" sz="1100" dirty="0">
              <a:latin typeface="+mn-lt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44D3515B-00E7-4201-967A-106CA86AB8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3534218"/>
              </p:ext>
            </p:extLst>
          </p:nvPr>
        </p:nvGraphicFramePr>
        <p:xfrm>
          <a:off x="165100" y="1148871"/>
          <a:ext cx="4013200" cy="1508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9E582F86-64D6-4BF8-B5FA-9E855E6699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145309"/>
              </p:ext>
            </p:extLst>
          </p:nvPr>
        </p:nvGraphicFramePr>
        <p:xfrm>
          <a:off x="287692" y="3402746"/>
          <a:ext cx="3746500" cy="1537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DD5A8B2-9E7C-430C-9DBB-5920C8EC8DF9}"/>
              </a:ext>
            </a:extLst>
          </p:cNvPr>
          <p:cNvSpPr txBox="1"/>
          <p:nvPr/>
        </p:nvSpPr>
        <p:spPr>
          <a:xfrm>
            <a:off x="0" y="2571749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Helvetica Neue" panose="020B0604020202020204" charset="0"/>
              </a:rPr>
              <a:t>Если Вы нуждаетесь в повышении квалификации, то удовлетворены ли Вы теми возможностями для этого которые предоставляет администрация ВУЗа? </a:t>
            </a:r>
          </a:p>
          <a:p>
            <a:pPr algn="ctr"/>
            <a:r>
              <a:rPr lang="ru-RU" sz="1200" b="1" dirty="0">
                <a:latin typeface="Helvetica Neue" panose="020B0604020202020204" charset="0"/>
              </a:rPr>
              <a:t>(% от числа нуждающихся)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C21FAC-6B60-4B69-B5F9-47728D96CE85}"/>
              </a:ext>
            </a:extLst>
          </p:cNvPr>
          <p:cNvSpPr txBox="1"/>
          <p:nvPr/>
        </p:nvSpPr>
        <p:spPr>
          <a:xfrm>
            <a:off x="365760" y="570155"/>
            <a:ext cx="3618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Helvetica Neue" panose="020B0604020202020204" charset="0"/>
              </a:rPr>
              <a:t>Нуждаетесь ли Вы лично в повышении квалификации? (% от числа опрошенных)</a:t>
            </a:r>
          </a:p>
        </p:txBody>
      </p:sp>
    </p:spTree>
    <p:extLst>
      <p:ext uri="{BB962C8B-B14F-4D97-AF65-F5344CB8AC3E}">
        <p14:creationId xmlns:p14="http://schemas.microsoft.com/office/powerpoint/2010/main" val="4148498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22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2ABDFA-929C-4FBA-9AD2-6ACBD7603C1A}"/>
              </a:ext>
            </a:extLst>
          </p:cNvPr>
          <p:cNvSpPr txBox="1"/>
          <p:nvPr/>
        </p:nvSpPr>
        <p:spPr>
          <a:xfrm>
            <a:off x="380997" y="92275"/>
            <a:ext cx="61177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elvetica Neue" panose="020B0604020202020204" charset="0"/>
              </a:rPr>
              <a:t>ПОВЫШЕНИЕ ПРОФЕССИОНАЛЬНОЙ КВАЛИФИКАЦИИ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E8B4C0-42A8-4B66-B9C8-C630A116BD7E}"/>
              </a:ext>
            </a:extLst>
          </p:cNvPr>
          <p:cNvSpPr txBox="1"/>
          <p:nvPr/>
        </p:nvSpPr>
        <p:spPr>
          <a:xfrm>
            <a:off x="4572000" y="1200269"/>
            <a:ext cx="45334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/>
          </a:p>
          <a:p>
            <a:r>
              <a:rPr lang="ru-RU" sz="1100" dirty="0"/>
              <a:t> 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8686B6D4-4F2B-4D27-B29C-FE9D29B804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287517"/>
              </p:ext>
            </p:extLst>
          </p:nvPr>
        </p:nvGraphicFramePr>
        <p:xfrm>
          <a:off x="253971" y="1200270"/>
          <a:ext cx="5071064" cy="3604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EE70DC3-C322-4BA6-A2D1-2D47263B23E2}"/>
              </a:ext>
            </a:extLst>
          </p:cNvPr>
          <p:cNvSpPr txBox="1"/>
          <p:nvPr/>
        </p:nvSpPr>
        <p:spPr>
          <a:xfrm>
            <a:off x="253972" y="338496"/>
            <a:ext cx="3762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spc="-5" dirty="0">
              <a:effectLst/>
              <a:latin typeface="Helvetica Neue" panose="020B0604020202020204" charset="0"/>
              <a:ea typeface="Times New Roman" panose="02020603050405020304" pitchFamily="18" charset="0"/>
            </a:endParaRPr>
          </a:p>
          <a:p>
            <a:pPr algn="ctr"/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Какую</a:t>
            </a:r>
            <a:r>
              <a:rPr lang="ru-RU" sz="1200" b="1" spc="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форму</a:t>
            </a:r>
            <a:r>
              <a:rPr lang="ru-RU" sz="1200" b="1" spc="-1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повышения</a:t>
            </a:r>
            <a:r>
              <a:rPr lang="ru-RU" sz="1200" b="1" spc="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квалификации</a:t>
            </a:r>
            <a:r>
              <a:rPr lang="ru-RU" sz="1200" b="1" spc="-1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Вы</a:t>
            </a:r>
            <a:r>
              <a:rPr lang="ru-RU" sz="1200" b="1" spc="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считаете</a:t>
            </a:r>
            <a:r>
              <a:rPr lang="ru-RU" sz="1200" b="1" spc="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наиболее</a:t>
            </a:r>
            <a:r>
              <a:rPr lang="ru-RU" sz="1200" b="1" spc="24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приемлемой</a:t>
            </a:r>
            <a:r>
              <a:rPr lang="ru-RU" sz="1200" b="1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в</a:t>
            </a:r>
            <a:r>
              <a:rPr lang="ru-RU" sz="1200" b="1" spc="-1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настоящее</a:t>
            </a:r>
            <a:r>
              <a:rPr lang="ru-RU" sz="1200" b="1" spc="-1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время?</a:t>
            </a:r>
            <a:r>
              <a:rPr lang="ru-RU" sz="1200" b="1" spc="-1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(% от числа опрошенных)</a:t>
            </a:r>
            <a:endParaRPr lang="ru-RU" sz="1200" b="1" dirty="0">
              <a:latin typeface="Helvetica Neue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A68AC6-FC65-4516-8BA8-D8E6DD2D8618}"/>
              </a:ext>
            </a:extLst>
          </p:cNvPr>
          <p:cNvSpPr txBox="1"/>
          <p:nvPr/>
        </p:nvSpPr>
        <p:spPr>
          <a:xfrm>
            <a:off x="5615492" y="957431"/>
            <a:ext cx="34899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Helvetica Neue" panose="020B0604020202020204" charset="0"/>
            </a:endParaRPr>
          </a:p>
          <a:p>
            <a:r>
              <a:rPr lang="ru-RU" dirty="0">
                <a:latin typeface="Helvetica Neue" panose="020B0604020202020204" charset="0"/>
              </a:rPr>
              <a:t>По мнению практически каждого третьего опрошенного преподавателя,</a:t>
            </a:r>
          </a:p>
          <a:p>
            <a:r>
              <a:rPr lang="ru-RU" dirty="0">
                <a:latin typeface="Helvetica Neue" panose="020B0604020202020204" charset="0"/>
              </a:rPr>
              <a:t>в настоящее время наиболее продуктивными формами повышения квалификации являются выделение времени для индивидуальной творческой работы и научная стажировка за рубежом. Оба ответа отражают устойчивость мнения ППС (превышают соответствующий минимально необходимый порог в 25%, отражающий устойчивость группового мнения). </a:t>
            </a:r>
          </a:p>
        </p:txBody>
      </p:sp>
    </p:spTree>
    <p:extLst>
      <p:ext uri="{BB962C8B-B14F-4D97-AF65-F5344CB8AC3E}">
        <p14:creationId xmlns:p14="http://schemas.microsoft.com/office/powerpoint/2010/main" val="3738763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232F6DA-419E-4327-95AF-AA455D96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22" y="76201"/>
            <a:ext cx="4506991" cy="272142"/>
          </a:xfrm>
        </p:spPr>
        <p:txBody>
          <a:bodyPr/>
          <a:lstStyle/>
          <a:p>
            <a:r>
              <a:rPr lang="ru-RU" sz="1000" dirty="0">
                <a:latin typeface="Helvetica Neue" panose="020B0604020202020204" charset="0"/>
              </a:rPr>
              <a:t>АТТЕСТАЦИЯ ППС</a:t>
            </a:r>
          </a:p>
        </p:txBody>
      </p:sp>
      <p:sp>
        <p:nvSpPr>
          <p:cNvPr id="266" name="Google Shape;266;g1376dbea4d5_0_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23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4649F0-4526-4A82-85CE-2CC69D5D56E6}"/>
              </a:ext>
            </a:extLst>
          </p:cNvPr>
          <p:cNvSpPr txBox="1"/>
          <p:nvPr/>
        </p:nvSpPr>
        <p:spPr>
          <a:xfrm>
            <a:off x="342799" y="530352"/>
            <a:ext cx="398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Ваше отношение к аттестации преподавателей: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(% от числа опрошенных)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248887-322C-4A44-B607-0F80035B720B}"/>
              </a:ext>
            </a:extLst>
          </p:cNvPr>
          <p:cNvSpPr txBox="1"/>
          <p:nvPr/>
        </p:nvSpPr>
        <p:spPr>
          <a:xfrm>
            <a:off x="5130800" y="419548"/>
            <a:ext cx="3756062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anose="020B0604020202020204" charset="0"/>
              <a:cs typeface="Arial"/>
              <a:sym typeface="Arial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ru-RU" dirty="0">
              <a:latin typeface="Helvetica Neue" panose="020B060402020202020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Практически все опрошенные преподаватели нормально относятся к аттестации, понимая необходимость этой процедуры для людей своей профессии.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anose="020B060402020202020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sym typeface="Arial"/>
              </a:rPr>
              <a:t>Согласно солидарному мнению ППС, аттестация проводится один раз в пять лет.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anose="020B060402020202020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1AA7FB0F-183F-4E80-8176-29FB1A2DDF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678969"/>
              </p:ext>
            </p:extLst>
          </p:nvPr>
        </p:nvGraphicFramePr>
        <p:xfrm>
          <a:off x="456919" y="992016"/>
          <a:ext cx="4362912" cy="157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9DC22F8B-040A-4AA4-910A-DAD808AC2A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7720467"/>
              </p:ext>
            </p:extLst>
          </p:nvPr>
        </p:nvGraphicFramePr>
        <p:xfrm>
          <a:off x="38516" y="3402747"/>
          <a:ext cx="4533483" cy="1664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172A61D-21D7-4BD6-BE62-78A4BB4C0756}"/>
              </a:ext>
            </a:extLst>
          </p:cNvPr>
          <p:cNvSpPr txBox="1"/>
          <p:nvPr/>
        </p:nvSpPr>
        <p:spPr>
          <a:xfrm>
            <a:off x="344245" y="2571750"/>
            <a:ext cx="3894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>
              <a:latin typeface="Helvetica Neue" panose="020B0604020202020204" charset="0"/>
            </a:endParaRPr>
          </a:p>
          <a:p>
            <a:pPr algn="ctr"/>
            <a:r>
              <a:rPr lang="ru-RU" sz="1200" b="1" dirty="0">
                <a:latin typeface="Helvetica Neue" panose="020B0604020202020204" charset="0"/>
              </a:rPr>
              <a:t>Как часто проводится аттестация преподавателей администрацией ВУЗа? </a:t>
            </a:r>
          </a:p>
          <a:p>
            <a:pPr algn="ctr"/>
            <a:r>
              <a:rPr lang="ru-RU" sz="1200" b="1" dirty="0">
                <a:latin typeface="Helvetica Neue" panose="020B0604020202020204" charset="0"/>
              </a:rPr>
              <a:t>(% от числа опрошенных)</a:t>
            </a:r>
          </a:p>
        </p:txBody>
      </p:sp>
    </p:spTree>
    <p:extLst>
      <p:ext uri="{BB962C8B-B14F-4D97-AF65-F5344CB8AC3E}">
        <p14:creationId xmlns:p14="http://schemas.microsoft.com/office/powerpoint/2010/main" val="1492868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232F6DA-419E-4327-95AF-AA455D96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22" y="76201"/>
            <a:ext cx="4506991" cy="272142"/>
          </a:xfrm>
        </p:spPr>
        <p:txBody>
          <a:bodyPr/>
          <a:lstStyle/>
          <a:p>
            <a:r>
              <a:rPr lang="ru-RU" sz="1000" dirty="0">
                <a:latin typeface="Helvetica Neue" panose="020B0604020202020204" charset="0"/>
              </a:rPr>
              <a:t>АТТЕСТАЦИЯ ППС</a:t>
            </a:r>
          </a:p>
        </p:txBody>
      </p:sp>
      <p:sp>
        <p:nvSpPr>
          <p:cNvPr id="266" name="Google Shape;266;g1376dbea4d5_0_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24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4649F0-4526-4A82-85CE-2CC69D5D56E6}"/>
              </a:ext>
            </a:extLst>
          </p:cNvPr>
          <p:cNvSpPr txBox="1"/>
          <p:nvPr/>
        </p:nvSpPr>
        <p:spPr>
          <a:xfrm>
            <a:off x="342799" y="530352"/>
            <a:ext cx="398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sym typeface="Arial"/>
              </a:rPr>
              <a:t>Насколько Вы информированы о предстоящей аттестации? (% от числа опрошенных)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248887-322C-4A44-B607-0F80035B720B}"/>
              </a:ext>
            </a:extLst>
          </p:cNvPr>
          <p:cNvSpPr txBox="1"/>
          <p:nvPr/>
        </p:nvSpPr>
        <p:spPr>
          <a:xfrm>
            <a:off x="5604734" y="430305"/>
            <a:ext cx="328108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ru-RU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dirty="0">
                <a:latin typeface="Helvetica Neue" panose="020B0604020202020204" charset="0"/>
              </a:rPr>
              <a:t>Более, чем двум третям участников опроса  сроки аттестации известны заранее из официальных вузовских источников (письменных и устных). Это доминантный тренд.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ru-RU" dirty="0">
              <a:latin typeface="Helvetica Neue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ru-RU" dirty="0">
              <a:latin typeface="Helvetica Neue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dirty="0">
                <a:latin typeface="Helvetica Neue" panose="020B0604020202020204" charset="0"/>
              </a:rPr>
              <a:t>Свыше двух третей опрошенных доверяют аттестационной комиссии и считают результаты аттестации абсолютно объективными.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ru-RU" dirty="0">
              <a:latin typeface="Helvetica Neue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dirty="0">
                <a:latin typeface="Helvetica Neue" panose="020B0604020202020204" charset="0"/>
              </a:rPr>
              <a:t>У каждого четвертого респондента нет претензий к результатам аттестации.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ru-RU" dirty="0">
              <a:latin typeface="Helvetica Neue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dirty="0">
                <a:latin typeface="Helvetica Neue" panose="020B0604020202020204" charset="0"/>
              </a:rPr>
              <a:t>Другие ответ имеют статистически малозначимые показатели.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5335A12D-141E-4979-8BD9-D03D2B4006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4268012"/>
              </p:ext>
            </p:extLst>
          </p:nvPr>
        </p:nvGraphicFramePr>
        <p:xfrm>
          <a:off x="342799" y="992017"/>
          <a:ext cx="5369512" cy="2203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2140E88-2B6E-4818-8680-910E1EF70D0F}"/>
              </a:ext>
            </a:extLst>
          </p:cNvPr>
          <p:cNvSpPr txBox="1"/>
          <p:nvPr/>
        </p:nvSpPr>
        <p:spPr>
          <a:xfrm>
            <a:off x="258185" y="2678655"/>
            <a:ext cx="5002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Helvetica Neue" panose="020B0604020202020204" charset="0"/>
              </a:rPr>
              <a:t>Насколько объективны результаты аттестации преподавателей, доверяете ли Вы аттестационной комиссии?</a:t>
            </a:r>
          </a:p>
          <a:p>
            <a:pPr algn="ctr"/>
            <a:r>
              <a:rPr lang="ru-RU" sz="1200" b="1" dirty="0">
                <a:latin typeface="Helvetica Neue" panose="020B0604020202020204" charset="0"/>
              </a:rPr>
              <a:t>(% от числа опрошенных)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49808CA8-569B-4387-9120-8C712731B4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1754226"/>
              </p:ext>
            </p:extLst>
          </p:nvPr>
        </p:nvGraphicFramePr>
        <p:xfrm>
          <a:off x="379373" y="3324986"/>
          <a:ext cx="4343233" cy="1556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43064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ada35a6fc_0_0"/>
          <p:cNvSpPr txBox="1">
            <a:spLocks noGrp="1"/>
          </p:cNvSpPr>
          <p:nvPr>
            <p:ph type="title"/>
          </p:nvPr>
        </p:nvSpPr>
        <p:spPr>
          <a:xfrm>
            <a:off x="284425" y="377675"/>
            <a:ext cx="4395600" cy="2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" sz="1200" b="1" dirty="0"/>
              <a:t>ОБ ИССЛЕДОВАНИИ</a:t>
            </a:r>
            <a:br>
              <a:rPr lang="ru" sz="1200" b="1" dirty="0"/>
            </a:br>
            <a:br>
              <a:rPr lang="ru" sz="1200" b="1" dirty="0"/>
            </a:br>
            <a:endParaRPr sz="12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dirty="0"/>
          </a:p>
        </p:txBody>
      </p:sp>
      <p:sp>
        <p:nvSpPr>
          <p:cNvPr id="98" name="Google Shape;98;g11ada35a6fc_0_0"/>
          <p:cNvSpPr txBox="1">
            <a:spLocks noGrp="1"/>
          </p:cNvSpPr>
          <p:nvPr>
            <p:ph type="title" idx="3"/>
          </p:nvPr>
        </p:nvSpPr>
        <p:spPr>
          <a:xfrm>
            <a:off x="360475" y="774551"/>
            <a:ext cx="4243500" cy="39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" b="1" dirty="0">
                <a:solidFill>
                  <a:schemeClr val="tx1"/>
                </a:solidFill>
                <a:latin typeface="Helvetica Neue" panose="020B0604020202020204" charset="0"/>
              </a:rPr>
              <a:t>ВЫБОРКА И ГЕОЛОКАЦИЯ</a:t>
            </a:r>
            <a:endParaRPr b="1" dirty="0">
              <a:solidFill>
                <a:schemeClr val="tx1"/>
              </a:solidFill>
              <a:latin typeface="Helvetica Neue" panose="020B060402020202020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b="1" dirty="0">
              <a:latin typeface="Helvetica Neue" panose="020B060402020202020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" b="1" dirty="0">
                <a:solidFill>
                  <a:schemeClr val="tx1"/>
                </a:solidFill>
                <a:latin typeface="Helvetica Neue" panose="020B0604020202020204" charset="0"/>
              </a:rPr>
              <a:t>Сроки исследования:</a:t>
            </a:r>
            <a:r>
              <a:rPr lang="ru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ru-RU" dirty="0">
                <a:latin typeface="Helvetica Neue" panose="020B0604020202020204" charset="0"/>
              </a:rPr>
              <a:t>октябрь 2024 г.</a:t>
            </a:r>
            <a:endParaRPr b="1" dirty="0">
              <a:latin typeface="Helvetica Neue" panose="020B060402020202020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ru-RU" b="1" dirty="0">
              <a:latin typeface="Helvetica Neue" panose="020B060402020202020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" b="1" dirty="0">
                <a:solidFill>
                  <a:schemeClr val="tx1"/>
                </a:solidFill>
                <a:latin typeface="Helvetica Neue" panose="020B0604020202020204" charset="0"/>
              </a:rPr>
              <a:t>Геолокация:</a:t>
            </a:r>
            <a:r>
              <a:rPr lang="ru" b="1" dirty="0">
                <a:solidFill>
                  <a:srgbClr val="434343"/>
                </a:solidFill>
                <a:latin typeface="Helvetica Neue" panose="020B0604020202020204" charset="0"/>
              </a:rPr>
              <a:t> </a:t>
            </a:r>
            <a:r>
              <a:rPr lang="ru" dirty="0">
                <a:solidFill>
                  <a:srgbClr val="434343"/>
                </a:solidFill>
                <a:latin typeface="Helvetica Neue" panose="020B0604020202020204" charset="0"/>
              </a:rPr>
              <a:t>Республика Казахстан - г. </a:t>
            </a:r>
            <a:r>
              <a:rPr lang="ru-RU" dirty="0">
                <a:solidFill>
                  <a:srgbClr val="434343"/>
                </a:solidFill>
                <a:latin typeface="Helvetica Neue" panose="020B0604020202020204" charset="0"/>
              </a:rPr>
              <a:t>Караганда</a:t>
            </a:r>
            <a:endParaRPr dirty="0">
              <a:solidFill>
                <a:srgbClr val="990000"/>
              </a:solidFill>
              <a:latin typeface="Helvetica Neue" panose="020B060402020202020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lang="ru-RU" b="1" dirty="0">
                <a:solidFill>
                  <a:srgbClr val="434343"/>
                </a:solidFill>
                <a:latin typeface="Helvetica Neue" panose="020B0604020202020204" charset="0"/>
              </a:rPr>
            </a:br>
            <a:r>
              <a:rPr lang="ru-RU" b="1" dirty="0">
                <a:solidFill>
                  <a:schemeClr val="tx1"/>
                </a:solidFill>
                <a:latin typeface="Helvetica Neue" panose="020B0604020202020204" charset="0"/>
              </a:rPr>
              <a:t>Место опроса </a:t>
            </a:r>
            <a:r>
              <a:rPr lang="ru-RU" b="1" dirty="0">
                <a:solidFill>
                  <a:srgbClr val="434343"/>
                </a:solidFill>
                <a:latin typeface="Helvetica Neue" panose="020B0604020202020204" charset="0"/>
              </a:rPr>
              <a:t>– </a:t>
            </a:r>
            <a:r>
              <a:rPr lang="ru-RU" dirty="0">
                <a:solidFill>
                  <a:srgbClr val="434343"/>
                </a:solidFill>
                <a:latin typeface="Helvetica Neue" panose="020B0604020202020204" charset="0"/>
              </a:rPr>
              <a:t>Академия «</a:t>
            </a:r>
            <a:r>
              <a:rPr lang="en-US" dirty="0" err="1">
                <a:solidFill>
                  <a:srgbClr val="434343"/>
                </a:solidFill>
                <a:latin typeface="Helvetica Neue" panose="020B0604020202020204" charset="0"/>
              </a:rPr>
              <a:t>Bolashaq</a:t>
            </a:r>
            <a:r>
              <a:rPr lang="ru-RU" dirty="0">
                <a:solidFill>
                  <a:srgbClr val="434343"/>
                </a:solidFill>
                <a:latin typeface="Helvetica Neue" panose="020B0604020202020204" charset="0"/>
              </a:rPr>
              <a:t>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200"/>
              <a:buFont typeface="Helvetica Neue"/>
              <a:buNone/>
              <a:tabLst/>
              <a:defRPr/>
            </a:pPr>
            <a:b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 panose="020B0604020202020204" charset="0"/>
                <a:sym typeface="Helvetica Neue"/>
              </a:rPr>
            </a:b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 panose="020B0604020202020204" charset="0"/>
                <a:sym typeface="Helvetica Neue"/>
              </a:rPr>
              <a:t>Всего опрошено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 panose="020B0604020202020204" charset="0"/>
                <a:sym typeface="Helvetica Neue"/>
              </a:rPr>
              <a:t>–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 panose="020B0604020202020204" charset="0"/>
                <a:sym typeface="Helvetica Neue"/>
              </a:rPr>
              <a:t>93 респондента</a:t>
            </a:r>
            <a:b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 panose="020B0604020202020204" charset="0"/>
                <a:sym typeface="Helvetica Neue"/>
              </a:rPr>
            </a:br>
            <a:br>
              <a:rPr lang="ru-RU" b="1" dirty="0">
                <a:solidFill>
                  <a:srgbClr val="505050"/>
                </a:solidFill>
                <a:latin typeface="Helvetica Neue" panose="020B0604020202020204" charset="0"/>
              </a:rPr>
            </a:br>
            <a:br>
              <a:rPr lang="ru-RU" b="1" dirty="0">
                <a:solidFill>
                  <a:srgbClr val="505050"/>
                </a:solidFill>
                <a:latin typeface="Helvetica Neue" panose="020B0604020202020204" charset="0"/>
              </a:rPr>
            </a:br>
            <a:r>
              <a:rPr lang="ru-RU" b="1" dirty="0">
                <a:solidFill>
                  <a:schemeClr val="tx1"/>
                </a:solidFill>
                <a:latin typeface="Helvetica Neue" panose="020B0604020202020204" charset="0"/>
              </a:rPr>
              <a:t>МЕТОДОЛОГИЯ ИССЛЕДОВАНИЯ</a:t>
            </a:r>
            <a:br>
              <a:rPr lang="ru-RU" b="1" dirty="0">
                <a:solidFill>
                  <a:srgbClr val="505050"/>
                </a:solidFill>
                <a:latin typeface="Helvetica Neue" panose="020B0604020202020204" charset="0"/>
              </a:rPr>
            </a:br>
            <a:br>
              <a:rPr lang="ru-RU" b="1" dirty="0">
                <a:solidFill>
                  <a:srgbClr val="505050"/>
                </a:solidFill>
                <a:latin typeface="Helvetica Neue" panose="020B0604020202020204" charset="0"/>
              </a:rPr>
            </a:b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Метод сбора информации: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Онлайн-опрос</a:t>
            </a:r>
            <a:br>
              <a:rPr lang="ru-RU" b="1" dirty="0">
                <a:solidFill>
                  <a:srgbClr val="505050"/>
                </a:solidFill>
                <a:latin typeface="Helvetica Neue" panose="020B0604020202020204" charset="0"/>
              </a:rPr>
            </a:br>
            <a:br>
              <a:rPr lang="ru-RU" b="1" dirty="0">
                <a:solidFill>
                  <a:srgbClr val="505050"/>
                </a:solidFill>
                <a:latin typeface="Helvetica Neue" panose="020B0604020202020204" charset="0"/>
              </a:rPr>
            </a:br>
            <a:r>
              <a:rPr lang="ru-RU" b="1" dirty="0">
                <a:solidFill>
                  <a:schemeClr val="tx1"/>
                </a:solidFill>
                <a:latin typeface="Helvetica Neue" panose="020B0604020202020204" charset="0"/>
              </a:rPr>
              <a:t>Объект исследования: </a:t>
            </a:r>
            <a:r>
              <a:rPr lang="ru-RU" dirty="0">
                <a:solidFill>
                  <a:srgbClr val="505050"/>
                </a:solidFill>
                <a:latin typeface="Helvetica Neue" panose="020B0604020202020204" charset="0"/>
              </a:rPr>
              <a:t>ППС ВУЗа</a:t>
            </a:r>
            <a:endParaRPr lang="ru-RU" dirty="0">
              <a:solidFill>
                <a:srgbClr val="434343"/>
              </a:solidFill>
              <a:latin typeface="Helvetica Neue" panose="020B060402020202020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lang="ru-RU" b="1" dirty="0">
                <a:solidFill>
                  <a:srgbClr val="505050"/>
                </a:solidFill>
                <a:latin typeface="Helvetica Neue" panose="020B0604020202020204" charset="0"/>
              </a:rPr>
            </a:br>
            <a:r>
              <a:rPr lang="ru-RU" b="1" dirty="0">
                <a:solidFill>
                  <a:schemeClr val="tx1"/>
                </a:solidFill>
                <a:latin typeface="Helvetica Neue" panose="020B0604020202020204" charset="0"/>
              </a:rPr>
              <a:t>Предмет исследования:</a:t>
            </a:r>
            <a:r>
              <a:rPr lang="ru-RU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ru-RU" dirty="0">
                <a:solidFill>
                  <a:srgbClr val="505050"/>
                </a:solidFill>
                <a:latin typeface="Helvetica Neue" panose="020B0604020202020204" charset="0"/>
              </a:rPr>
              <a:t>Удовлетворенность ППС ВУЗом</a:t>
            </a:r>
            <a:br>
              <a:rPr lang="ru-RU" dirty="0">
                <a:solidFill>
                  <a:srgbClr val="505050"/>
                </a:solidFill>
                <a:latin typeface="Helvetica Neue" panose="020B0604020202020204" charset="0"/>
              </a:rPr>
            </a:br>
            <a:br>
              <a:rPr lang="ru-RU" dirty="0">
                <a:solidFill>
                  <a:srgbClr val="505050"/>
                </a:solidFill>
                <a:latin typeface="Helvetica Neue" panose="020B0604020202020204" charset="0"/>
              </a:rPr>
            </a:br>
            <a:br>
              <a:rPr lang="ru-RU" dirty="0">
                <a:effectLst/>
                <a:latin typeface="Helvetica Ne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</a:br>
            <a:endParaRPr lang="ru-RU" dirty="0">
              <a:solidFill>
                <a:srgbClr val="434343"/>
              </a:solidFill>
              <a:latin typeface="Helvetica Neue" panose="020B0604020202020204" charset="0"/>
            </a:endParaRPr>
          </a:p>
        </p:txBody>
      </p:sp>
      <p:sp>
        <p:nvSpPr>
          <p:cNvPr id="100" name="Google Shape;100;g11ada35a6fc_0_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ru"/>
              <a:t>3</a:t>
            </a:fld>
            <a:endParaRPr/>
          </a:p>
        </p:txBody>
      </p:sp>
      <p:sp>
        <p:nvSpPr>
          <p:cNvPr id="2" name="Google Shape;99;g11ada35a6fc_0_0">
            <a:extLst>
              <a:ext uri="{FF2B5EF4-FFF2-40B4-BE49-F238E27FC236}">
                <a16:creationId xmlns:a16="http://schemas.microsoft.com/office/drawing/2014/main" id="{AC79980F-55AF-851E-E3CA-236363F5FF5A}"/>
              </a:ext>
            </a:extLst>
          </p:cNvPr>
          <p:cNvSpPr txBox="1">
            <a:spLocks/>
          </p:cNvSpPr>
          <p:nvPr/>
        </p:nvSpPr>
        <p:spPr>
          <a:xfrm>
            <a:off x="4680000" y="3105150"/>
            <a:ext cx="4300800" cy="1384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buClr>
                <a:srgbClr val="000000"/>
              </a:buClr>
            </a:pPr>
            <a:br>
              <a:rPr lang="ru-RU" sz="1000" dirty="0">
                <a:highlight>
                  <a:schemeClr val="lt2"/>
                </a:highlight>
              </a:rPr>
            </a:br>
            <a:endParaRPr lang="ru-RU" sz="1000" b="1" dirty="0">
              <a:solidFill>
                <a:srgbClr val="434343"/>
              </a:solidFill>
            </a:endParaRPr>
          </a:p>
        </p:txBody>
      </p:sp>
      <p:sp>
        <p:nvSpPr>
          <p:cNvPr id="3" name="Google Shape;99;g11ada35a6fc_0_0">
            <a:extLst>
              <a:ext uri="{FF2B5EF4-FFF2-40B4-BE49-F238E27FC236}">
                <a16:creationId xmlns:a16="http://schemas.microsoft.com/office/drawing/2014/main" id="{0FD53B45-4705-3E6E-DF4F-BBD27899A49B}"/>
              </a:ext>
            </a:extLst>
          </p:cNvPr>
          <p:cNvSpPr txBox="1">
            <a:spLocks/>
          </p:cNvSpPr>
          <p:nvPr/>
        </p:nvSpPr>
        <p:spPr>
          <a:xfrm>
            <a:off x="4752976" y="647375"/>
            <a:ext cx="4030550" cy="410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highlight>
                <a:srgbClr val="F4F4F4"/>
              </a:highlight>
              <a:uLnTx/>
              <a:uFillTx/>
              <a:latin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lang="ru-RU" sz="1000" b="1" dirty="0">
              <a:solidFill>
                <a:srgbClr val="505050"/>
              </a:solidFill>
              <a:highlight>
                <a:srgbClr val="F4F4F4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4F4F4"/>
                </a:highlight>
                <a:uLnTx/>
                <a:uFillTx/>
                <a:latin typeface="Helvetica Neue"/>
                <a:sym typeface="Helvetica Neue"/>
              </a:rPr>
              <a:t>Цель: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Изучение степени удовлетворенности ППС качеством менеджмента, политикой и стратегией ВУЗа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highlight>
                <a:srgbClr val="F4F4F4"/>
              </a:highlight>
              <a:uLnTx/>
              <a:uFillTx/>
              <a:latin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lang="ru-RU" b="1" dirty="0">
              <a:solidFill>
                <a:srgbClr val="505050"/>
              </a:solidFill>
              <a:highlight>
                <a:srgbClr val="F4F4F4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highlight>
                <a:srgbClr val="F4F4F4"/>
              </a:highlight>
              <a:uLnTx/>
              <a:uFillTx/>
              <a:latin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4F4F4"/>
                </a:highlight>
                <a:uLnTx/>
                <a:uFillTx/>
                <a:latin typeface="Helvetica Neue"/>
                <a:sym typeface="Helvetica Neue"/>
              </a:rPr>
              <a:t>Задачи: </a:t>
            </a:r>
            <a:b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4F4F4"/>
                </a:highlight>
                <a:uLnTx/>
                <a:uFillTx/>
                <a:latin typeface="Helvetica Neue"/>
                <a:sym typeface="Helvetica Neue"/>
              </a:rPr>
            </a:b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highlight>
                <a:srgbClr val="F4F4F4"/>
              </a:highlight>
              <a:uLnTx/>
              <a:uFillTx/>
              <a:latin typeface="Helvetica Neue"/>
              <a:sym typeface="Helvetica Neue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4F4F4"/>
                </a:highlight>
                <a:uLnTx/>
                <a:uFillTx/>
                <a:latin typeface="Helvetica Neue"/>
                <a:sym typeface="Helvetica Neue"/>
              </a:rPr>
              <a:t>Выявить степень удовлетворенности качеством общесистемных административных процессов</a:t>
            </a:r>
            <a:endParaRPr lang="ru-RU" dirty="0">
              <a:highlight>
                <a:schemeClr val="lt2"/>
              </a:highlight>
            </a:endParaRPr>
          </a:p>
          <a:p>
            <a:pPr marL="171450" indent="-171450">
              <a:buClr>
                <a:srgbClr val="000000"/>
              </a:buClr>
              <a:buFont typeface="Wingdings" panose="05000000000000000000" pitchFamily="2" charset="2"/>
              <a:buChar char="q"/>
            </a:pPr>
            <a:endParaRPr lang="ru-RU" dirty="0">
              <a:highlight>
                <a:schemeClr val="lt2"/>
              </a:highlight>
            </a:endParaRPr>
          </a:p>
          <a:p>
            <a:pPr marL="171450" indent="-17145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ru-RU" dirty="0">
                <a:highlight>
                  <a:schemeClr val="lt2"/>
                </a:highlight>
              </a:rPr>
              <a:t>Установить степень удовлетворенности качеством кадровой политики</a:t>
            </a:r>
          </a:p>
          <a:p>
            <a:pPr>
              <a:buClr>
                <a:srgbClr val="000000"/>
              </a:buClr>
            </a:pPr>
            <a:endParaRPr lang="ru-RU" dirty="0">
              <a:highlight>
                <a:schemeClr val="lt2"/>
              </a:highlight>
            </a:endParaRPr>
          </a:p>
          <a:p>
            <a:pPr marL="171450" indent="-17145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ru-RU" dirty="0">
                <a:highlight>
                  <a:schemeClr val="lt2"/>
                </a:highlight>
              </a:rPr>
              <a:t> Определить степень удовлетворенности психологическим климатом в коллективе</a:t>
            </a:r>
            <a:endParaRPr lang="ru-RU" b="1" dirty="0">
              <a:solidFill>
                <a:srgbClr val="434343"/>
              </a:solidFill>
            </a:endParaRPr>
          </a:p>
        </p:txBody>
      </p:sp>
      <p:sp>
        <p:nvSpPr>
          <p:cNvPr id="4" name="Google Shape;99;g11ada35a6fc_0_0">
            <a:extLst>
              <a:ext uri="{FF2B5EF4-FFF2-40B4-BE49-F238E27FC236}">
                <a16:creationId xmlns:a16="http://schemas.microsoft.com/office/drawing/2014/main" id="{7D53A31F-B75F-C5CD-35D6-6D678FFB9A2D}"/>
              </a:ext>
            </a:extLst>
          </p:cNvPr>
          <p:cNvSpPr txBox="1">
            <a:spLocks/>
          </p:cNvSpPr>
          <p:nvPr/>
        </p:nvSpPr>
        <p:spPr>
          <a:xfrm>
            <a:off x="4953000" y="3771900"/>
            <a:ext cx="4027800" cy="1268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just">
              <a:buClr>
                <a:srgbClr val="000000"/>
              </a:buClr>
              <a:buFont typeface="Arial"/>
              <a:buNone/>
            </a:pPr>
            <a:endParaRPr lang="ru-RU" sz="1000" b="1" dirty="0"/>
          </a:p>
          <a:p>
            <a:pPr algn="just">
              <a:buClr>
                <a:srgbClr val="000000"/>
              </a:buClr>
              <a:buFont typeface="Arial"/>
              <a:buNone/>
            </a:pPr>
            <a:endParaRPr lang="ru-RU" sz="1000" b="1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7349C-0BEC-48B4-B31C-76652BEC8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25" y="377687"/>
            <a:ext cx="4438883" cy="308113"/>
          </a:xfrm>
        </p:spPr>
        <p:txBody>
          <a:bodyPr/>
          <a:lstStyle/>
          <a:p>
            <a:r>
              <a:rPr lang="ru-RU" sz="1050" dirty="0">
                <a:latin typeface="+mn-lt"/>
              </a:rPr>
              <a:t>РЕЗЮМЕ (ВЫВОДЫ И ОБОБЩЕНИЯ)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E29BA1-1DDE-4D9E-A73A-E94D217F9F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</a:t>
            </a:fld>
            <a:endParaRPr lang="ru"/>
          </a:p>
        </p:txBody>
      </p:sp>
      <p:sp>
        <p:nvSpPr>
          <p:cNvPr id="8" name="Google Shape;115;g12db5defa28_0_15">
            <a:extLst>
              <a:ext uri="{FF2B5EF4-FFF2-40B4-BE49-F238E27FC236}">
                <a16:creationId xmlns:a16="http://schemas.microsoft.com/office/drawing/2014/main" id="{E6AA884B-4E33-40D7-866B-B58C4FEC006E}"/>
              </a:ext>
            </a:extLst>
          </p:cNvPr>
          <p:cNvSpPr txBox="1">
            <a:spLocks/>
          </p:cNvSpPr>
          <p:nvPr/>
        </p:nvSpPr>
        <p:spPr>
          <a:xfrm>
            <a:off x="292375" y="698603"/>
            <a:ext cx="4239716" cy="4217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buClr>
                <a:srgbClr val="000000"/>
              </a:buClr>
            </a:pPr>
            <a:r>
              <a:rPr lang="ru-RU" dirty="0">
                <a:solidFill>
                  <a:schemeClr val="tx1"/>
                </a:solidFill>
                <a:effectLst/>
                <a:latin typeface="Helvetica Ne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</a:t>
            </a:r>
            <a:r>
              <a:rPr lang="ru-RU" b="1" dirty="0">
                <a:effectLst/>
                <a:latin typeface="Helvetica Ne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Helvetica Ne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результатов</a:t>
            </a:r>
            <a:r>
              <a:rPr lang="ru-RU" b="1" dirty="0">
                <a:effectLst/>
                <a:latin typeface="Helvetica Ne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Helvetica Ne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опроса показывает, что ППС чувствует себя выразителем и проводником реализации стратегического плана развития ВУЗа, его целей и задач в области обеспечения качества образовательного процесса. </a:t>
            </a:r>
            <a:r>
              <a:rPr lang="ru-RU" dirty="0">
                <a:latin typeface="Helvetica Ne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Соответственно полученный баланс оценок и мнений резко смещен к поддержке действующей системы управления в ВУЗе.</a:t>
            </a:r>
            <a:endParaRPr lang="ru-RU" dirty="0">
              <a:effectLst/>
              <a:latin typeface="Helvetica Ne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</a:pPr>
            <a:endParaRPr lang="ru-RU" dirty="0">
              <a:latin typeface="Helvetica Ne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</a:pPr>
            <a:r>
              <a:rPr lang="ru-RU" dirty="0">
                <a:latin typeface="Helvetica Ne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ИНДИКАТОРЫ СТАБИЛЬНОСТИ</a:t>
            </a:r>
            <a:endParaRPr lang="ru-RU" dirty="0">
              <a:effectLst/>
              <a:latin typeface="Helvetica Ne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</a:pPr>
            <a:r>
              <a:rPr lang="ru-RU" dirty="0">
                <a:latin typeface="Helvetica Neue" panose="020B0604020202020204" charset="0"/>
                <a:cs typeface="Times New Roman" panose="02020603050405020304" pitchFamily="18" charset="0"/>
              </a:rPr>
              <a:t>Основные тренды:</a:t>
            </a: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Helvetica Neue" panose="020B0604020202020204" charset="0"/>
                <a:cs typeface="Times New Roman" panose="02020603050405020304" pitchFamily="18" charset="0"/>
              </a:rPr>
              <a:t>  Стабильное «ядро» ППС – «ветераны» ВУЗа со стажем работы от 10 до более 20 лет (66,6%). Стабильность кадрового состава – не только залог крепкого корпоративного духа, царящего в коллективе (94,6%), но прежде всего свидетельство эффективной кадровой политики ВУЗа: удовлетворены условиями организации труда и оснащенностью рабочих мест 80,7%; распределением педагогической нагрузки – 83,9%; полностью удовлетворены всем перечнем предложенных индикаторов от 59,1% (предоставление льгот) до 100% (отношение со стороны руководства и охрана труда, обеспечение его безопасности). </a:t>
            </a:r>
          </a:p>
        </p:txBody>
      </p:sp>
      <p:sp>
        <p:nvSpPr>
          <p:cNvPr id="9" name="Google Shape;116;g12db5defa28_0_15">
            <a:extLst>
              <a:ext uri="{FF2B5EF4-FFF2-40B4-BE49-F238E27FC236}">
                <a16:creationId xmlns:a16="http://schemas.microsoft.com/office/drawing/2014/main" id="{4980EF2F-F794-4D56-A1AF-66A5520339F1}"/>
              </a:ext>
            </a:extLst>
          </p:cNvPr>
          <p:cNvSpPr txBox="1">
            <a:spLocks/>
          </p:cNvSpPr>
          <p:nvPr/>
        </p:nvSpPr>
        <p:spPr>
          <a:xfrm>
            <a:off x="4611911" y="377687"/>
            <a:ext cx="4351114" cy="464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Times New Roman" panose="02020603050405020304" pitchFamily="18" charset="0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dirty="0">
                <a:effectLst/>
                <a:latin typeface="Helvetica Neue" panose="020B0604020202020204" charset="0"/>
                <a:ea typeface="Calibri" panose="020F0502020204030204" pitchFamily="34" charset="0"/>
              </a:rPr>
              <a:t>  В среднем одним участником опроса отмечены три группы причин привлекательности ВУЗа как места работы. Привлекательность ВУЗА в глазах 72% </a:t>
            </a:r>
            <a:r>
              <a:rPr lang="ru-RU" sz="1200" dirty="0">
                <a:effectLst/>
                <a:latin typeface="Helvetica Neue" panose="020B0604020202020204" charset="0"/>
                <a:ea typeface="Calibri" panose="020F0502020204030204" pitchFamily="34" charset="0"/>
              </a:rPr>
              <a:t>объясняется комфортностью места работы – хорошие морально-психологическая атмосфера в коллективе и условия труда. 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ea typeface="Calibri" panose="020F0502020204030204" pitchFamily="34" charset="0"/>
                <a:cs typeface="Arial"/>
                <a:sym typeface="Arial"/>
              </a:rPr>
              <a:t>64,5% </a:t>
            </a:r>
            <a:r>
              <a:rPr lang="ru-RU" sz="1200" dirty="0">
                <a:effectLst/>
                <a:latin typeface="Helvetica Neue" panose="020B0604020202020204" charset="0"/>
                <a:ea typeface="Calibri" panose="020F0502020204030204" pitchFamily="34" charset="0"/>
              </a:rPr>
              <a:t>в хорошем смысле амбициозны и ориентированы на инновации. Их привлекает высокий престиж ВУЗа, интересные специальности, возможности заниматься наукой, издавать свои труды и внедрять свои научные разработки. 59,1% нашли в ВУЗе интересную, творческую работу и связанные с ней возможности профессионального роста как преподавателя. 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anose="020B0604020202020204" charset="0"/>
              <a:cs typeface="Times New Roman" panose="02020603050405020304" pitchFamily="18" charset="0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lang="ru-RU" sz="1050" dirty="0">
              <a:solidFill>
                <a:srgbClr val="000000"/>
              </a:solidFill>
              <a:latin typeface="Arial"/>
              <a:cs typeface="Times New Roman" panose="02020603050405020304" pitchFamily="18" charset="0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ru-RU" dirty="0">
                <a:solidFill>
                  <a:srgbClr val="000000"/>
                </a:solidFill>
                <a:latin typeface="Helvetica Neue" panose="020B0604020202020204" charset="0"/>
                <a:cs typeface="Times New Roman" panose="02020603050405020304" pitchFamily="18" charset="0"/>
                <a:sym typeface="Arial"/>
              </a:rPr>
              <a:t>ИНДИКАТОРЫ КАЧЕСТВА «ОБРАТНОЙ СВЯЗИ»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ru-RU" dirty="0">
                <a:solidFill>
                  <a:srgbClr val="000000"/>
                </a:solidFill>
                <a:latin typeface="Helvetica Neue" panose="020B0604020202020204" charset="0"/>
                <a:cs typeface="Times New Roman" panose="02020603050405020304" pitchFamily="18" charset="0"/>
                <a:sym typeface="Arial"/>
              </a:rPr>
              <a:t>Основные тренды: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dirty="0">
                <a:solidFill>
                  <a:srgbClr val="000000"/>
                </a:solidFill>
                <a:latin typeface="Helvetica Neue" panose="020B0604020202020204" charset="0"/>
                <a:cs typeface="Times New Roman" panose="02020603050405020304" pitchFamily="18" charset="0"/>
                <a:sym typeface="Arial"/>
              </a:rPr>
              <a:t>   По мнению 74%, ВУЗ достойно оценивает вклад ППС  в повышение его имиджа.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dirty="0">
                <a:solidFill>
                  <a:srgbClr val="000000"/>
                </a:solidFill>
                <a:latin typeface="Helvetica Neue" panose="020B0604020202020204" charset="0"/>
                <a:cs typeface="Times New Roman" panose="02020603050405020304" pitchFamily="18" charset="0"/>
                <a:sym typeface="Arial"/>
              </a:rPr>
              <a:t>   80,8% удовлетворены социальной поддержкой ВУЗа.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ru-RU" dirty="0">
                <a:solidFill>
                  <a:srgbClr val="000000"/>
                </a:solidFill>
                <a:latin typeface="Helvetica Neue" panose="020B0604020202020204" charset="0"/>
                <a:cs typeface="Times New Roman" panose="02020603050405020304" pitchFamily="18" charset="0"/>
                <a:sym typeface="Arial"/>
              </a:rPr>
              <a:t>     Множественный выбор (не более 3-х ответов), предоставленный респондентам при ответе на вопрос об источниках информации о жизни ВУЗа, показывает, что они разнообразны (формальные и неформальные, письменные и устные) и находятся в свободном доступе:</a:t>
            </a:r>
          </a:p>
          <a:p>
            <a:pPr>
              <a:buClr>
                <a:srgbClr val="000000"/>
              </a:buClr>
            </a:pPr>
            <a:endParaRPr lang="ru-RU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7967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7349C-0BEC-48B4-B31C-76652BEC8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25" y="377687"/>
            <a:ext cx="5650800" cy="308113"/>
          </a:xfrm>
        </p:spPr>
        <p:txBody>
          <a:bodyPr/>
          <a:lstStyle/>
          <a:p>
            <a:r>
              <a:rPr lang="ru-RU" sz="1050" dirty="0">
                <a:latin typeface="+mn-lt"/>
              </a:rPr>
              <a:t>РЕЗЮМЕ (ВЫВОДЫ И ОБОБЩЕНИЯ)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E29BA1-1DDE-4D9E-A73A-E94D217F9F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5</a:t>
            </a:fld>
            <a:endParaRPr kumimoji="0" lang="ru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8" name="Google Shape;115;g12db5defa28_0_15">
            <a:extLst>
              <a:ext uri="{FF2B5EF4-FFF2-40B4-BE49-F238E27FC236}">
                <a16:creationId xmlns:a16="http://schemas.microsoft.com/office/drawing/2014/main" id="{E6AA884B-4E33-40D7-866B-B58C4FEC006E}"/>
              </a:ext>
            </a:extLst>
          </p:cNvPr>
          <p:cNvSpPr txBox="1">
            <a:spLocks/>
          </p:cNvSpPr>
          <p:nvPr/>
        </p:nvSpPr>
        <p:spPr>
          <a:xfrm>
            <a:off x="292375" y="698603"/>
            <a:ext cx="4128318" cy="4126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30204" pitchFamily="34" charset="0"/>
                <a:cs typeface="Arial"/>
                <a:sym typeface="Helvetica Neue"/>
              </a:rPr>
              <a:t> 91,4% указали основным источником – заседания кафедры.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30204" pitchFamily="34" charset="0"/>
                <a:cs typeface="Arial"/>
                <a:sym typeface="Helvetica Neue"/>
              </a:rPr>
              <a:t> 59,1% - приказы ректора и другие официальные документы.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Ø"/>
              <a:tabLst/>
              <a:defRPr/>
            </a:pPr>
            <a:r>
              <a:rPr lang="ru-RU" dirty="0">
                <a:solidFill>
                  <a:srgbClr val="505050"/>
                </a:solidFill>
                <a:latin typeface="Helvetica" panose="020B0604020202030204" pitchFamily="34" charset="0"/>
                <a:cs typeface="Arial"/>
              </a:rPr>
              <a:t> 56,1% - заседания педагогических советов.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30204" pitchFamily="34" charset="0"/>
                <a:cs typeface="Arial"/>
                <a:sym typeface="Helvetica Neue"/>
              </a:rPr>
              <a:t> 51,6% - разговоры на кафедрах.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Ø"/>
              <a:tabLst/>
              <a:defRPr/>
            </a:pPr>
            <a:r>
              <a:rPr lang="ru-RU" dirty="0">
                <a:solidFill>
                  <a:srgbClr val="505050"/>
                </a:solidFill>
                <a:latin typeface="Helvetica" panose="020B0604020202030204" pitchFamily="34" charset="0"/>
                <a:cs typeface="Arial"/>
              </a:rPr>
              <a:t>  По другим источникам фиксируются статистически менее значимые показатели.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Ø"/>
              <a:tabLst/>
              <a:defRPr/>
            </a:pPr>
            <a:endParaRPr kumimoji="0" lang="ru-RU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 panose="020B0604020202030204" pitchFamily="34" charset="0"/>
              <a:cs typeface="Arial"/>
              <a:sym typeface="Helvetica Neue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r>
              <a:rPr lang="ru-RU" dirty="0">
                <a:solidFill>
                  <a:srgbClr val="505050"/>
                </a:solidFill>
                <a:latin typeface="Helvetica" panose="020B0604020202030204" pitchFamily="34" charset="0"/>
                <a:cs typeface="Arial"/>
              </a:rPr>
              <a:t>ИНДИКАТОРЫ КАЧЕСТВА УЧЕБНОГО ПРОЦЕССА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r>
              <a:rPr kumimoji="0" lang="ru-RU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30204" pitchFamily="34" charset="0"/>
                <a:cs typeface="Arial"/>
                <a:sym typeface="Helvetica Neue"/>
              </a:rPr>
              <a:t>Основные тренды: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Ø"/>
              <a:tabLst/>
              <a:defRPr/>
            </a:pPr>
            <a:r>
              <a:rPr lang="ru-RU" dirty="0">
                <a:solidFill>
                  <a:srgbClr val="505050"/>
                </a:solidFill>
                <a:latin typeface="Helvetica" panose="020B0604020202030204" pitchFamily="34" charset="0"/>
                <a:cs typeface="Arial"/>
              </a:rPr>
              <a:t>  По всему перечню проблем учебного процесса отмечается большой разброс и низкий удельный вес совпадающих ответов: от 2,2% указавших слабую систему диагностики и оценки знаний студентов до 10,8% отметивших несовершенство экономического механизма стимулирования организаторов учебного процесса. Ни один из показателей не дотягивает до минимально необходимого уровня (25%), отражающего устойчивость общественного мнения ППС.</a:t>
            </a:r>
            <a:endParaRPr kumimoji="0" lang="ru-RU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 panose="020B0604020202030204" pitchFamily="34" charset="0"/>
              <a:cs typeface="Arial"/>
              <a:sym typeface="Helvetica Neue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" panose="020B060402020202020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9" name="Google Shape;116;g12db5defa28_0_15">
            <a:extLst>
              <a:ext uri="{FF2B5EF4-FFF2-40B4-BE49-F238E27FC236}">
                <a16:creationId xmlns:a16="http://schemas.microsoft.com/office/drawing/2014/main" id="{4980EF2F-F794-4D56-A1AF-66A5520339F1}"/>
              </a:ext>
            </a:extLst>
          </p:cNvPr>
          <p:cNvSpPr txBox="1">
            <a:spLocks/>
          </p:cNvSpPr>
          <p:nvPr/>
        </p:nvSpPr>
        <p:spPr>
          <a:xfrm>
            <a:off x="4702817" y="377687"/>
            <a:ext cx="4128317" cy="4446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ru-RU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ИНДИКАТОРЫ КАЧЕСТВА КАДРОВОЙ ПОЛИТИКИ</a:t>
            </a:r>
          </a:p>
          <a:p>
            <a:r>
              <a:rPr lang="ru-RU" dirty="0">
                <a:latin typeface="Helvetica Neue" panose="020B0604020202020204" charset="0"/>
                <a:ea typeface="Times New Roman" panose="02020603050405020304" pitchFamily="18" charset="0"/>
              </a:rPr>
              <a:t>Основные тренды:</a:t>
            </a:r>
            <a:r>
              <a:rPr lang="ru-RU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Helvetica Neue" panose="020B0604020202020204" charset="0"/>
                <a:ea typeface="Times New Roman" panose="02020603050405020304" pitchFamily="18" charset="0"/>
              </a:rPr>
              <a:t>  61,3% считают необходимым для себя повышение квалификации.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  88,1% удовлетворены предоставляемыми администрацией возможностями для этого.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Helvetica Neue" panose="020B0604020202020204" charset="0"/>
                <a:ea typeface="Times New Roman" panose="02020603050405020304" pitchFamily="18" charset="0"/>
              </a:rPr>
              <a:t>  Наиболее востребованными формами повышения квалификации в настоящее время 32,3% считают предоставление времени для индивидуальной творческой работы, 30,1% - стажировку за рубеж.</a:t>
            </a:r>
            <a:endParaRPr lang="ru-RU" dirty="0">
              <a:effectLst/>
              <a:latin typeface="Helvetica Neue" panose="020B0604020202020204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Helvetica Neue" panose="020B0604020202020204" charset="0"/>
                <a:ea typeface="Times New Roman" panose="02020603050405020304" pitchFamily="18" charset="0"/>
              </a:rPr>
              <a:t>   66,7% в курсе предстоящей аттестации из официальных вузовских источников (письменных и устных), распространяемых заранее.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Helvetica Neue" panose="020B0604020202020204" charset="0"/>
                <a:ea typeface="Times New Roman" panose="02020603050405020304" pitchFamily="18" charset="0"/>
              </a:rPr>
              <a:t>   100% отмечают, что аттестация проводится 1 раз за 5 лет.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  69,9% доверяют аттестационной комиссии и оценивают результаты аттестации как абсолютно объективные.</a:t>
            </a:r>
          </a:p>
          <a:p>
            <a:r>
              <a:rPr lang="ru-RU" dirty="0">
                <a:latin typeface="Helvetica Neue" panose="020B0604020202020204" charset="0"/>
                <a:ea typeface="Times New Roman" panose="02020603050405020304" pitchFamily="18" charset="0"/>
              </a:rPr>
              <a:t>ВЫВОД</a:t>
            </a:r>
          </a:p>
          <a:p>
            <a:r>
              <a:rPr lang="ru-RU" dirty="0">
                <a:latin typeface="Helvetica Neue" panose="020B0604020202020204" charset="0"/>
                <a:ea typeface="Times New Roman" panose="02020603050405020304" pitchFamily="18" charset="0"/>
              </a:rPr>
              <a:t>Данные онлайн-опроса являются индикаторами удовлетворенности ППС результативной кадровой и образовательной политикой ВУЗа.</a:t>
            </a:r>
            <a:endParaRPr lang="ru-RU" dirty="0">
              <a:effectLst/>
              <a:latin typeface="Helvetica Neue" panose="020B060402020202020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tabLst/>
              <a:defRPr/>
            </a:pP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462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1765875" y="1863750"/>
            <a:ext cx="5543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b="0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ru"/>
              <a:t>6</a:t>
            </a:fld>
            <a:endParaRPr/>
          </a:p>
        </p:txBody>
      </p:sp>
      <p:sp>
        <p:nvSpPr>
          <p:cNvPr id="182" name="Google Shape;182;gd40a283929_1_1"/>
          <p:cNvSpPr txBox="1"/>
          <p:nvPr/>
        </p:nvSpPr>
        <p:spPr>
          <a:xfrm>
            <a:off x="914400" y="1697700"/>
            <a:ext cx="7315200" cy="849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434343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ИНДИКАТОРЫ СТАБИЛЬНОСТИ</a:t>
            </a:r>
            <a:endParaRPr sz="2000" b="1" i="0" u="none" strike="noStrike" cap="none" dirty="0">
              <a:solidFill>
                <a:srgbClr val="434343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1765875" y="1863750"/>
            <a:ext cx="5543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7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30C2D9A3-D895-497D-A4F3-DC1AE9D81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8438813"/>
              </p:ext>
            </p:extLst>
          </p:nvPr>
        </p:nvGraphicFramePr>
        <p:xfrm>
          <a:off x="342800" y="1143000"/>
          <a:ext cx="3863439" cy="3656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Google Shape;207;g137d1d21ee2_1_118">
            <a:extLst>
              <a:ext uri="{FF2B5EF4-FFF2-40B4-BE49-F238E27FC236}">
                <a16:creationId xmlns:a16="http://schemas.microsoft.com/office/drawing/2014/main" id="{6075FC1D-C496-4EE7-A720-C808914E223E}"/>
              </a:ext>
            </a:extLst>
          </p:cNvPr>
          <p:cNvSpPr txBox="1"/>
          <p:nvPr/>
        </p:nvSpPr>
        <p:spPr>
          <a:xfrm>
            <a:off x="342798" y="461864"/>
            <a:ext cx="3682446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1200" b="1" dirty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Times New Roman" panose="02020603050405020304" pitchFamily="18" charset="0"/>
                <a:sym typeface="Helvetica Neue"/>
              </a:rPr>
              <a:t>Ваш стаж работы в данном ВУЗе?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Times New Roman" panose="02020603050405020304" pitchFamily="18" charset="0"/>
                <a:sym typeface="Helvetica Neue"/>
              </a:rPr>
              <a:t>(% от числа опрошенных)</a:t>
            </a:r>
            <a:endParaRPr sz="1200" b="1" i="0" u="none" strike="noStrike" cap="none" dirty="0">
              <a:solidFill>
                <a:schemeClr val="dk2"/>
              </a:solidFill>
              <a:latin typeface="Helvetica Neue" panose="020B0604020202020204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DA1A80-EBCC-4099-B6B3-C5095E684166}"/>
              </a:ext>
            </a:extLst>
          </p:cNvPr>
          <p:cNvSpPr txBox="1"/>
          <p:nvPr/>
        </p:nvSpPr>
        <p:spPr>
          <a:xfrm>
            <a:off x="457200" y="1"/>
            <a:ext cx="3320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/>
          </a:p>
          <a:p>
            <a:r>
              <a:rPr lang="ru-RU" sz="1000" dirty="0">
                <a:latin typeface="Helvetica Neue" panose="020B0604020202020204" charset="0"/>
              </a:rPr>
              <a:t>ПЕДАГОГИЧЕСКИЙ СТАЖ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2EDE5-9178-418D-BDA8-F8051572A4AE}"/>
              </a:ext>
            </a:extLst>
          </p:cNvPr>
          <p:cNvSpPr txBox="1"/>
          <p:nvPr/>
        </p:nvSpPr>
        <p:spPr>
          <a:xfrm>
            <a:off x="4206240" y="591672"/>
            <a:ext cx="45949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latin typeface="Helvetica Neue" panose="020B0604020202020204" charset="0"/>
            </a:endParaRPr>
          </a:p>
          <a:p>
            <a:endParaRPr lang="ru-RU" sz="1200" dirty="0">
              <a:latin typeface="Helvetica Neue" panose="020B0604020202020204" charset="0"/>
            </a:endParaRPr>
          </a:p>
          <a:p>
            <a:endParaRPr lang="ru-RU" sz="1200" dirty="0">
              <a:latin typeface="Helvetica Neue" panose="020B0604020202020204" charset="0"/>
            </a:endParaRPr>
          </a:p>
          <a:p>
            <a:endParaRPr lang="ru-RU" sz="1200" dirty="0">
              <a:latin typeface="Helvetica Neue" panose="020B060402020202020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Helvetica Neue" panose="020B0604020202020204" charset="0"/>
              </a:rPr>
              <a:t>34,4% опрошенных условно можно назвать «ветераны» ВУЗа со стажем работы 15+.</a:t>
            </a:r>
          </a:p>
          <a:p>
            <a:endParaRPr lang="ru-RU" sz="1200" dirty="0">
              <a:latin typeface="Helvetica Neue" panose="020B0604020202020204" charset="0"/>
            </a:endParaRPr>
          </a:p>
          <a:p>
            <a:r>
              <a:rPr lang="ru-RU" sz="1200" dirty="0">
                <a:latin typeface="Helvetica Neue" panose="020B0604020202020204" charset="0"/>
              </a:rPr>
              <a:t>Поддаются фиксации два потока кадрового обновления: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Helvetica Neue" panose="020B0604020202020204" charset="0"/>
              </a:rPr>
              <a:t>Первый поток – от 5 до 10 лет (каждый седьмой опрошенный)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Helvetica Neue" panose="020B0604020202020204" charset="0"/>
              </a:rPr>
              <a:t>Второй поток – со стажем до 5 лет (каждый десятый опрошенный).</a:t>
            </a:r>
          </a:p>
        </p:txBody>
      </p:sp>
    </p:spTree>
    <p:extLst>
      <p:ext uri="{BB962C8B-B14F-4D97-AF65-F5344CB8AC3E}">
        <p14:creationId xmlns:p14="http://schemas.microsoft.com/office/powerpoint/2010/main" val="774041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1800301" y="1901228"/>
            <a:ext cx="5543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8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6" name="Google Shape;240;g13a709386da_1_22">
            <a:extLst>
              <a:ext uri="{FF2B5EF4-FFF2-40B4-BE49-F238E27FC236}">
                <a16:creationId xmlns:a16="http://schemas.microsoft.com/office/drawing/2014/main" id="{DF6E59CB-4CBD-41EE-900C-9DC662BB47F5}"/>
              </a:ext>
            </a:extLst>
          </p:cNvPr>
          <p:cNvSpPr txBox="1"/>
          <p:nvPr/>
        </p:nvSpPr>
        <p:spPr>
          <a:xfrm>
            <a:off x="180293" y="477175"/>
            <a:ext cx="3907613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 panose="020B0604020202020204" charset="0"/>
                <a:ea typeface="Helvetica Neue"/>
                <a:cs typeface="Times New Roman" panose="02020603050405020304" pitchFamily="18" charset="0"/>
                <a:sym typeface="Helvetica Neue"/>
              </a:rPr>
              <a:t>Чем Вас привлекает работа в данном ВУЗе?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 panose="020B0604020202020204" charset="0"/>
                <a:ea typeface="Helvetica Neue"/>
                <a:cs typeface="Times New Roman" panose="02020603050405020304" pitchFamily="18" charset="0"/>
                <a:sym typeface="Helvetica Neue"/>
              </a:rPr>
              <a:t>(% от числа опрошенных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)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433849-CE09-4CEC-ACC1-BF18C315EED8}"/>
              </a:ext>
            </a:extLst>
          </p:cNvPr>
          <p:cNvSpPr txBox="1"/>
          <p:nvPr/>
        </p:nvSpPr>
        <p:spPr>
          <a:xfrm>
            <a:off x="435429" y="1"/>
            <a:ext cx="34881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/>
          </a:p>
          <a:p>
            <a:r>
              <a:rPr lang="ru-RU" sz="1200" dirty="0">
                <a:latin typeface="Helvetica Neue" panose="020B0604020202020204" charset="0"/>
              </a:rPr>
              <a:t>МОТИВАЦИЯ РАБОТЫ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9481672C-17F3-4FB6-9950-59C0E916B1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6299070"/>
              </p:ext>
            </p:extLst>
          </p:nvPr>
        </p:nvGraphicFramePr>
        <p:xfrm>
          <a:off x="180293" y="923273"/>
          <a:ext cx="4112008" cy="3541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B9EC6A4-8451-4581-9F9E-2595CE4C484C}"/>
              </a:ext>
            </a:extLst>
          </p:cNvPr>
          <p:cNvSpPr txBox="1"/>
          <p:nvPr/>
        </p:nvSpPr>
        <p:spPr>
          <a:xfrm>
            <a:off x="180292" y="4464424"/>
            <a:ext cx="567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latin typeface="Helvetica Neue" panose="020B0604020202020204" charset="0"/>
              </a:rPr>
              <a:t>Примечание:</a:t>
            </a:r>
            <a:r>
              <a:rPr lang="ru-RU" sz="1200" dirty="0">
                <a:latin typeface="Helvetica Neue" panose="020B0604020202020204" charset="0"/>
              </a:rPr>
              <a:t> Варианты ответов сгруппированы по смысловому контенту. В среднем одним респондентом отмечено более одной группы ответов. </a:t>
            </a:r>
            <a:endParaRPr lang="ru-RU" sz="1200" b="1" i="1" dirty="0">
              <a:latin typeface="Helvetica Neue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7A1533-73DE-4602-ABE5-1165DBC21141}"/>
              </a:ext>
            </a:extLst>
          </p:cNvPr>
          <p:cNvSpPr txBox="1"/>
          <p:nvPr/>
        </p:nvSpPr>
        <p:spPr>
          <a:xfrm>
            <a:off x="5056096" y="430889"/>
            <a:ext cx="40493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latin typeface="Helvetica Neue" panose="020B0604020202020204" charset="0"/>
            </a:endParaRPr>
          </a:p>
          <a:p>
            <a:endParaRPr lang="ru-RU" sz="1200" dirty="0">
              <a:latin typeface="Helvetica Neue" panose="020B0604020202020204" charset="0"/>
            </a:endParaRPr>
          </a:p>
          <a:p>
            <a:endParaRPr lang="ru-RU" sz="1200" dirty="0">
              <a:latin typeface="Helvetica Neue" panose="020B0604020202020204" charset="0"/>
            </a:endParaRPr>
          </a:p>
          <a:p>
            <a:endParaRPr lang="ru-RU" sz="1200" dirty="0">
              <a:latin typeface="Helvetica Neue" panose="020B0604020202020204" charset="0"/>
            </a:endParaRPr>
          </a:p>
          <a:p>
            <a:r>
              <a:rPr lang="ru-RU" sz="1200" dirty="0">
                <a:latin typeface="Helvetica Neue" panose="020B0604020202020204" charset="0"/>
              </a:rPr>
              <a:t>По показателю частоты упоминаний, основными мотивами работы в ВУЗе являются: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Helvetica Neue" panose="020B0604020202020204" charset="0"/>
              </a:rPr>
              <a:t>Комфортность вузовской экосистемы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Helvetica Neue" panose="020B0604020202020204" charset="0"/>
              </a:rPr>
              <a:t>Престижность места работы и перспективные научные инновации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Helvetica Neue" panose="020B0604020202020204" charset="0"/>
              </a:rPr>
              <a:t>Интересная работа и связанные с ней возможности профессионального роста как преподавателя.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>
              <a:latin typeface="Helvetica Neue" panose="020B0604020202020204" charset="0"/>
            </a:endParaRPr>
          </a:p>
          <a:p>
            <a:r>
              <a:rPr lang="ru-RU" sz="1200" dirty="0">
                <a:latin typeface="Helvetica Neue" panose="020B0604020202020204" charset="0"/>
              </a:rPr>
              <a:t>В статистическом плане менее значимой оказалась группа мотивов прагматического плана – близость места жительства и регулярная зарплата.</a:t>
            </a:r>
          </a:p>
        </p:txBody>
      </p:sp>
    </p:spTree>
    <p:extLst>
      <p:ext uri="{BB962C8B-B14F-4D97-AF65-F5344CB8AC3E}">
        <p14:creationId xmlns:p14="http://schemas.microsoft.com/office/powerpoint/2010/main" val="1563610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37d1d21ee2_1_16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9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88" name="Google Shape;288;g137d1d21ee2_1_168"/>
          <p:cNvSpPr txBox="1"/>
          <p:nvPr/>
        </p:nvSpPr>
        <p:spPr>
          <a:xfrm>
            <a:off x="270125" y="474396"/>
            <a:ext cx="403517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200" b="1" dirty="0">
                <a:solidFill>
                  <a:srgbClr val="212121"/>
                </a:solidFill>
                <a:latin typeface="Helvetica Neue" panose="020B0604020202020204" charset="0"/>
              </a:rPr>
              <a:t>Насколько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Helvetica Neue" panose="020B0604020202020204" charset="0"/>
                <a:sym typeface="Arial"/>
              </a:rPr>
              <a:t>Вы удовлетворены условиями организации труда и оснащенностью рабочего места? (% от числа опрошенных)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3" name="Google Shape;293;g137d1d21ee2_1_168"/>
          <p:cNvSpPr txBox="1"/>
          <p:nvPr/>
        </p:nvSpPr>
        <p:spPr>
          <a:xfrm>
            <a:off x="451555" y="76200"/>
            <a:ext cx="3674131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УДОВЛЕТВОРЕННОСТЬ ОРГАНИЗАЦИЕЙ ТРУДА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EA6356-F30F-4706-B0E5-0BE51A322F8F}"/>
              </a:ext>
            </a:extLst>
          </p:cNvPr>
          <p:cNvSpPr txBox="1"/>
          <p:nvPr/>
        </p:nvSpPr>
        <p:spPr>
          <a:xfrm>
            <a:off x="7124700" y="2571750"/>
            <a:ext cx="552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62</a:t>
            </a: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A2038DE1-4933-4241-B96E-5CD59F2AD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1827105"/>
              </p:ext>
            </p:extLst>
          </p:nvPr>
        </p:nvGraphicFramePr>
        <p:xfrm>
          <a:off x="218587" y="1213029"/>
          <a:ext cx="4101013" cy="3329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68F8C64-AC19-4042-9EC9-8A814F9E920F}"/>
              </a:ext>
            </a:extLst>
          </p:cNvPr>
          <p:cNvSpPr txBox="1"/>
          <p:nvPr/>
        </p:nvSpPr>
        <p:spPr>
          <a:xfrm>
            <a:off x="4679576" y="414724"/>
            <a:ext cx="442590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ru-RU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ru-RU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В общей сложности 80,7% в большей или меньшей степени удовлетворены условиями организации труда и оснащенностью рабочего места.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Неопределившиеся и неудовлетворенные  - в численном меньшинстве, их в 4,2 раза меньше, чем тех, кого устраивают условия труда.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9691250"/>
      </p:ext>
    </p:extLst>
  </p:cSld>
  <p:clrMapOvr>
    <a:masterClrMapping/>
  </p:clrMapOvr>
</p:sld>
</file>

<file path=ppt/theme/theme1.xml><?xml version="1.0" encoding="utf-8"?>
<a:theme xmlns:a="http://schemas.openxmlformats.org/drawingml/2006/main" name="Qalaisyn">
  <a:themeElements>
    <a:clrScheme name="Simple Light">
      <a:dk1>
        <a:srgbClr val="242424"/>
      </a:dk1>
      <a:lt1>
        <a:srgbClr val="FFFFFF"/>
      </a:lt1>
      <a:dk2>
        <a:srgbClr val="505050"/>
      </a:dk2>
      <a:lt2>
        <a:srgbClr val="F4F4F4"/>
      </a:lt2>
      <a:accent1>
        <a:srgbClr val="62CFB5"/>
      </a:accent1>
      <a:accent2>
        <a:srgbClr val="57C2EC"/>
      </a:accent2>
      <a:accent3>
        <a:srgbClr val="9957EC"/>
      </a:accent3>
      <a:accent4>
        <a:srgbClr val="E078F1"/>
      </a:accent4>
      <a:accent5>
        <a:srgbClr val="F7686B"/>
      </a:accent5>
      <a:accent6>
        <a:srgbClr val="4F5FF7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14673</TotalTime>
  <Words>1872</Words>
  <Application>Microsoft Office PowerPoint</Application>
  <PresentationFormat>Экран (16:9)</PresentationFormat>
  <Paragraphs>334</Paragraphs>
  <Slides>24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Times New Roman</vt:lpstr>
      <vt:lpstr>Calibri Light</vt:lpstr>
      <vt:lpstr>Calibri</vt:lpstr>
      <vt:lpstr>Wingdings</vt:lpstr>
      <vt:lpstr>Helvetica</vt:lpstr>
      <vt:lpstr>Helvetica Neue</vt:lpstr>
      <vt:lpstr>Arial</vt:lpstr>
      <vt:lpstr>Qalaisyn</vt:lpstr>
      <vt:lpstr>Тема Office</vt:lpstr>
      <vt:lpstr>Презентация PowerPoint</vt:lpstr>
      <vt:lpstr>СОДЕРЖАНИЕ</vt:lpstr>
      <vt:lpstr>ОБ ИССЛЕДОВАНИИ    </vt:lpstr>
      <vt:lpstr>РЕЗЮМЕ (ВЫВОДЫ И ОБОБЩЕНИЯ)</vt:lpstr>
      <vt:lpstr>РЕЗЮМЕ (ВЫВОДЫ И ОБОБЩЕНИЯ)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СОЦИАЛЬНАЯ ПОДДЕРЖКА</vt:lpstr>
      <vt:lpstr>СИСТЕМА ОЦЕНКИ ЗНАНИЙ</vt:lpstr>
      <vt:lpstr>Презентация PowerPoint</vt:lpstr>
      <vt:lpstr>ПРОБЛЕМЫ УЧЕБНОГО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АТТЕСТАЦИЯ ППС</vt:lpstr>
      <vt:lpstr>АТТЕСТАЦИЯ ППС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АКАДЕМИЯ «BOLASHAQ»     ФОРМИРОВАНИЕ АНТИКОРРУПЦИОННОЙ КУЛЬТУРЫ МОЛОДЕЖИ</dc:title>
  <dc:creator>Администратор</dc:creator>
  <cp:lastModifiedBy>Bakhytzhamal Bekturganova</cp:lastModifiedBy>
  <cp:revision>508</cp:revision>
  <dcterms:modified xsi:type="dcterms:W3CDTF">2024-10-13T06:25:35Z</dcterms:modified>
</cp:coreProperties>
</file>