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310" r:id="rId8"/>
    <p:sldId id="264" r:id="rId9"/>
    <p:sldId id="267" r:id="rId10"/>
    <p:sldId id="269" r:id="rId11"/>
    <p:sldId id="284" r:id="rId12"/>
    <p:sldId id="270" r:id="rId13"/>
    <p:sldId id="305" r:id="rId14"/>
    <p:sldId id="273" r:id="rId15"/>
    <p:sldId id="311" r:id="rId16"/>
    <p:sldId id="312" r:id="rId17"/>
    <p:sldId id="306" r:id="rId18"/>
    <p:sldId id="302" r:id="rId19"/>
    <p:sldId id="285" r:id="rId20"/>
    <p:sldId id="286" r:id="rId21"/>
    <p:sldId id="313" r:id="rId22"/>
    <p:sldId id="314" r:id="rId23"/>
    <p:sldId id="271" r:id="rId24"/>
    <p:sldId id="276" r:id="rId25"/>
    <p:sldId id="303" r:id="rId26"/>
    <p:sldId id="304" r:id="rId27"/>
    <p:sldId id="315" r:id="rId28"/>
    <p:sldId id="316" r:id="rId29"/>
    <p:sldId id="317" r:id="rId30"/>
    <p:sldId id="318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" panose="020B0604020202020204" pitchFamily="34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F6B47D1-200F-489F-AFE4-F2A9FAAB77B7}">
          <p14:sldIdLst>
            <p14:sldId id="256"/>
            <p14:sldId id="257"/>
            <p14:sldId id="258"/>
            <p14:sldId id="259"/>
            <p14:sldId id="260"/>
            <p14:sldId id="261"/>
            <p14:sldId id="310"/>
            <p14:sldId id="264"/>
            <p14:sldId id="267"/>
            <p14:sldId id="269"/>
            <p14:sldId id="284"/>
            <p14:sldId id="270"/>
            <p14:sldId id="305"/>
            <p14:sldId id="273"/>
            <p14:sldId id="311"/>
            <p14:sldId id="312"/>
            <p14:sldId id="306"/>
            <p14:sldId id="302"/>
            <p14:sldId id="285"/>
            <p14:sldId id="286"/>
            <p14:sldId id="313"/>
            <p14:sldId id="314"/>
            <p14:sldId id="271"/>
            <p14:sldId id="276"/>
            <p14:sldId id="303"/>
            <p14:sldId id="30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3">
          <p15:clr>
            <a:srgbClr val="9AA0A6"/>
          </p15:clr>
        </p15:guide>
        <p15:guide id="2" pos="179">
          <p15:clr>
            <a:srgbClr val="9AA0A6"/>
          </p15:clr>
        </p15:guide>
        <p15:guide id="3" pos="2828">
          <p15:clr>
            <a:srgbClr val="9AA0A6"/>
          </p15:clr>
        </p15:guide>
        <p15:guide id="4" pos="2895">
          <p15:clr>
            <a:srgbClr val="9AA0A6"/>
          </p15:clr>
        </p15:guide>
        <p15:guide id="5" orient="horz" pos="831">
          <p15:clr>
            <a:srgbClr val="9AA0A6"/>
          </p15:clr>
        </p15:guide>
        <p15:guide id="6" pos="552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S5/wcFB7pNDJxJ/Woob2VwwEV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2" clrIdx="0">
    <p:extLst>
      <p:ext uri="{19B8F6BF-5375-455C-9EA6-DF929625EA0E}">
        <p15:presenceInfo xmlns:p15="http://schemas.microsoft.com/office/powerpoint/2012/main" userId="Дар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15B86E-3B2B-4B8B-8AD4-E3F24F61934C}">
  <a:tblStyle styleId="{8315B86E-3B2B-4B8B-8AD4-E3F24F619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2" autoAdjust="0"/>
    <p:restoredTop sz="95331" autoAdjust="0"/>
  </p:normalViewPr>
  <p:slideViewPr>
    <p:cSldViewPr snapToGrid="0">
      <p:cViewPr varScale="1">
        <p:scale>
          <a:sx n="90" d="100"/>
          <a:sy n="90" d="100"/>
        </p:scale>
        <p:origin x="858" y="66"/>
      </p:cViewPr>
      <p:guideLst>
        <p:guide orient="horz" pos="1973"/>
        <p:guide pos="179"/>
        <p:guide pos="2828"/>
        <p:guide pos="2895"/>
        <p:guide orient="horz" pos="831"/>
        <p:guide pos="5521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Форма обучения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9478624419941077"/>
          <c:y val="0.2244983436203925"/>
          <c:w val="0.57896353633566833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20-4A5A-9DB4-EF59FA4188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Очная </c:v>
                </c:pt>
                <c:pt idx="1">
                  <c:v>Очная с применением ДОТ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22.5</c:v>
                </c:pt>
                <c:pt idx="1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0-4A5A-9DB4-EF59FA418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68194531142331"/>
          <c:y val="6.0664529800804451E-4"/>
          <c:w val="0.52500751979685467"/>
          <c:h val="0.93787134279235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D6-46DC-BD88-31FE64AB1598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D6-46DC-BD88-31FE64AB15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D6-46DC-BD88-31FE64AB15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D6-46DC-BD88-31FE64AB15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D6-46DC-BD88-31FE64AB1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 половине вузов республики</c:v>
                </c:pt>
                <c:pt idx="1">
                  <c:v>Ни в одном вузе не распространена</c:v>
                </c:pt>
                <c:pt idx="2">
                  <c:v>Практически во всех вузах</c:v>
                </c:pt>
                <c:pt idx="3">
                  <c:v>В большинстве вузов</c:v>
                </c:pt>
                <c:pt idx="4">
                  <c:v>Лишь в некоторых вузах</c:v>
                </c:pt>
                <c:pt idx="5">
                  <c:v>Не знаю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3.8</c:v>
                </c:pt>
                <c:pt idx="1">
                  <c:v>7.6</c:v>
                </c:pt>
                <c:pt idx="2">
                  <c:v>7.6</c:v>
                </c:pt>
                <c:pt idx="3">
                  <c:v>9.6</c:v>
                </c:pt>
                <c:pt idx="4">
                  <c:v>10.6</c:v>
                </c:pt>
                <c:pt idx="5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D6-46DC-BD88-31FE64AB1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82510394383046"/>
          <c:y val="1.2097661322008949E-3"/>
          <c:w val="0.5942297671331449"/>
          <c:h val="0.998790233867799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6E-4CC1-8CD8-E7E41BF2CC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6E-4CC1-8CD8-E7E41BF2CC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6E-4CC1-8CD8-E7E41BF2CC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56E-4CC1-8CD8-E7E41BF2CC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более двух раз</c:v>
                </c:pt>
                <c:pt idx="1">
                  <c:v>Другое</c:v>
                </c:pt>
                <c:pt idx="2">
                  <c:v>Да, один раз</c:v>
                </c:pt>
                <c:pt idx="3">
                  <c:v>Нет, 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</c:v>
                </c:pt>
                <c:pt idx="1">
                  <c:v>0.8</c:v>
                </c:pt>
                <c:pt idx="2">
                  <c:v>2.8</c:v>
                </c:pt>
                <c:pt idx="3">
                  <c:v>95.8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6E-4CC1-8CD8-E7E41BF2C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33464132904294"/>
          <c:y val="8.4633123758497944E-4"/>
          <c:w val="0.54483293763267693"/>
          <c:h val="0.99915366876241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6-41D1-A61F-4908FC6F59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6-41D1-A61F-4908FC6F59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6-41D1-A61F-4908FC6F59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6-41D1-A61F-4908FC6F59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6-41D1-A61F-4908FC6F59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Этого можно избежать, но со взятками легче получить диплом</c:v>
                </c:pt>
                <c:pt idx="1">
                  <c:v>Это необходимая часть студенческой жизни, без этого ничего не сделать</c:v>
                </c:pt>
                <c:pt idx="2">
                  <c:v>Этого нужно избегать, чтобы получить знания и стать специалистом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6.9</c:v>
                </c:pt>
                <c:pt idx="2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46-41D1-A61F-4908FC6F5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8.984135600474781E-2"/>
          <c:w val="0.48584191271766269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F-4B7A-A45E-81452ED660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F-4B7A-A45E-81452ED660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F-4B7A-A45E-81452ED660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F-4B7A-A45E-81452ED660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это у нас применяется</c:v>
                </c:pt>
                <c:pt idx="1">
                  <c:v>Да, я слышал (а) о таких фактах в нашем вузе</c:v>
                </c:pt>
                <c:pt idx="2">
                  <c:v>Нет, такое у нас не практикуется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</c:v>
                </c:pt>
                <c:pt idx="1">
                  <c:v>2.6</c:v>
                </c:pt>
                <c:pt idx="2">
                  <c:v>46</c:v>
                </c:pt>
                <c:pt idx="3">
                  <c:v>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0F-4B7A-A45E-81452ED66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8.984135600474781E-2"/>
          <c:w val="0.48584191271766269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F-4B7A-A45E-81452ED660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F-4B7A-A45E-81452ED660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F-4B7A-A45E-81452ED660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F-4B7A-A45E-81452ED660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я слышал (а) о таких фактах</c:v>
                </c:pt>
                <c:pt idx="1">
                  <c:v>Да, это у нас применяется</c:v>
                </c:pt>
                <c:pt idx="2">
                  <c:v>Не знаю</c:v>
                </c:pt>
                <c:pt idx="3">
                  <c:v>Нет, такое у нас не практикуется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3.6</c:v>
                </c:pt>
                <c:pt idx="2">
                  <c:v>44</c:v>
                </c:pt>
                <c:pt idx="3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0F-4B7A-A45E-81452ED66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8.984135600474781E-2"/>
          <c:w val="0.48584191271766269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C-42C5-B09D-247B94B56C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9C-42C5-B09D-247B94B56C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9C-42C5-B09D-247B94B56C7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9C-42C5-B09D-247B94B56C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это у нас применяется</c:v>
                </c:pt>
                <c:pt idx="1">
                  <c:v>Да, я слышал (а) о таких фактах в нашем вузе</c:v>
                </c:pt>
                <c:pt idx="2">
                  <c:v>Нет, такое у нас не практикуется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1.6</c:v>
                </c:pt>
                <c:pt idx="1">
                  <c:v>2.5</c:v>
                </c:pt>
                <c:pt idx="2">
                  <c:v>45.1</c:v>
                </c:pt>
                <c:pt idx="3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9C-42C5-B09D-247B94B56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35509279847063"/>
          <c:y val="2.0339091791350943E-2"/>
          <c:w val="0.52285433885881638"/>
          <c:h val="0.97757264639067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C-4928-B2D3-64E29864147F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93,7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24925942400698E-2"/>
                      <c:h val="0.128215299703071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8C1C-4928-B2D3-64E298641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6.3</c:v>
                </c:pt>
                <c:pt idx="1">
                  <c:v>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1C-4928-B2D3-64E298641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61758143051072"/>
          <c:y val="1.4100134471651494E-2"/>
          <c:w val="0.49020374901437991"/>
          <c:h val="0.97881821309065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13-4FED-ADBC-6822B891D5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13-4FED-ADBC-6822B891D5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13-4FED-ADBC-6822B891D556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13-4FED-ADBC-6822B891D5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13-4FED-ADBC-6822B891D556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13-4FED-ADBC-6822B891D556}"/>
              </c:ext>
            </c:extLst>
          </c:dPt>
          <c:dLbls>
            <c:dLbl>
              <c:idx val="6"/>
              <c:layout>
                <c:manualLayout>
                  <c:x val="-1.7274125070063672E-3"/>
                  <c:y val="-8.44376873012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13-4FED-ADBC-6822B891D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При сдаче отчета по практике</c:v>
                </c:pt>
                <c:pt idx="1">
                  <c:v>Договорился (лась) с преподавателем не посещать занятия </c:v>
                </c:pt>
                <c:pt idx="2">
                  <c:v>Оценка рубежного контроля</c:v>
                </c:pt>
                <c:pt idx="3">
                  <c:v>Курсовая работа</c:v>
                </c:pt>
                <c:pt idx="4">
                  <c:v>Оценка одной дисциплины</c:v>
                </c:pt>
                <c:pt idx="5">
                  <c:v>Дипломная работа</c:v>
                </c:pt>
                <c:pt idx="6">
                  <c:v>При сдаче сессии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1.6</c:v>
                </c:pt>
                <c:pt idx="1">
                  <c:v>6.7</c:v>
                </c:pt>
                <c:pt idx="2">
                  <c:v>6.7</c:v>
                </c:pt>
                <c:pt idx="3">
                  <c:v>8.3000000000000007</c:v>
                </c:pt>
                <c:pt idx="4">
                  <c:v>10</c:v>
                </c:pt>
                <c:pt idx="5">
                  <c:v>11.7</c:v>
                </c:pt>
                <c:pt idx="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E13-4FED-ADBC-6822B891D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55732885027079"/>
          <c:y val="3.9132617036299639E-4"/>
          <c:w val="0.52907884886362999"/>
          <c:h val="0.99204996623945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E-483B-A11B-B8E05F5E53B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E-483B-A11B-B8E05F5E53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8E-483B-A11B-B8E05F5E53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8E-483B-A11B-B8E05F5E53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8E-483B-A11B-B8E05F5E5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Лаборант кафедры</c:v>
                </c:pt>
                <c:pt idx="1">
                  <c:v>Специалист отдела</c:v>
                </c:pt>
                <c:pt idx="2">
                  <c:v>Руководитель отдела</c:v>
                </c:pt>
                <c:pt idx="3">
                  <c:v>Преподаватель</c:v>
                </c:pt>
                <c:pt idx="4">
                  <c:v>Куратор</c:v>
                </c:pt>
                <c:pt idx="5">
                  <c:v>Заведующий кафедрой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4.2</c:v>
                </c:pt>
                <c:pt idx="1">
                  <c:v>4.2</c:v>
                </c:pt>
                <c:pt idx="2">
                  <c:v>16.600000000000001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E-483B-A11B-B8E05F5E5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57861183220066"/>
          <c:y val="3.9132617036299639E-4"/>
          <c:w val="0.61542138816779945"/>
          <c:h val="0.99204996623945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E-483B-A11B-B8E05F5E53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E-483B-A11B-B8E05F5E53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8E-483B-A11B-B8E05F5E53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8E-483B-A11B-B8E05F5E53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8E-483B-A11B-B8E05F5E53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89-4117-82D8-6805847DE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Через кафедральных лаборантов</c:v>
                </c:pt>
                <c:pt idx="1">
                  <c:v>Через других студентов</c:v>
                </c:pt>
                <c:pt idx="2">
                  <c:v>Через знакомых преподавателей</c:v>
                </c:pt>
                <c:pt idx="3">
                  <c:v>Через куратора</c:v>
                </c:pt>
                <c:pt idx="4">
                  <c:v>Через старосту</c:v>
                </c:pt>
                <c:pt idx="5">
                  <c:v>Лично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3.5</c:v>
                </c:pt>
                <c:pt idx="1">
                  <c:v>8.8000000000000007</c:v>
                </c:pt>
                <c:pt idx="2">
                  <c:v>10</c:v>
                </c:pt>
                <c:pt idx="3">
                  <c:v>14</c:v>
                </c:pt>
                <c:pt idx="4">
                  <c:v>22.8</c:v>
                </c:pt>
                <c:pt idx="5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E-483B-A11B-B8E05F5E5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Язык обучения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913527225448419"/>
          <c:y val="0.24985822428917451"/>
          <c:w val="0.52610014857161669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63-4B6C-8706-B0CC8DF6232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D2-47C8-89DE-CEB2B4263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</c:v>
                </c:pt>
                <c:pt idx="1">
                  <c:v>Казахский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25.1</c:v>
                </c:pt>
                <c:pt idx="1">
                  <c:v>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63-4B6C-8706-B0CC8DF62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57861183220066"/>
          <c:y val="3.9132617036299639E-4"/>
          <c:w val="0.54347432267497697"/>
          <c:h val="0.99204996623945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E-483B-A11B-B8E05F5E53B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E-483B-A11B-B8E05F5E53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8E-483B-A11B-B8E05F5E53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8E-483B-A11B-B8E05F5E53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8E-483B-A11B-B8E05F5E5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Вынуждают преподаватели</c:v>
                </c:pt>
                <c:pt idx="1">
                  <c:v>Слабый контроль со стороны администрации</c:v>
                </c:pt>
                <c:pt idx="2">
                  <c:v>Низкая заработная плата преподавателей</c:v>
                </c:pt>
                <c:pt idx="3">
                  <c:v>Другое</c:v>
                </c:pt>
                <c:pt idx="4">
                  <c:v>Низкая заинтересованность студентов в учебе</c:v>
                </c:pt>
                <c:pt idx="5">
                  <c:v>Нежелание студентов учиться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2.1</c:v>
                </c:pt>
                <c:pt idx="1">
                  <c:v>4.9000000000000004</c:v>
                </c:pt>
                <c:pt idx="2">
                  <c:v>7.4</c:v>
                </c:pt>
                <c:pt idx="3">
                  <c:v>14.8</c:v>
                </c:pt>
                <c:pt idx="4">
                  <c:v>15.2</c:v>
                </c:pt>
                <c:pt idx="5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E-483B-A11B-B8E05F5E5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77544200750401"/>
          <c:y val="0"/>
          <c:w val="0.6222245579924959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BD-4CB4-944C-0275CEF4A2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BD-4CB4-944C-0275CEF4A2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BD-4CB4-944C-0275CEF4A2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BD-4CB4-944C-0275CEF4A2A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BD-4CB4-944C-0275CEF4A2A4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BD-4CB4-944C-0275CEF4A2A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8BD-4CB4-944C-0275CEF4A2A4}"/>
              </c:ext>
            </c:extLst>
          </c:dPt>
          <c:dLbls>
            <c:dLbl>
              <c:idx val="6"/>
              <c:layout>
                <c:manualLayout>
                  <c:x val="-4.9180749645246812E-3"/>
                  <c:y val="5.92627967895400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BD-4CB4-944C-0275CEF4A2A4}"/>
                </c:ext>
              </c:extLst>
            </c:dLbl>
            <c:dLbl>
              <c:idx val="7"/>
              <c:layout>
                <c:manualLayout>
                  <c:x val="-3.5906612273332576E-2"/>
                  <c:y val="-3.6007816078384891E-17"/>
                </c:manualLayout>
              </c:layout>
              <c:tx>
                <c:rich>
                  <a:bodyPr/>
                  <a:lstStyle/>
                  <a:p>
                    <a:fld id="{54E983F9-E020-4B24-B31E-601732961601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8BD-4CB4-944C-0275CEF4A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16.2</c:v>
                </c:pt>
                <c:pt idx="1">
                  <c:v>17.899999999999999</c:v>
                </c:pt>
                <c:pt idx="2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8BD-4CB4-944C-0275CEF4A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Курс обучения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2852155731003947"/>
          <c:y val="0.14739317608472677"/>
          <c:w val="0.46891613326260367"/>
          <c:h val="0.66111145957310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3C-497A-89E5-ADB1C699697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3C-497A-89E5-ADB1C69969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3C-497A-89E5-ADB1C699697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3C-497A-89E5-ADB1C69969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3C-497A-89E5-ADB1C69969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Четвертый</c:v>
                </c:pt>
                <c:pt idx="1">
                  <c:v>Пятый</c:v>
                </c:pt>
                <c:pt idx="2">
                  <c:v>Третий</c:v>
                </c:pt>
                <c:pt idx="3">
                  <c:v>Второй</c:v>
                </c:pt>
                <c:pt idx="4">
                  <c:v>Первый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5</c:v>
                </c:pt>
                <c:pt idx="2">
                  <c:v>21.7</c:v>
                </c:pt>
                <c:pt idx="3">
                  <c:v>32.799999999999997</c:v>
                </c:pt>
                <c:pt idx="4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3C-497A-89E5-ADB1C6996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852155731003947"/>
          <c:y val="2.148602517484367E-2"/>
          <c:w val="0.47147843948288659"/>
          <c:h val="0.95489507177154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62-4F99-8266-9376D2F9ADBD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62-4F99-8266-9376D2F9AD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62-4F99-8266-9376D2F9AD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62-4F99-8266-9376D2F9AD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62-4F99-8266-9376D2F9AD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Бывают неудовлетворительные оценки, есть задолженности</c:v>
                </c:pt>
                <c:pt idx="1">
                  <c:v>Учусь на удовлетворительно</c:v>
                </c:pt>
                <c:pt idx="2">
                  <c:v>Учусь только на отлично</c:v>
                </c:pt>
                <c:pt idx="3">
                  <c:v>Учусь на хорошо и удовлетворительно</c:v>
                </c:pt>
                <c:pt idx="4">
                  <c:v>Учусь на отлично и хорошо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</c:v>
                </c:pt>
                <c:pt idx="1">
                  <c:v>2</c:v>
                </c:pt>
                <c:pt idx="2">
                  <c:v>6.4</c:v>
                </c:pt>
                <c:pt idx="3">
                  <c:v>22.9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62-4F99-8266-9376D2F9A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22428497444431"/>
          <c:y val="3.9940379244282148E-2"/>
          <c:w val="0.51741197896750624"/>
          <c:h val="0.904267269812990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8-4239-B8C1-192FDC99C8CA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8-4239-B8C1-192FDC99C8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98-4239-B8C1-192FDC99C8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98-4239-B8C1-192FDC99C8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98-4239-B8C1-192FDC99C8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 удовлетворен (а)</c:v>
                </c:pt>
                <c:pt idx="1">
                  <c:v>Скорее удовлетворен (а)</c:v>
                </c:pt>
                <c:pt idx="2">
                  <c:v>Удовлетворен (а)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13.3</c:v>
                </c:pt>
                <c:pt idx="2">
                  <c:v>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98-4239-B8C1-192FDC99C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4119895393282"/>
          <c:y val="3.0464204198411934E-2"/>
          <c:w val="0.54140414403540538"/>
          <c:h val="0.93725142250940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1C-49E7-8C2A-7C5AC684F1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1C-49E7-8C2A-7C5AC684F1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1C-49E7-8C2A-7C5AC684F191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1C-49E7-8C2A-7C5AC684F19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1C-49E7-8C2A-7C5AC684F191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1C-49E7-8C2A-7C5AC684F191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1C-49E7-8C2A-7C5AC684F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Плохое отношение не изменилось</c:v>
                </c:pt>
                <c:pt idx="2">
                  <c:v>Да, в плохую сторону</c:v>
                </c:pt>
                <c:pt idx="3">
                  <c:v>Хорошее отношение не изменилось</c:v>
                </c:pt>
                <c:pt idx="4">
                  <c:v>Да, в хорошую сторону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0.9</c:v>
                </c:pt>
                <c:pt idx="2">
                  <c:v>3.2</c:v>
                </c:pt>
                <c:pt idx="3">
                  <c:v>47</c:v>
                </c:pt>
                <c:pt idx="4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61C-49E7-8C2A-7C5AC684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80710155418"/>
          <c:y val="3.2111737438575323E-2"/>
          <c:w val="0.48584191271766269"/>
          <c:h val="0.96788826256142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4B3-9CF1-295CAAF4D7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4B3-9CF1-295CAAF4D7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A-44B3-9CF1-295CAAF4D7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Необъективны</c:v>
                </c:pt>
                <c:pt idx="1">
                  <c:v>Скорее необъективны</c:v>
                </c:pt>
                <c:pt idx="2">
                  <c:v>Скорее объективны</c:v>
                </c:pt>
                <c:pt idx="3">
                  <c:v>Объективны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2.2000000000000002</c:v>
                </c:pt>
                <c:pt idx="2">
                  <c:v>17.7</c:v>
                </c:pt>
                <c:pt idx="3">
                  <c:v>79.099999999999994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1A-44B3-9CF1-295CAAF4D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24432890117637"/>
          <c:y val="3.2111737438575323E-2"/>
          <c:w val="0.64377850058022235"/>
          <c:h val="0.967888262561424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4B3-9CF1-295CAAF4D7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4B3-9CF1-295CAAF4D7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A-44B3-9CF1-295CAAF4D7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Другое</c:v>
                </c:pt>
                <c:pt idx="1">
                  <c:v>Письменная</c:v>
                </c:pt>
                <c:pt idx="2">
                  <c:v>Устная</c:v>
                </c:pt>
                <c:pt idx="3">
                  <c:v>Тестирование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4.7</c:v>
                </c:pt>
                <c:pt idx="2">
                  <c:v>7.4</c:v>
                </c:pt>
                <c:pt idx="3">
                  <c:v>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1A-44B3-9CF1-295CAAF4D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13527225448419"/>
          <c:y val="4.3517202991214367E-4"/>
          <c:w val="0.60331532754487671"/>
          <c:h val="0.96965527863155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5-4EBA-9C62-9D6AD8FD8635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90,5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32211163515154E-2"/>
                      <c:h val="0.133539928067407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CE5-4EBA-9C62-9D6AD8FD8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Нет, не достаточно</c:v>
                </c:pt>
                <c:pt idx="1">
                  <c:v>Да, достаточно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9.5</c:v>
                </c:pt>
                <c:pt idx="1">
                  <c:v>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E5-4EBA-9C62-9D6AD8FD8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7d1d21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37d1d21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14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7d1d21ee2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37d1d21ee2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92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275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020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518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112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68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7d1d21ee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137d1d21ee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10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484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611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548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7d1d21ee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37d1d21ee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605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604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03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315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595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70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ada35a6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ada35a6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86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4023f5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d14023f5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db5defa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2db5defa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a709386da_1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a709386da_1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23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284425" y="358282"/>
            <a:ext cx="60198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title" idx="2"/>
          </p:nvPr>
        </p:nvSpPr>
        <p:spPr>
          <a:xfrm>
            <a:off x="284425" y="877474"/>
            <a:ext cx="60198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title" idx="3"/>
          </p:nvPr>
        </p:nvSpPr>
        <p:spPr>
          <a:xfrm>
            <a:off x="284425" y="4459271"/>
            <a:ext cx="2593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title" idx="4"/>
          </p:nvPr>
        </p:nvSpPr>
        <p:spPr>
          <a:xfrm>
            <a:off x="284425" y="4245339"/>
            <a:ext cx="25932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title" idx="5"/>
          </p:nvPr>
        </p:nvSpPr>
        <p:spPr>
          <a:xfrm>
            <a:off x="3166800" y="4459271"/>
            <a:ext cx="2593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title" idx="6"/>
          </p:nvPr>
        </p:nvSpPr>
        <p:spPr>
          <a:xfrm>
            <a:off x="3166800" y="4245339"/>
            <a:ext cx="25932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title" idx="7"/>
          </p:nvPr>
        </p:nvSpPr>
        <p:spPr>
          <a:xfrm>
            <a:off x="6049175" y="4459271"/>
            <a:ext cx="2593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 idx="8"/>
          </p:nvPr>
        </p:nvSpPr>
        <p:spPr>
          <a:xfrm>
            <a:off x="6049175" y="4245339"/>
            <a:ext cx="25932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pos="5533">
          <p15:clr>
            <a:srgbClr val="FA7B17"/>
          </p15:clr>
        </p15:guide>
        <p15:guide id="3" orient="horz" pos="680">
          <p15:clr>
            <a:srgbClr val="FA7B17"/>
          </p15:clr>
        </p15:guide>
        <p15:guide id="4" pos="1813">
          <p15:clr>
            <a:srgbClr val="FA7B17"/>
          </p15:clr>
        </p15:guide>
        <p15:guide id="5" pos="2041">
          <p15:clr>
            <a:srgbClr val="FA7B17"/>
          </p15:clr>
        </p15:guide>
        <p15:guide id="6" pos="3628">
          <p15:clr>
            <a:srgbClr val="FA7B17"/>
          </p15:clr>
        </p15:guide>
        <p15:guide id="7" pos="3855">
          <p15:clr>
            <a:srgbClr val="FA7B17"/>
          </p15:clr>
        </p15:guide>
        <p15:guide id="8" orient="horz" pos="3013">
          <p15:clr>
            <a:srgbClr val="FA7B17"/>
          </p15:clr>
        </p15:guide>
        <p15:guide id="9" orient="horz" pos="34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398962" y="387152"/>
            <a:ext cx="40452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378625" y="368227"/>
            <a:ext cx="839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4591859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284425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284425" y="1245352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3164400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3164400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284425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284425" y="3045596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3164400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3164400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6044375" y="2744937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6044375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TITLE_ONL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547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284425" y="1245357"/>
            <a:ext cx="5475600" cy="23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6044375" y="2763868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6044375" y="3064525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MAIN_POINT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CAPTION_ONLY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4591850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284425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284425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4591859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4591850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1124399" y="701749"/>
            <a:ext cx="7259842" cy="289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ru-RU" sz="16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СЕССИЯ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результатов онлайн-опроса студентов 1-5 курсов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1"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1602557" y="4336330"/>
            <a:ext cx="6447934" cy="4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2000" b="1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КАРАГАНДА - 2024</a:t>
            </a:r>
            <a:endParaRPr sz="2000" b="1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3D1E8-47F5-4504-A49E-3C1922BC9A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0" y="113121"/>
            <a:ext cx="7259842" cy="13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10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95" name="Google Shape;195;g137d1d21ee2_1_135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g137d1d21ee2_1_135"/>
          <p:cNvSpPr txBox="1"/>
          <p:nvPr/>
        </p:nvSpPr>
        <p:spPr>
          <a:xfrm>
            <a:off x="4740630" y="1041991"/>
            <a:ext cx="3932030" cy="363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По данным самооценок, практически три четверти опрошенных студентов (74,4%) учатся только на отлично, на отлично и хорошо. 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Каждый четвертый респондент - на хорошо и удовлетворительно.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Неуспевающих (имеющих неудовлетворительные оценки и задолженности) – единицы (9 человек). В основном это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(7 человек), очной формы обучения с применением ДОТ (6 человек), второго (5 человек) и первого (4 человека) курсов.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97" name="Google Shape;197;g137d1d21ee2_1_135"/>
          <p:cNvSpPr txBox="1"/>
          <p:nvPr/>
        </p:nvSpPr>
        <p:spPr>
          <a:xfrm>
            <a:off x="342800" y="577516"/>
            <a:ext cx="37813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Ваш уровень успеваемости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200" b="1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32DC680-04F9-419C-81E4-3140B37A0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98064"/>
              </p:ext>
            </p:extLst>
          </p:nvPr>
        </p:nvGraphicFramePr>
        <p:xfrm>
          <a:off x="174170" y="1131483"/>
          <a:ext cx="4397829" cy="363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7122C9-6070-4B8B-A75E-CC3C55135BB5}"/>
              </a:ext>
            </a:extLst>
          </p:cNvPr>
          <p:cNvSpPr txBox="1"/>
          <p:nvPr/>
        </p:nvSpPr>
        <p:spPr>
          <a:xfrm>
            <a:off x="342799" y="116958"/>
            <a:ext cx="8546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ОТНОШЕНИЕ К УЧЕБНОМУ ПРОЦЕССУ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662D9C-B8EC-43E3-AD5B-6118B13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2" y="612742"/>
            <a:ext cx="4425440" cy="567471"/>
          </a:xfrm>
        </p:spPr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ли Вы качеством образования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вузе? (% от числа опрошенных)</a:t>
            </a:r>
          </a:p>
        </p:txBody>
      </p:sp>
      <p:sp>
        <p:nvSpPr>
          <p:cNvPr id="344" name="Google Shape;344;g137d1d21ee2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46" name="Google Shape;346;g137d1d21ee2_1_0"/>
          <p:cNvSpPr txBox="1"/>
          <p:nvPr/>
        </p:nvSpPr>
        <p:spPr>
          <a:xfrm>
            <a:off x="4976037" y="965250"/>
            <a:ext cx="3825162" cy="34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Абсолютное большинство опрошенных студентов полностью и скорее удовлетворены качеством образования в ВУЗе (98,2%).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 удовлетворены – 22 участника онлайн-опроса (1,8%). В их составе наиболее активно представлены студенты очной формы обучения с применением ДОТ (17 человек или 1,4%),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(16 человек или 1,3%), второкурсники (14 человек или 1,2%).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D9E076A-3994-4AB4-F2ED-DA6493F26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203218"/>
              </p:ext>
            </p:extLst>
          </p:nvPr>
        </p:nvGraphicFramePr>
        <p:xfrm>
          <a:off x="342801" y="1180213"/>
          <a:ext cx="4104186" cy="272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F4AFB4A-BFB0-44A9-BF04-1BE57BE44650}"/>
              </a:ext>
            </a:extLst>
          </p:cNvPr>
          <p:cNvSpPr txBox="1"/>
          <p:nvPr/>
        </p:nvSpPr>
        <p:spPr>
          <a:xfrm>
            <a:off x="255181" y="128134"/>
            <a:ext cx="66028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ОТНОШЕНИЕ К УЧЕБНОМУ ПРОЦЕССУ</a:t>
            </a:r>
          </a:p>
        </p:txBody>
      </p:sp>
    </p:spTree>
    <p:extLst>
      <p:ext uri="{BB962C8B-B14F-4D97-AF65-F5344CB8AC3E}">
        <p14:creationId xmlns:p14="http://schemas.microsoft.com/office/powerpoint/2010/main" val="48171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7d1d21ee2_1_1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12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05" name="Google Shape;205;g137d1d21ee2_1_118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g137d1d21ee2_1_118"/>
          <p:cNvSpPr txBox="1"/>
          <p:nvPr/>
        </p:nvSpPr>
        <p:spPr>
          <a:xfrm>
            <a:off x="4319600" y="584791"/>
            <a:ext cx="4579851" cy="431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55245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9906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началом учебного года 95,9% опрошенных студентов либо сохранили хорошее отношение к обучению, либо изменили его в хорошую сторону.</a:t>
            </a:r>
          </a:p>
          <a:p>
            <a:pPr marL="171450" marR="55245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990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Плохое отношение к обучению отметили в общем целом  4,1% студентов (50 человек). </a:t>
            </a:r>
          </a:p>
          <a:p>
            <a:pPr marL="171450" marR="55245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9906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Примечательно, что основной контингент участников опроса, чье плохое отношение к обучению не изменилось либо ухудшилось, - это студенты, которые учатся только на отлично либо на хорошо и отлично (46 человек). </a:t>
            </a:r>
          </a:p>
          <a:p>
            <a:pPr marL="171450" marR="55245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990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Доли недовольных учебным процессом (в абсолютных значениях) в зависимости от формы, языка и курса обучения:</a:t>
            </a:r>
          </a:p>
          <a:p>
            <a:pPr marL="171450" marR="55245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9906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очной формы обучения с применением ДОТ – 30 человек, очной формы – 20 человек.</a:t>
            </a:r>
          </a:p>
          <a:p>
            <a:pPr marL="171450" marR="55245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990600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Казахоязычные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студенты – 34 человека, русскоязычные – 16 человек.</a:t>
            </a:r>
          </a:p>
          <a:p>
            <a:pPr marL="171450" marR="55245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990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2 курса – 20 человек, 1 и 3 курсов - по 10 человек, 4 курса – 9 человек, 5 курса – 1 человек.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55245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990600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5245" algn="just">
              <a:lnSpc>
                <a:spcPct val="107000"/>
              </a:lnSpc>
              <a:spcAft>
                <a:spcPts val="800"/>
              </a:spcAft>
              <a:tabLst>
                <a:tab pos="9906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5245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5245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5245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5245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5245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5245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5245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137d1d21ee2_1_118"/>
          <p:cNvSpPr txBox="1"/>
          <p:nvPr/>
        </p:nvSpPr>
        <p:spPr>
          <a:xfrm>
            <a:off x="342799" y="477175"/>
            <a:ext cx="368244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Изменилось ли Ваше отношение к обучению по сравнению с началом учебного года?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200" b="1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1EC0B12-E691-4DD0-973A-5811F5640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512730"/>
              </p:ext>
            </p:extLst>
          </p:nvPr>
        </p:nvGraphicFramePr>
        <p:xfrm>
          <a:off x="342800" y="1200497"/>
          <a:ext cx="3976800" cy="359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E5E92A-34A1-48CF-B5BA-212278D3B3A3}"/>
              </a:ext>
            </a:extLst>
          </p:cNvPr>
          <p:cNvSpPr txBox="1"/>
          <p:nvPr/>
        </p:nvSpPr>
        <p:spPr>
          <a:xfrm>
            <a:off x="342798" y="74428"/>
            <a:ext cx="6515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ОТНОШЕНИЕ К УЧЕБНОМУ ПРОЦЕССУ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2000" b="1" dirty="0">
                <a:solidFill>
                  <a:srgbClr val="434343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ОЦЕНКА КОНТРОЛЯ ЗНАНИЙ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636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4595825" y="1319250"/>
            <a:ext cx="4168800" cy="2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buSzPts val="1200"/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Доминантное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большинство опрошенных студентов полностью и скорее признают объективность оценок на рубежных контролях и экзаменах (96,8% или 1172 человека).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Лишь 3,2% (40 человек)  считают их скорее и совершенно необъективными. Среди них чаще встречаются студенты очной формы обучения с применением ДОТ (28 человек),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(30 человек),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второкурсники (18 человек) и первокурсники (12 человек), успевающие на отлично и хорошо (16 человек), на хорошо и удовлетворительно (18 человек), недовольные качеством образовательного процесса (15 человек), плохо относящиеся к обучению (13 человек).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284425" y="477175"/>
            <a:ext cx="3839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Как Вы считаете, насколько объективны оценки на   рубежном контроле/экзамене в нашем вузе?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4215-48A2-40D5-8853-8F8F6842E830}"/>
              </a:ext>
            </a:extLst>
          </p:cNvPr>
          <p:cNvSpPr txBox="1"/>
          <p:nvPr/>
        </p:nvSpPr>
        <p:spPr>
          <a:xfrm>
            <a:off x="563526" y="29581"/>
            <a:ext cx="8201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КОНТРОЛЯ ЗНАНИЙ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EDA3AF2-498A-45DA-865E-3B235E422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340440"/>
              </p:ext>
            </p:extLst>
          </p:nvPr>
        </p:nvGraphicFramePr>
        <p:xfrm>
          <a:off x="218587" y="1215808"/>
          <a:ext cx="4101013" cy="330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03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4824401" y="1319250"/>
            <a:ext cx="3940223" cy="2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С точки зрения преобладающего большинства опрошенных студентов, наиболее объективной формой оценки знаний на экзамене является тестирование – 86,8% (1052 человека).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Наиболее частый ответ в графе «Другое» (всего 14 ответов) - «комбинированная» (7 ответов).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284425" y="477175"/>
            <a:ext cx="3839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Укажите, на Ваш взгляд, наиболее объективную форму оценивания знаний на экзамене: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4215-48A2-40D5-8853-8F8F6842E830}"/>
              </a:ext>
            </a:extLst>
          </p:cNvPr>
          <p:cNvSpPr txBox="1"/>
          <p:nvPr/>
        </p:nvSpPr>
        <p:spPr>
          <a:xfrm>
            <a:off x="563526" y="29581"/>
            <a:ext cx="8201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ОЦЕНКА КОНТРОЛЯ ЗНАНИЙ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EDA3AF2-498A-45DA-865E-3B235E422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404244"/>
              </p:ext>
            </p:extLst>
          </p:nvPr>
        </p:nvGraphicFramePr>
        <p:xfrm>
          <a:off x="218587" y="1215808"/>
          <a:ext cx="4101013" cy="353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662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4824401" y="965250"/>
            <a:ext cx="3940223" cy="3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Время, отведенное для подготовки ответов на вопросы экзаменационного билета устраивает абсолютное большинство опрошенных студентов – 90,5% (1097 человек).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Лишь 9,5% (115 человек) отмечают, что этого времени недостаточно. В составе данной категории респондентов представлены: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очной формы обучения с применением ДОТ (85 человек), чаще всего первого (43 человека) и второго (30 человек) курсов, успевающие только на отлично, а также на отлично и хорошо (57 человек)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русскоязычные студенты (30 человек) в основном очной формы обучения с применением ДОТ (27 человек), второкурсники (16 человек) и первокурсники (10 человек), успевающие только на отлично, на отлично и хорошо (19 человек).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284425" y="477175"/>
            <a:ext cx="3839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Достаточно ли Вам времени для ответа на вопросы во время экзаменов? 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4215-48A2-40D5-8853-8F8F6842E830}"/>
              </a:ext>
            </a:extLst>
          </p:cNvPr>
          <p:cNvSpPr txBox="1"/>
          <p:nvPr/>
        </p:nvSpPr>
        <p:spPr>
          <a:xfrm>
            <a:off x="563526" y="29581"/>
            <a:ext cx="8201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ОЦЕНКА КОНТРОЛЯ ЗНАНИЙ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4E5F130-4384-42CF-8740-7B636F422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196771"/>
              </p:ext>
            </p:extLst>
          </p:nvPr>
        </p:nvGraphicFramePr>
        <p:xfrm>
          <a:off x="284425" y="1201738"/>
          <a:ext cx="3839700" cy="193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212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722317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ОТНОШЕНИЕ К КОРРУПЦИИ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876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3242930" y="477175"/>
            <a:ext cx="5720778" cy="4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Доминантное большинство опрошенных студентов указали, что не знают о масштабах распространения коррупции в казахстанских вузах – 60,8% (737 человек).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Каждый 13-ый участник опроса отрицает наличие коррупции в вузах республики (всего - 92 человека).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В общей сложности 31,6% (291 человек) осведомлены о наличии коррупции в вузах, но расходятся в определении масштабов ее распространения: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«Лишь в некоторых вузах» – мнение 10,6% (128 человек). В составе этой категории респондентов преобладают главным образом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(74,2% или 95 человек), очной формы обучения с применением ДОТ (72,6% или 69 человек), первокурсники (47,4% или 45 человек) и второкурсники (28,4% или 27 человек).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«В большинстве вузов» – мнение 9,6% (116 человек). Среди них по показателю указанного мнения выделяются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 (64,7% или 75 человек), очной формы обучения с применением ДОТ (62,7% или 47 человек), первокурсники (36% или 27 человек) и второкурсники (32% или 24 человека).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«Практически во всех вузах» – мнение 7,6% (92 человек). Таково мнение главным образом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казахоязычных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студентов (83,7% или 77 человек), очной формы обучения с применением ДОТ (64,9% или 50 человек), первокурсников (22,1% или 17 человек), второкурсников (23,4% или 18 человек)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«В половине вузов» – мнение 3,8% (47 человек). 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Главным образом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казахоязычных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студентов (72,3% или 34 человек), очного обучения с применением ДОТ (85,3% или 29 человек), первокурсников (35,3% или 12 человек) и второкурсников (44,1% или 15 человек).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180294" y="477175"/>
            <a:ext cx="315833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Как Вы думаете, насколько распространена коррупция в казахстанских вузах?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095478-1277-40A6-923C-6788ACE049AC}"/>
              </a:ext>
            </a:extLst>
          </p:cNvPr>
          <p:cNvSpPr txBox="1"/>
          <p:nvPr/>
        </p:nvSpPr>
        <p:spPr>
          <a:xfrm>
            <a:off x="342800" y="106326"/>
            <a:ext cx="8662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25AEFB1-BDDF-444D-9E19-0579B49E5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316692"/>
              </p:ext>
            </p:extLst>
          </p:nvPr>
        </p:nvGraphicFramePr>
        <p:xfrm>
          <a:off x="180294" y="1309658"/>
          <a:ext cx="3158330" cy="335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474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9B1E71-6914-4305-A058-94BD16AE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5" y="377687"/>
            <a:ext cx="3633525" cy="556168"/>
          </a:xfrm>
        </p:spPr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Сталкивались ли Вы с проявлениями коррупции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вузе? (% от числа опрошенных) </a:t>
            </a:r>
          </a:p>
        </p:txBody>
      </p:sp>
      <p:sp>
        <p:nvSpPr>
          <p:cNvPr id="354" name="Google Shape;354;g137d1d21ee2_1_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ru" noProof="0">
                <a:sym typeface="Helvetica Neue"/>
              </a:rPr>
              <a:pPr lvl="0"/>
              <a:t>19</a:t>
            </a:fld>
            <a:endParaRPr lang="ru" noProof="0">
              <a:sym typeface="Helvetica Neue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844F13E-A216-4F37-80D5-3B2707266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476373"/>
              </p:ext>
            </p:extLst>
          </p:nvPr>
        </p:nvGraphicFramePr>
        <p:xfrm>
          <a:off x="218587" y="933856"/>
          <a:ext cx="4101013" cy="360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3D4EC8-A472-423F-98D1-46C6C75AB86E}"/>
              </a:ext>
            </a:extLst>
          </p:cNvPr>
          <p:cNvSpPr txBox="1"/>
          <p:nvPr/>
        </p:nvSpPr>
        <p:spPr>
          <a:xfrm>
            <a:off x="4476307" y="779966"/>
            <a:ext cx="4449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Абсолютное большинство опрошенных никогда не сталкивались с проявлениями коррупции в вузе - 95,8% (1161 человек).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студентов, сталкивавшихся с проявлениями коррупции в вузе от одного до более двух раз  (с учетом ответов графы «Другое») – 3,6% (43 человека). Из ответов графы «Другое»: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«возможно», «сама не сталкивалась, но бывало доходили слухи».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тех, кто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талкивался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одного до более двух раз - по большей части представлены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казахоязычные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(83,7% или 36 человек), очной формы обучения с применением ДОТ (69,5% или 25 человек), первокурсники и второкурсники (по 33,3% или по 12 человек), а также третьекурсники (30,6% ил 11 человек).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участников опроса, сталкивавшихся с проявлениями коррупции в вузе, сегмент русскоязычных студентов составляет 16,3% (или 7 человек). Из них трое обучаются очно, четверо -  с применением ДОТ, на 1 курсе – двое, на 3 курсе – трое, на 2 и 4 курсах – по одному.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93091-8F73-4ACB-BC95-FB514BC68E18}"/>
              </a:ext>
            </a:extLst>
          </p:cNvPr>
          <p:cNvSpPr txBox="1"/>
          <p:nvPr/>
        </p:nvSpPr>
        <p:spPr>
          <a:xfrm>
            <a:off x="354815" y="127592"/>
            <a:ext cx="65031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38024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ru" sz="1200" b="1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sz="1200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78625" y="879275"/>
            <a:ext cx="84342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исследовании…………………………………….……………………….…………………………...  3</a:t>
            </a:r>
            <a:endParaRPr sz="12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Введение...........……………………………………….……………………….…………………………... 4</a:t>
            </a:r>
            <a:b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(выводы и обобщения).................................……………………….…………………………... 5</a:t>
            </a:r>
            <a:b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Демография..……………………….</a:t>
            </a:r>
            <a: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…………………...……………………............................................. 7</a:t>
            </a:r>
            <a:b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учебному процессу...</a:t>
            </a:r>
            <a: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………………………………………….…………………….......... 9</a:t>
            </a:r>
            <a:b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контроля знаний............................................................................................................................13</a:t>
            </a:r>
            <a:b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коррупции…..</a:t>
            </a:r>
            <a: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…………………………………………………………………………...…17</a:t>
            </a:r>
            <a:br>
              <a:rPr lang="ru" sz="1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2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399149"/>
            <a:ext cx="3912782" cy="991905"/>
          </a:xfrm>
        </p:spPr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в принципе относитесь к тому, что для решения своих проблем студентам приходится давать взятки. Какое из приведенных ниже суждений на этот счет ближе к Вашей точке зрения?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опрошенных)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342800" y="12683"/>
            <a:ext cx="4229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ОТНОШЕНИЕ К КОРРУПЦИИ</a:t>
            </a:r>
            <a:endParaRPr kumimoji="0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66" name="Google Shape;366;g137d1d21ee2_1_16"/>
          <p:cNvSpPr txBox="1"/>
          <p:nvPr/>
        </p:nvSpPr>
        <p:spPr>
          <a:xfrm>
            <a:off x="3997842" y="480061"/>
            <a:ext cx="4965405" cy="437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преобладающем большинстве случаев опрошенные студенты выражают позицию неприятия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взяткодательства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 демонстрируя нацеленность на получение знаний, чтобы стать специалистами – 88,2% (1069 человек).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Между тем, требует внимания потребительская позиция части студентов в отношении получаемого образования – 11,8% (или 143 человека). Из них: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6,9% (84 человека) лояльно относятся к даче взятки, что </a:t>
            </a:r>
            <a:r>
              <a:rPr kumimoji="0" lang="ru-RU" sz="12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во многом связано с коррупционной практикой в обществе, вне стен вуза, которая кажется им приемлемым способом достижения цели. Основной контингент этой категории респондентов – </a:t>
            </a:r>
            <a:r>
              <a:rPr kumimoji="0" lang="ru-RU" sz="120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kumimoji="0" lang="ru-RU" sz="12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(91,7% или 77 человек), очной формы обучения с применением ДОТ (71,4% или 55 человек), второкурсники (39% или 30 человек), первокурсники (24,7% или 19 человек) и третьекурсники (23,4% или 18 человек). Лишь двое из них указали, что сталкивались с коррупционными проявлениями в вузе (один – более двух раз).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4,9% (59 человек) толерантно относятся к даче взятки, что связано с желанием минимизировать «издержки» получения диплома. Среди них преобладают </a:t>
            </a:r>
            <a:r>
              <a:rPr kumimoji="0" lang="ru-RU" sz="120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kumimoji="0" lang="ru-RU" sz="12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(62,7% или 37 человек), очной формы обучения с применением ДОТ (70,3% или 26 человек), первокурсники (35,1% или 13 человек) и второкурсники (37,8% или 14 человек). Пятеро в их составе сталкивались с проявлениями коррупции в вузе (трое – 1 раз, двое – более 2-х раз).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9E51413-3D88-4ED8-A039-D6E3EEB7A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946511"/>
              </p:ext>
            </p:extLst>
          </p:nvPr>
        </p:nvGraphicFramePr>
        <p:xfrm>
          <a:off x="428017" y="1471966"/>
          <a:ext cx="3569825" cy="327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824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00" y="600683"/>
            <a:ext cx="4229200" cy="813447"/>
          </a:xfrm>
        </p:spPr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в вузе традиция накрывать стол для комиссии после проведения госэкзаменов, защиты диплома, диссертации?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опрошенных)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342799" y="1"/>
            <a:ext cx="837318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ОТНОШЕНИЕ К КОРРУПЦИИ</a:t>
            </a:r>
            <a:endParaRPr kumimoji="0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66" name="Google Shape;366;g137d1d21ee2_1_16"/>
          <p:cNvSpPr txBox="1"/>
          <p:nvPr/>
        </p:nvSpPr>
        <p:spPr>
          <a:xfrm>
            <a:off x="4572000" y="510363"/>
            <a:ext cx="4396383" cy="413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Практически каждый второй опрошенный студент не знает либо не информирован о наличии в вузе традиции накрывать стол для комиссии после госэкзаменов, защиты диплома, диссертации.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Наслышаны и подтверждают наличие такой традиции в вузе в общем целом – 5% (60 человек). Из них 40% (24 человека) - студенты очной формы обучения, 60% (36 человек) - с применением ДОТ.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Основной контингент знающих и наслышанных об этой традиции –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(91,7% или 55 человек), очного обучения (41,8% или 23 человека) и с применением ДОТ (58,2% или 32 человека), чаще всего первокурсники (34,6% или 19 человек), третьекурсники (27,3% или 15 человек) и второкурсники (23,6% или 13 человек). 36,4% (20 человек) сталкивались с коррупционными проявлениями в вузе, в большинстве случаев 1 раз, двое из них – более 2-х раз. 29,1% (16 человек) лояльно относятся к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взяткодательству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как к приемлемому средству достижения цели.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Доля русскоязычных студентов, находящихся в курсе указанной традиции – 8,3% (5 человек). Один обучается очно, четверо – с применением ДОТ. Первокурсников – трое, по одному – на 2 и 5 курсах.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45F76B7-9B37-4605-B3A2-D7D972897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595322"/>
              </p:ext>
            </p:extLst>
          </p:nvPr>
        </p:nvGraphicFramePr>
        <p:xfrm>
          <a:off x="218587" y="1414129"/>
          <a:ext cx="4101013" cy="312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994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00" y="600683"/>
            <a:ext cx="4229200" cy="813447"/>
          </a:xfrm>
        </p:spPr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ли в вузе традиция дарить подарки преподавателям?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опрошенных)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342799" y="1"/>
            <a:ext cx="837318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ОТНОШЕНИЕ К КОРРУПЦИИ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66" name="Google Shape;366;g137d1d21ee2_1_16"/>
          <p:cNvSpPr txBox="1"/>
          <p:nvPr/>
        </p:nvSpPr>
        <p:spPr>
          <a:xfrm>
            <a:off x="4572000" y="510363"/>
            <a:ext cx="4396383" cy="434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93,5% опрошенных студентов (1133 человека) не знают либо убеждены в отсутствии традиции дарить подарки преподавателям вуза.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Наслышаны и подтверждают наличие такой традиции в вузе в общем целом – 6,5% (79 человек). Из них 38% (30 человек) - студенты очной формы обучения, 62% (49 человек) - с применением ДОТ; 32,9% (26 человек) – первокурсники, 24,1% (19 человек) – второкурсники, 30,4% (24 человека) – третьекурсники.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Основной контингент знающих и наслышанных об этой традиции –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(87,4% или 69 человек), очного обучения (36,2% или 25 человек) и с применением ДОТ (63,8% или 44 человека), чаще всего первокурсники 34,8% или 24 человека), третьекурсники (33,3% или 23 человека) и второкурсники (23,2% или 16 человек). 30,4% (21 человек) лояльно относятся к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взяткодательству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как к приемлемому средству достижения цели.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Доля русскоязычных студентов, находящихся в курсе указанной традиции – 12,6% (10 человек). Пятеро обучаются очно, столько же – с применением ДОТ. Первокурсников – четверо, второкурсников – трое, по одному – на 3,4,5 курсах. Половина из них лояльно относится к коррупции, другая половина – с неприятием.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45F76B7-9B37-4605-B3A2-D7D972897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076468"/>
              </p:ext>
            </p:extLst>
          </p:nvPr>
        </p:nvGraphicFramePr>
        <p:xfrm>
          <a:off x="218587" y="1190847"/>
          <a:ext cx="4101013" cy="335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524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7d1d21ee2_1_1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16" name="Google Shape;216;g137d1d21ee2_1_12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137d1d21ee2_1_127"/>
          <p:cNvSpPr txBox="1"/>
          <p:nvPr/>
        </p:nvSpPr>
        <p:spPr>
          <a:xfrm>
            <a:off x="4464996" y="563527"/>
            <a:ext cx="4493776" cy="418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общей сложности 95,9% опрошенных студентов (1162 человека) не знают либо убеждены в том, что получение оценок за денежное вознаграждение в вузе не практикуется.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Знают и наслышаны о таких фактах – в целом 4,1% (50 студентов). Весомый сегмент этой группы –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(90% или 45 человек). Из них обучаются очно – 33,3% (15 человек), с применением ДОТ – 66,7% (30 человек); на 1 курсе – 42,2% (19 человек), на 2 курсе – 22,2% (10 человек), на 3 курсе – 31,1% (14 человек), на 4 курсе – 4,5% (2 человека).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составе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казахоязычного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сегмента студентов, знающих и наслышанных о практикуемом в вузе получении оценок за денежное вознаграждение: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33,3% (15 человек) сталкивались с коррупционными проявлениями в вузе, из них трое студентов – более 2-х раз.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57,8% (26 человек) лояльно относятся к коррупции.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51,1% (23 человека) знают и наслышаны о наличии в вузе традиции накрывать стол для комиссии после госэкзаменов, защиты диплома, диссертации.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64,5% (29 человек) знают и наслышаны о существовании в вузе традиции дарить подарки преподавателям.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18" name="Google Shape;218;g137d1d21ee2_1_127"/>
          <p:cNvSpPr txBox="1"/>
          <p:nvPr/>
        </p:nvSpPr>
        <p:spPr>
          <a:xfrm>
            <a:off x="284425" y="477175"/>
            <a:ext cx="3839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Известны ли Вам случаи, когда студенты за денежное вознаграждение получали оценки?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8B282-DBFE-465A-8969-49172C24A5FE}"/>
              </a:ext>
            </a:extLst>
          </p:cNvPr>
          <p:cNvSpPr txBox="1"/>
          <p:nvPr/>
        </p:nvSpPr>
        <p:spPr>
          <a:xfrm>
            <a:off x="342800" y="19624"/>
            <a:ext cx="8514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E140796-A43F-437E-914F-C7318C301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597589"/>
              </p:ext>
            </p:extLst>
          </p:nvPr>
        </p:nvGraphicFramePr>
        <p:xfrm>
          <a:off x="218587" y="1190847"/>
          <a:ext cx="4101013" cy="335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85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455518"/>
            <a:ext cx="4125433" cy="1043673"/>
          </a:xfrm>
        </p:spPr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Оказывались ли Вы в ситуации, когда понимали, что возникшие вопросы можно решить только с помощью подарка, денежного вознаграждения, независимо от того, как фактически решались эти вопросы?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опрошенных)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24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68" name="Google Shape;268;g1376dbea4d5_0_0"/>
          <p:cNvSpPr txBox="1"/>
          <p:nvPr/>
        </p:nvSpPr>
        <p:spPr>
          <a:xfrm>
            <a:off x="4380614" y="616688"/>
            <a:ext cx="4603898" cy="421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93,7% опрошенных студентов (1136 человек) не оказывались в коррупционной ситуации.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6,3% (или 76 студентов) оказывались в ситуации, когда возникшие вопросы можно было решить только с помощью подарка, денежного вознаграждения. По своему составу это студенты очной формы обучения (42,7% или 32 человека) и с применением ДОТ (57,9% или 44 человека); первокурсники (35,5% или 27 человек), второкурсники (31,6% или 24 человека), третьекурсники (22,4% или 17 человек) и четверокурсники (10,5% или 8 человек). 59,2% (45 человек) признались, что сталкивались с коррупционными проявлениями в вузе. 43,4% (33 человека) отмечают лояльное отношение к даче взятки.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рассматриваемой ситуации оказывались главным образом </a:t>
            </a:r>
            <a:r>
              <a:rPr lang="ru-RU" sz="1200" dirty="0" err="1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 (93,4% или 71 человек) очного обучения (42,3% или 30 человек) и с применением ДОТ (57,7% или 41 человек), чаще всего первокурсники (35,2% или 25 человек) и второкурсники (31% или 22 человека). В составе этой категории респондентов 53,5% (38 человек) сталкивались с коррупционными проявлениями в вузе. 49,3% (или 35 человек) лояльно относятся к </a:t>
            </a:r>
            <a:r>
              <a:rPr lang="ru-RU" sz="1200" dirty="0" err="1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взяткодательству</a:t>
            </a: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.</a:t>
            </a:r>
            <a:endParaRPr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81409-0000-4235-9313-F8B6010C212E}"/>
              </a:ext>
            </a:extLst>
          </p:cNvPr>
          <p:cNvSpPr txBox="1"/>
          <p:nvPr/>
        </p:nvSpPr>
        <p:spPr>
          <a:xfrm>
            <a:off x="340242" y="106326"/>
            <a:ext cx="8367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КОРРУПЦИИ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ED3A27F-46BD-43E2-A87F-8EEEA87C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161426"/>
              </p:ext>
            </p:extLst>
          </p:nvPr>
        </p:nvGraphicFramePr>
        <p:xfrm>
          <a:off x="435936" y="1609188"/>
          <a:ext cx="3381152" cy="221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8F33-6200-4204-BFCA-DE14E3ED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3" y="387152"/>
            <a:ext cx="4069273" cy="515005"/>
          </a:xfrm>
        </p:spPr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Вы оказывались в такой ситуации?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ответивших)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 smtClean="0">
                <a:highlight>
                  <a:srgbClr val="F3F3F3"/>
                </a:highlight>
              </a:rPr>
              <a:t>25</a:t>
            </a:fld>
            <a:endParaRPr lang="ru">
              <a:highlight>
                <a:srgbClr val="F3F3F3"/>
              </a:highlight>
            </a:endParaRPr>
          </a:p>
        </p:txBody>
      </p:sp>
      <p:sp>
        <p:nvSpPr>
          <p:cNvPr id="268" name="Google Shape;268;g1376dbea4d5_0_0"/>
          <p:cNvSpPr txBox="1"/>
          <p:nvPr/>
        </p:nvSpPr>
        <p:spPr>
          <a:xfrm>
            <a:off x="4468236" y="528810"/>
            <a:ext cx="4340646" cy="435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Из 76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(6,3%) </a:t>
            </a: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опрошенных студентов, оказывавшихся в ситуации, когда возникшие вопросы можно было решить только с помощью подарка, денежного вознаграждения, на вопрос ответили  60 человек (5%). По своему составу это студенты очного обучения (43,3% или 26 человек) и с применением ДОТ (56,7% или 34 человека), главным образом первокурсники (31,7% или 19 человек), второкурсники (33,3% или 20 человек) и третьекурсники (21,7% или 13 человек).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Основной контингент студентов, решавших свои проблемы с помощью подарка, денежного вознаграждения – </a:t>
            </a:r>
            <a:r>
              <a:rPr lang="ru-RU" sz="1200" dirty="0" err="1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(91,7% или 55 человек), очной формы обучения (41,8% или 23 человека) и с применением ДОТ (58,2% или 32 человека), первокурсники (23,1% или 16 человек), второкурсники (36,4% или 20 человек) и третьекурсники (23,6% или 13 человек).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Предоставление подарков и денежных вознаграждений в наиболее частых случаях происходит при сдаче сессии. В пять и более раз реже – при написании дипломной работы и за оценку одной дисциплины.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5AEAB-B4C6-4B23-B187-BC4A65B19251}"/>
              </a:ext>
            </a:extLst>
          </p:cNvPr>
          <p:cNvSpPr txBox="1"/>
          <p:nvPr/>
        </p:nvSpPr>
        <p:spPr>
          <a:xfrm>
            <a:off x="231354" y="4252512"/>
            <a:ext cx="43406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вопрос отвечали только те студенты, которые оказывались в коррупционной ситуации (6,3%). Множественный выбор. Студенты могли отмечать более одного ответа.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46CF3-3A04-4B25-A22D-875845630B6B}"/>
              </a:ext>
            </a:extLst>
          </p:cNvPr>
          <p:cNvSpPr txBox="1"/>
          <p:nvPr/>
        </p:nvSpPr>
        <p:spPr>
          <a:xfrm>
            <a:off x="398963" y="2"/>
            <a:ext cx="8157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КОРРУПЦИИ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FA2232A-CA53-68A5-D6D7-1854E44C0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804919"/>
              </p:ext>
            </p:extLst>
          </p:nvPr>
        </p:nvGraphicFramePr>
        <p:xfrm>
          <a:off x="231355" y="972900"/>
          <a:ext cx="3936608" cy="319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2184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26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4688958" y="477175"/>
            <a:ext cx="4170617" cy="45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Из 76 участников опроса (6,3% от общего числа опрошенных), которые оказывались в коррупционной ситуации, на предложенный вопрос ответили 48 человек (4% или 63,2% от числа рассматриваемой группы). Это студенты очной формы обучения (39,6% или 19 человек) и с применением ДОТ (60,4% или 29 человек), преимущественно 1 курса (35,4% или 17 человек), 2 курса (33,3% или 16 человек) и 3 курса (20,8% или 10 человек).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Состав группы преимущественно </a:t>
            </a:r>
            <a:r>
              <a:rPr lang="ru-RU" sz="1200" dirty="0" err="1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казахоязычный</a:t>
            </a: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– 95,8% (46 человек). Из них 39,1% (18 человек) обучаются очно, 60,9% (28 человек) – с применением ДОТ. В группе наиболее активно представлены первокурсники (32,6% или 15 человек), второкурсники (34,8% или 16 человек) и третьекурсники (21,7% или 10 человек).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отрицательном рейтинге верхнюю строчку с идентичными показателями занимают заведующий кафедрой, куратор и преподаватель. Четверть студентов исследуемой группы решали свои проблемы при содействии указанных должностных лиц, каждый шестой  - при содействии руководителя отдела. Аутсайдеры рейтинга – специалист отдела и лаборант кафедры.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sz="1200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284425" y="477175"/>
            <a:ext cx="3839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Кто из нижеуказанных оказывал Вам содействие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этой ситуации? (% от числа ответивших)</a:t>
            </a:r>
            <a:endParaRPr sz="1200" b="1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342800" y="40889"/>
            <a:ext cx="845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8BE2D42-5D98-F8C4-A331-B91993F03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71640"/>
              </p:ext>
            </p:extLst>
          </p:nvPr>
        </p:nvGraphicFramePr>
        <p:xfrm>
          <a:off x="284425" y="1031142"/>
          <a:ext cx="4035175" cy="317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D91CDA-CE6D-421F-AC58-0C45EE45710C}"/>
              </a:ext>
            </a:extLst>
          </p:cNvPr>
          <p:cNvSpPr txBox="1"/>
          <p:nvPr/>
        </p:nvSpPr>
        <p:spPr>
          <a:xfrm>
            <a:off x="284425" y="4270857"/>
            <a:ext cx="44045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Примечание: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вопрос отвечали только те студенты, которые оказывались в коррупционной ситуации (6,3%). Множественный выбор. Студенты могли отмечать более одного ответа.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9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4377976" y="477175"/>
            <a:ext cx="4595904" cy="45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Целевая группа – студенты, решавшие возникшие у них вопросы с помощью подарка, денежного вознаграждения. 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 вопрос о каналах передачи подарка, денежного вознаграждения получен 171 ответ. В среднем одним студентом в группе отмечено более одного ответа.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По частоте упоминания ключевым каналом передачи подарка, денежного вознаграждения является личный контакт. Показатель полученных ответов – 40,9% (или 70 ответов). Распределение показателей ответов в разрезе форм и курсов обучения: очная – 44,3% (31 ответ) и ДОТ 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– 55,7% (39 ответов); 1 курс – 44,3% (31 ответ), 2 курс – 22,9% (16 ответов), 3 курс – 21,4% (15 ответов), 4 курс - 10% (7 ответов), 5 курс – 1,4% (1 ответ). Этот сегмент целевой группы на 100%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казахоязычный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Второй по значимости канал передачи взятки – старосты групп (22,8% или 39 ответов): очная – 38,5% (15 ответов) и ДОТ – 61,5% (24 ответа); 1 курс – 30,8% (12 ответов), 2 курс – 28,2% (11 ответов), 3 курс – 33,3% (13 ответов), 4 курс – 7,7% (3 ответа). Данный сегмент целевой группы также на 100%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казахоязычный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Третий по значимости канал – кураторы групп (14% или 24 ответа): очная – 25% (6 ответов) и ДОТ – 75% (18 ответов); 1 курс – 41,7% (10 ответов), 2 курс – 29,2% (7 ответов), 3 курс – 25% (6 ответов), 4 курс – 4,2% (1 ответ). Полностью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казахоязычный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сегмент целевой группы.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284425" y="477175"/>
            <a:ext cx="3839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Как происходит передача подарка, денежного вознаграждения? (% от числа ответов)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342800" y="40889"/>
            <a:ext cx="845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8BE2D42-5D98-F8C4-A331-B91993F03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413567"/>
              </p:ext>
            </p:extLst>
          </p:nvPr>
        </p:nvGraphicFramePr>
        <p:xfrm>
          <a:off x="284425" y="1031142"/>
          <a:ext cx="4035175" cy="317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D91CDA-CE6D-421F-AC58-0C45EE45710C}"/>
              </a:ext>
            </a:extLst>
          </p:cNvPr>
          <p:cNvSpPr txBox="1"/>
          <p:nvPr/>
        </p:nvSpPr>
        <p:spPr>
          <a:xfrm>
            <a:off x="93055" y="4270857"/>
            <a:ext cx="42849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Примечание: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вопрос отвечали только те студенты, которые оказывались в коррупционной ситуации (6,3%). Множественный выбор. Студенты могли отмечать более одного ответа.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12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4377976" y="477175"/>
            <a:ext cx="4595904" cy="45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 вопрос о причинах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взяткодательства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в вузе откликнулись 69,7% опрошенных студентов (843 человека) с казахским языком обучения.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рейтинге основных причин дачи взятки по частоте упоминания лидирует нежелание студентов учиться – 25,3% (или 306 человек). Таково мнение главным образом студентов очной формы обучения с применением ДОТ -76,8% (235 человек); первокурсников (43,8% или 133 человек), второкурсников (29,7% или 91 человека) и третьекурсников (21,3% или 65 человек). Примечательно, что это мнение разделяют 5,6% (17 человек), дававших взятку за решение своих вопросов.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Второе место в рейтинге основных причин занимает низкая заинтересованность студентов в учебе – 15,2% (184 человека). Это доминантное мнение студентов очного обучения с применением ДОТ (78,3% или 144 человек), первокурсников (54,9% или 101 человека). Свою небольшую лепту в показатель данного мнения внесли 6% (11 человек) из тех, кто давал взятку.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Графа «Другое» пестрит ответами </a:t>
            </a:r>
            <a:r>
              <a:rPr lang="ru-RU" sz="1200" i="1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«не знаю»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. и </a:t>
            </a:r>
            <a:r>
              <a:rPr lang="ru-RU" sz="1200" b="1" i="1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«у нас такого нет»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(179 ответов). Диссонансом в общем хоре прозвучал ответ – </a:t>
            </a:r>
            <a:r>
              <a:rPr lang="ru-RU" sz="1200" i="1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«мы дарим преподавателю подарок в день рождения»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284425" y="477175"/>
            <a:ext cx="3839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 Ваш взгляд, каковы основные причины дачи взятки в вузе 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342800" y="40889"/>
            <a:ext cx="845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8BE2D42-5D98-F8C4-A331-B91993F03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931421"/>
              </p:ext>
            </p:extLst>
          </p:nvPr>
        </p:nvGraphicFramePr>
        <p:xfrm>
          <a:off x="284425" y="1031142"/>
          <a:ext cx="4035175" cy="317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D91CDA-CE6D-421F-AC58-0C45EE45710C}"/>
              </a:ext>
            </a:extLst>
          </p:cNvPr>
          <p:cNvSpPr txBox="1"/>
          <p:nvPr/>
        </p:nvSpPr>
        <p:spPr>
          <a:xfrm>
            <a:off x="93055" y="4270857"/>
            <a:ext cx="4284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Примечание: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Множественный выбор. Студенты могли отмечать более одного ответа.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57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4319600" y="477175"/>
            <a:ext cx="4654280" cy="45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Учитывая численный перевес в составе выборки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казахоязычных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студентов очной формы обучения с применением ДОТ, они составляют доминантное большинство среди знающих, незнающих и неопределившихся относительно того, куда следует обращаться в случае столкновения с коррупцией.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20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Знают, куда обращаться – 65,9% опрошенных студентов (798 человек). 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Более трех четвертей из них – студенты ДОТ (76,8% или 613 человек),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(75,6% или 603 человека), чаще всего первокурсники (38% или 303 человека) и второкурсники (34,7% или 277 человек).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 знают – 17,9% (217 человек). Их основной состав – студенты ДОТ (78,3% или 170 человек), с казахским языком обучения (85,3% или 185 человек), первокурсники (41,9% или 91 человек), второкурсники (27,7% или 60 человек) и третьекурсники (23,5% или 51 человек). Из них 4,6% (10 человек) сталкивались с коррупционными проявлениями в вузе от одного до более двух раз, а 8,3% (18 человек) оказывались в коррупционной ситуации.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Неопределившихся – 16,2% (197 человек).В своем преобладающем большинстве это студенты ДОТ (79,2% или 156 человек),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(60,9% или 120 человек), первокурсники (40,6% или 80 человек) и второкурсники (31% или 61 человек).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284425" y="477175"/>
            <a:ext cx="3839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Знаете ли Вы, куда обращаться в случае столкновения с коррупцией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342800" y="40889"/>
            <a:ext cx="845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2A13D10-1462-89DB-7E76-C627C29F8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703685"/>
              </p:ext>
            </p:extLst>
          </p:nvPr>
        </p:nvGraphicFramePr>
        <p:xfrm>
          <a:off x="408603" y="1215808"/>
          <a:ext cx="3976799" cy="353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005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da35a6fc_0_0"/>
          <p:cNvSpPr txBox="1">
            <a:spLocks noGrp="1"/>
          </p:cNvSpPr>
          <p:nvPr>
            <p:ph type="title"/>
          </p:nvPr>
        </p:nvSpPr>
        <p:spPr>
          <a:xfrm>
            <a:off x="284425" y="377675"/>
            <a:ext cx="43956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98" name="Google Shape;98;g11ada35a6fc_0_0"/>
          <p:cNvSpPr txBox="1">
            <a:spLocks noGrp="1"/>
          </p:cNvSpPr>
          <p:nvPr>
            <p:ph type="title" idx="3"/>
          </p:nvPr>
        </p:nvSpPr>
        <p:spPr>
          <a:xfrm>
            <a:off x="377071" y="520201"/>
            <a:ext cx="4226903" cy="42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kumimoji="0" lang="ru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ОБ ИССЛЕДОВАНИИ</a:t>
            </a:r>
            <a:b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sym typeface="Helvetica Neue"/>
              </a:rPr>
            </a:b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исследования: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2024 г.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выборочной совокупности -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1212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Геолокация: </a:t>
            </a:r>
            <a:r>
              <a:rPr lang="ru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Караганда, Академия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BOLASHAQ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</a:pPr>
            <a:br>
              <a:rPr lang="en-US" b="1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</a:t>
            </a:r>
            <a:br>
              <a:rPr lang="ru-RU" b="1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1 – 5 курсов очной формы обучения, в том числе с применением ДОТ</a:t>
            </a:r>
            <a:endParaRPr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</a:pPr>
            <a:br>
              <a:rPr lang="ru-RU" b="1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 к коррупции</a:t>
            </a: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05050"/>
                </a:solidFill>
                <a:highlight>
                  <a:srgbClr val="F4F4F4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505050"/>
                </a:solidFill>
                <a:highlight>
                  <a:srgbClr val="F4F4F4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отношения студентов к коррупции</a:t>
            </a:r>
            <a:endParaRPr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g11ada35a6fc_0_0"/>
          <p:cNvSpPr txBox="1">
            <a:spLocks noGrp="1"/>
          </p:cNvSpPr>
          <p:nvPr>
            <p:ph type="title" idx="3"/>
          </p:nvPr>
        </p:nvSpPr>
        <p:spPr>
          <a:xfrm>
            <a:off x="4696620" y="520202"/>
            <a:ext cx="4284180" cy="45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b="1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en-US" b="1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highlight>
                <a:schemeClr val="lt2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степень удовлетворенности студентов качеством образовательного процесса.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Оценить уровень успеваемости по учебным дисциплинам (по данным самооценок)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4F4F4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br>
              <a:rPr lang="ru-RU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Google Shape;100;g11ada35a6fc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" name="Google Shape;99;g11ada35a6fc_0_0">
            <a:extLst>
              <a:ext uri="{FF2B5EF4-FFF2-40B4-BE49-F238E27FC236}">
                <a16:creationId xmlns:a16="http://schemas.microsoft.com/office/drawing/2014/main" id="{AC79980F-55AF-851E-E3CA-236363F5FF5A}"/>
              </a:ext>
            </a:extLst>
          </p:cNvPr>
          <p:cNvSpPr txBox="1">
            <a:spLocks/>
          </p:cNvSpPr>
          <p:nvPr/>
        </p:nvSpPr>
        <p:spPr>
          <a:xfrm>
            <a:off x="4696620" y="1860697"/>
            <a:ext cx="4226903" cy="262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dirty="0">
              <a:highlight>
                <a:schemeClr val="lt2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масштаб коррупционных рисков, причины и формы их проявления в вузе</a:t>
            </a:r>
            <a:br>
              <a:rPr lang="ru-RU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highlight>
                <a:schemeClr val="lt2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endParaRPr lang="ru-RU" b="1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99;g11ada35a6fc_0_0">
            <a:extLst>
              <a:ext uri="{FF2B5EF4-FFF2-40B4-BE49-F238E27FC236}">
                <a16:creationId xmlns:a16="http://schemas.microsoft.com/office/drawing/2014/main" id="{0FD53B45-4705-3E6E-DF4F-BBD27899A49B}"/>
              </a:ext>
            </a:extLst>
          </p:cNvPr>
          <p:cNvSpPr txBox="1">
            <a:spLocks/>
          </p:cNvSpPr>
          <p:nvPr/>
        </p:nvSpPr>
        <p:spPr>
          <a:xfrm>
            <a:off x="4696620" y="2571750"/>
            <a:ext cx="4284180" cy="179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sz="1000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00" dirty="0">
                <a:highlight>
                  <a:schemeClr val="lt2"/>
                </a:highlight>
              </a:rPr>
              <a:t> </a:t>
            </a:r>
            <a:r>
              <a:rPr lang="ru-RU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– знают ли студенты, куда обращаться в случае столкновения с коррупцией. </a:t>
            </a:r>
            <a:br>
              <a:rPr lang="ru-RU" dirty="0">
                <a:highlight>
                  <a:schemeClr val="lt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9;g11ada35a6fc_0_0">
            <a:extLst>
              <a:ext uri="{FF2B5EF4-FFF2-40B4-BE49-F238E27FC236}">
                <a16:creationId xmlns:a16="http://schemas.microsoft.com/office/drawing/2014/main" id="{7D53A31F-B75F-C5CD-35D6-6D678FFB9A2D}"/>
              </a:ext>
            </a:extLst>
          </p:cNvPr>
          <p:cNvSpPr txBox="1">
            <a:spLocks/>
          </p:cNvSpPr>
          <p:nvPr/>
        </p:nvSpPr>
        <p:spPr>
          <a:xfrm>
            <a:off x="4753896" y="3455582"/>
            <a:ext cx="4226904" cy="9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сбора информации: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 опрос</a:t>
            </a:r>
            <a:endParaRPr lang="ru-RU" b="1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0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244549" y="477175"/>
            <a:ext cx="4327451" cy="45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Всего получено 1205 предложений. Приведены наиболее значимые для студентов, отобранные по частоте упоминания и отражающие запросы цифрового поколения: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Развитие программ поддержки студентов с целью снижения стресса в период сессии и улучшения их психологического состояния.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Проведение регулярных социологических опросов студентов и преподавателей для выявления проблем и предложений по улучшению учебного процесса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Больше взаимодействия с преподавателями через </a:t>
            </a:r>
            <a:r>
              <a:rPr lang="en-US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WhatsApp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Больше дистанционных занятий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Было бы хорошо сдавать сессию онлайн, так как я работаю в населенном пункте и приезжать неудобно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Быть объективнее и не оценивать студента по посещаемости занятий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Вопросы на экзамене и рубежном контроле практически не рассматриваются в учебном процессе. Из-за этого очень часто верно ответить на вопросы экзамена не представляется возможным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Если студент хорошо учится, можно сделать скидку на оплату учебы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Предоставлять возможность сдавать сессию без посещения вуза, так как большинство студентов – работающие люди, не всегда есть возможность приехать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342800" y="40889"/>
            <a:ext cx="845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ПРЕДЛОЖЕНИЯ СТУДЕНТОВ ПО УЛУЧШЕНИЮ УЧЕБНОГО ПРОЦЕССА И ОРГАНИЗАЦИИ СЕССИИ В ВУЗЕ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50C7C-24D3-4376-B8D8-B89A24BD679C}"/>
              </a:ext>
            </a:extLst>
          </p:cNvPr>
          <p:cNvSpPr txBox="1"/>
          <p:nvPr/>
        </p:nvSpPr>
        <p:spPr>
          <a:xfrm>
            <a:off x="4784652" y="477175"/>
            <a:ext cx="43208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студентам их заветную студенческую жизнь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сессии нужно ориентироваться на время. При устной сдаче экзамена учитель и студент не используют корректно время, замедляя процесс сдачи. Поэтому  тестирование – лучший вариант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логике, если студент учится очно с применением ДОТ, то и сессия тоже должна быть онлайн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студенты все хотим, чтобы обучение и сессии были онлайн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повышать оплату за обучение, народ и так нищий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улучшать административный контроль, чтобы не брали и не давали взятки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Пересмотреть перечень предметов для специализации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Побольше практики и возможностей для студентов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больше компьютерных кабинетов, чтобы не стоять в очереди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расписание занятий, не ставить в один день 4-6 занятий подряд до 19-20 часов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условия. Осенью было холодно в аудиториях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кураторы больше взаимодействовали со студентами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инновационные методики обучения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компьютерный класс с принтером для облегчения учебы студентам. Так мы избежим коррупции.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3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14023f5d4_0_0"/>
          <p:cNvSpPr txBox="1">
            <a:spLocks noGrp="1"/>
          </p:cNvSpPr>
          <p:nvPr>
            <p:ph type="title" idx="3"/>
          </p:nvPr>
        </p:nvSpPr>
        <p:spPr>
          <a:xfrm>
            <a:off x="293025" y="670775"/>
            <a:ext cx="4196400" cy="411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особой значимостью формирования антикоррупционной культуры студентов в Академии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BOLASHAQ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осуществляется ежегодный социологический мониторинг «Чистая сессия» с целью изучения отношения студентов к коррупции и мерам по ее профилактике в ВУЗе.</a:t>
            </a:r>
            <a:b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 рамках мониторинга в январе 2024 г. было проведено очередное социологическое исследование, посвященное изучению уровня студенческого восприятия коррупции, характеризующего систему ценностей и отношение студентов к коррупционным проявлениям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Google Shape;106;gd14023f5d4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sp>
        <p:nvSpPr>
          <p:cNvPr id="107" name="Google Shape;107;gd14023f5d4_0_0"/>
          <p:cNvSpPr txBox="1"/>
          <p:nvPr/>
        </p:nvSpPr>
        <p:spPr>
          <a:xfrm>
            <a:off x="4596275" y="670775"/>
            <a:ext cx="4196400" cy="2697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нацелен на максимальное улучшение всестороннего взаимодействия со студенческим сообществом и позволяет устранять коррупционные риски в системе взаимодействия «университет – студент».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lvl="0">
              <a:lnSpc>
                <a:spcPct val="115000"/>
              </a:lnSpc>
              <a:buSzPts val="1200"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lvl="0">
              <a:lnSpc>
                <a:spcPct val="115000"/>
              </a:lnSpc>
              <a:buSzPts val="1200"/>
            </a:pPr>
            <a:endParaRPr lang="ru-RU" sz="1200" dirty="0">
              <a:solidFill>
                <a:srgbClr val="505050"/>
              </a:solidFill>
              <a:highlight>
                <a:srgbClr val="F3F3F3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Результаты исследования представлены в настоящем отчете. Его эмпирическую основу составляют данные онлайн-опроса </a:t>
            </a:r>
            <a:r>
              <a:rPr lang="ru-RU" sz="1200" dirty="0">
                <a:solidFill>
                  <a:srgbClr val="505050"/>
                </a:solidFill>
                <a:highlight>
                  <a:srgbClr val="F3F3F3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студентов 1-5 курсов очного отделения, в том числе с применением ДОТ.</a:t>
            </a:r>
            <a:endParaRPr lang="ru-RU" sz="1200" dirty="0">
              <a:solidFill>
                <a:srgbClr val="505050"/>
              </a:solidFill>
              <a:highlight>
                <a:srgbClr val="F3F3F3"/>
              </a:highlight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000" dirty="0">
              <a:solidFill>
                <a:srgbClr val="505050"/>
              </a:solidFill>
              <a:highlight>
                <a:srgbClr val="F3F3F3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gd14023f5d4_0_0"/>
          <p:cNvSpPr txBox="1">
            <a:spLocks noGrp="1"/>
          </p:cNvSpPr>
          <p:nvPr>
            <p:ph type="title"/>
          </p:nvPr>
        </p:nvSpPr>
        <p:spPr>
          <a:xfrm>
            <a:off x="284425" y="377680"/>
            <a:ext cx="26772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db5defa28_0_15"/>
          <p:cNvSpPr txBox="1">
            <a:spLocks noGrp="1"/>
          </p:cNvSpPr>
          <p:nvPr>
            <p:ph type="title"/>
          </p:nvPr>
        </p:nvSpPr>
        <p:spPr>
          <a:xfrm>
            <a:off x="292375" y="368304"/>
            <a:ext cx="3421786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(ВЫВОДЫ И ОБОБЩЕНИЯ)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Google Shape;114;g12db5defa28_0_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115" name="Google Shape;115;g12db5defa28_0_15"/>
          <p:cNvSpPr txBox="1">
            <a:spLocks noGrp="1"/>
          </p:cNvSpPr>
          <p:nvPr>
            <p:ph type="title" idx="3"/>
          </p:nvPr>
        </p:nvSpPr>
        <p:spPr>
          <a:xfrm>
            <a:off x="188537" y="698604"/>
            <a:ext cx="4205100" cy="111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sym typeface="Helvetica Neue"/>
              </a:rPr>
            </a:br>
            <a:endParaRPr sz="1000" dirty="0"/>
          </a:p>
        </p:txBody>
      </p:sp>
      <p:sp>
        <p:nvSpPr>
          <p:cNvPr id="116" name="Google Shape;116;g12db5defa28_0_15"/>
          <p:cNvSpPr txBox="1">
            <a:spLocks noGrp="1"/>
          </p:cNvSpPr>
          <p:nvPr>
            <p:ph type="title" idx="3"/>
          </p:nvPr>
        </p:nvSpPr>
        <p:spPr>
          <a:xfrm>
            <a:off x="4497475" y="594733"/>
            <a:ext cx="4457988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ОТНОШЕНИЕ К КОРРУПЦИИ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endParaRPr sz="1000" dirty="0">
              <a:latin typeface="Helvetica" panose="020B0604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68DA1-576B-4865-9202-B3131D4A877B}"/>
              </a:ext>
            </a:extLst>
          </p:cNvPr>
          <p:cNvSpPr txBox="1"/>
          <p:nvPr/>
        </p:nvSpPr>
        <p:spPr>
          <a:xfrm>
            <a:off x="188537" y="698604"/>
            <a:ext cx="42051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ОТНОШЕНИЕ К УЧЕБНОМУ ПРОЦЕССУ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Анализ результатов проведенного онлайн-опроса студентов свидетельствует о позитивной динамике показателей отношения к учебному процессу.</a:t>
            </a:r>
          </a:p>
          <a:p>
            <a:pPr algn="just"/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Основные тренды: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74,4% опрошенных студентов (рост показателя в полугодовом интервале времени – в 1,1 раз), согласно данным самооценок, имеют высокую успеваемость (учатся только на отлично, на отлично и хорошо).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98,2% (рост показателя – в 1,4 раза соответственно) полностью и скорее удовлетворены качеством образования в вузе.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началом учебного года 95,9% опрошенных студентов (рост показателя – в 1,1 раз) либо сохранили хорошее отношение к обучению, либо изменили его в хорошую сторону.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96,8% (рост показателя – в 1,2 раза) признают объективность оценок на рубежных контролях и экзаменах.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90,5% устраивает время, отведенное для подготовки по билетам на экзаменах.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80684-A24A-490C-9E8B-AB5EF5DE99F5}"/>
              </a:ext>
            </a:extLst>
          </p:cNvPr>
          <p:cNvSpPr txBox="1"/>
          <p:nvPr/>
        </p:nvSpPr>
        <p:spPr>
          <a:xfrm>
            <a:off x="4497475" y="1357462"/>
            <a:ext cx="4457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3F9CE-48B3-4FA4-A22B-C8814BD02F85}"/>
              </a:ext>
            </a:extLst>
          </p:cNvPr>
          <p:cNvSpPr txBox="1"/>
          <p:nvPr/>
        </p:nvSpPr>
        <p:spPr>
          <a:xfrm>
            <a:off x="4497475" y="839972"/>
            <a:ext cx="44579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Полученные данные говорят, с одной стороны, об удовлетворительном состоянии антикоррупционного климата в вузе; с другой – фиксируют случаи, требующие тщательной оценки.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Основные тренды: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95,8% опрошенных студентов никогда не сталкивались с проявлениями коррупции в вузе. Исключение – 3,6% (43 студента), которые наслышаны и сталкивались от одного до более двух раз с коррупционными проявлениями.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88,2% выражают позицию неприятия </a:t>
            </a:r>
            <a:r>
              <a:rPr lang="ru-RU" sz="1200" dirty="0" err="1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взяткодательства</a:t>
            </a: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, объясняя ее своей нацеленностью на получение знаний, чтобы стать специалистами. Требует внимания потребительская позиция части студентов в отношении получаемого образования – 11,8% (143 человека), считающих дачу взятки приемлемым способом достижения цели.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Практически каждый второй опрошенный студент не знает либо не информирован о наличии в вузе традиции накрывать стол для комиссии после госэкзаменов, защиты диплома, диссертации. Наслышаны и подтверждают наличие такой традиции в вузе 6,5% или 79 студентов (снижение показателя - в 1,4 раза). 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a709386da_13_6"/>
          <p:cNvSpPr txBox="1">
            <a:spLocks noGrp="1"/>
          </p:cNvSpPr>
          <p:nvPr>
            <p:ph type="title"/>
          </p:nvPr>
        </p:nvSpPr>
        <p:spPr>
          <a:xfrm>
            <a:off x="292374" y="368304"/>
            <a:ext cx="3384079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(ВЫВОДЫ И ОБОБЩЕНИЯ)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g13a709386da_13_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124" name="Google Shape;124;g13a709386da_13_6"/>
          <p:cNvSpPr txBox="1">
            <a:spLocks noGrp="1"/>
          </p:cNvSpPr>
          <p:nvPr>
            <p:ph type="title" idx="3"/>
          </p:nvPr>
        </p:nvSpPr>
        <p:spPr>
          <a:xfrm>
            <a:off x="4669919" y="603315"/>
            <a:ext cx="4181707" cy="434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рейтинге основных причин дачи взятки, по частоте упоминания студентами, верхние две строчки занимают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нежелание студентов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учиться  (25,3%) и низкая заинтересованность студентов в учебе (15,2%). При этом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знают, куда обращаться в случае столкновения с коррупцией – 65,9%, не знают и не имеют определенного мнения – 34,1%.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ВЫВОД</a:t>
            </a:r>
            <a:b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Коррупция в сфере образования имеет свои особенности, связанные с квалификацией деяний. Поэтому каждый случай предполагаемой коррупции требует тщательной оценки. Результаты онлайн-опроса показывают, что преобладающее большинство студентов вообще вне темы коррупции. Лояльное отношение к коррупции небольшой части студентов во многом связано с потребительским отношением к качеству получаемого образования, низким уровнем правовой грамотности, с желанием минимизировать «издержки» изучения учебных дисциплин, а также с коррупционной практикой в обществе, вне стен вуза. Способствуют развитию коррупционного мышления у студентов и сложившиеся в нашем обществе традиции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благодарности.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FB698-0463-4DA4-B0DA-EE2FB71A5F86}"/>
              </a:ext>
            </a:extLst>
          </p:cNvPr>
          <p:cNvSpPr txBox="1"/>
          <p:nvPr/>
        </p:nvSpPr>
        <p:spPr>
          <a:xfrm>
            <a:off x="292374" y="698604"/>
            <a:ext cx="4181709" cy="42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93,5% опрошенных студентов не знают либо убеждены в отсутствии традиции дарить подарки преподавателям вуза. Наслышаны и подтверждают наличие такой традиции в вузе в общем целом – 6,5% (79 человек).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505050"/>
                </a:solidFill>
                <a:effectLst/>
                <a:latin typeface="Times New Roman" panose="02020603050405020304" pitchFamily="18" charset="0"/>
                <a:ea typeface="Helvetica Neue" panose="020B0604020202020204" charset="0"/>
              </a:rPr>
              <a:t>В общей сложности 95,9% опрошенных студентов не знают либо убеждены в том, что получение оценок за денежное вознаграждение в вузе не практикуется. </a:t>
            </a:r>
            <a:r>
              <a:rPr lang="ru-RU" sz="1200" dirty="0">
                <a:solidFill>
                  <a:srgbClr val="505050"/>
                </a:solidFill>
                <a:effectLst/>
                <a:latin typeface="Calibri" panose="020F0502020204030204" pitchFamily="34" charset="0"/>
                <a:ea typeface="Helvetica Neue" panose="020B0604020202020204" charset="0"/>
                <a:cs typeface="Times New Roman" panose="02020603050405020304" pitchFamily="18" charset="0"/>
              </a:rPr>
              <a:t>Знают и наслышаны о таких фактах – в целом 4,1% (50 студентов).</a:t>
            </a:r>
          </a:p>
          <a:p>
            <a:pPr marL="180975" lvl="0" indent="-180975" algn="just"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12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93,7% не оказывались в ситуации, когда возникшие вопросы можно было решить только с помощью подарка, денежного вознаграждения. 6,3% (76 студентов) бывали в такой ситуации. Чаще всего такой ситуацией оказывалась сессия. Каждый четвертый из них указал, что свои проблемы они решали при содействии заведующего кафедрой, куратора и преподавателя; каждый шестой – при содействии руководителя отдела. По признанию участников коррупционной сделки, ключевым каналом передачи подарка, денежного вознаграждения является личный контакт (70 ответов), реже – старосты (39 ответов) и кураторы (24 ответа) групп.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ДЕМОГРАФИЯ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98962" y="85060"/>
            <a:ext cx="4045200" cy="34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br>
              <a:rPr lang="ru" sz="12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" sz="1100" dirty="0">
                <a:solidFill>
                  <a:srgbClr val="434343"/>
                </a:solidFill>
              </a:rPr>
            </a:br>
            <a:br>
              <a:rPr lang="ru" sz="1100" dirty="0">
                <a:solidFill>
                  <a:srgbClr val="434343"/>
                </a:solidFill>
              </a:rPr>
            </a:br>
            <a:r>
              <a:rPr lang="ru" sz="1100" dirty="0">
                <a:solidFill>
                  <a:srgbClr val="434343"/>
                </a:solidFill>
              </a:rPr>
              <a:t>              </a:t>
            </a:r>
            <a:endParaRPr sz="11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8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 idx="4294967295"/>
          </p:nvPr>
        </p:nvSpPr>
        <p:spPr>
          <a:xfrm>
            <a:off x="5188793" y="589660"/>
            <a:ext cx="3872451" cy="383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000"/>
            </a:pP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sz="1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A9A7E31-4AEA-6136-4D3B-1C9CE2106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255160"/>
              </p:ext>
            </p:extLst>
          </p:nvPr>
        </p:nvGraphicFramePr>
        <p:xfrm>
          <a:off x="287692" y="790575"/>
          <a:ext cx="2402419" cy="14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B81E7E6-910F-401A-8BF7-C3A0A5F4E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556496"/>
              </p:ext>
            </p:extLst>
          </p:nvPr>
        </p:nvGraphicFramePr>
        <p:xfrm>
          <a:off x="2941162" y="790576"/>
          <a:ext cx="2191809" cy="129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44;p6">
            <a:extLst>
              <a:ext uri="{FF2B5EF4-FFF2-40B4-BE49-F238E27FC236}">
                <a16:creationId xmlns:a16="http://schemas.microsoft.com/office/drawing/2014/main" id="{DB6E32BD-7B83-22AB-8A33-ACCFC87FA0C1}"/>
              </a:ext>
            </a:extLst>
          </p:cNvPr>
          <p:cNvSpPr txBox="1">
            <a:spLocks/>
          </p:cNvSpPr>
          <p:nvPr/>
        </p:nvSpPr>
        <p:spPr>
          <a:xfrm>
            <a:off x="5348446" y="1000173"/>
            <a:ext cx="3601527" cy="309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9388" indent="-179388">
              <a:buSzPts val="1000"/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выборки наиболее активно представлены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казахоязычные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dirty="0">
                <a:latin typeface="+mn-lt"/>
              </a:rPr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lang="ru-RU" sz="1000" dirty="0"/>
          </a:p>
        </p:txBody>
      </p:sp>
      <p:sp>
        <p:nvSpPr>
          <p:cNvPr id="6" name="Google Shape;144;p6">
            <a:extLst>
              <a:ext uri="{FF2B5EF4-FFF2-40B4-BE49-F238E27FC236}">
                <a16:creationId xmlns:a16="http://schemas.microsoft.com/office/drawing/2014/main" id="{3B9BC820-2D5E-422A-180D-C02629BAC06A}"/>
              </a:ext>
            </a:extLst>
          </p:cNvPr>
          <p:cNvSpPr txBox="1">
            <a:spLocks/>
          </p:cNvSpPr>
          <p:nvPr/>
        </p:nvSpPr>
        <p:spPr>
          <a:xfrm>
            <a:off x="5348446" y="1533675"/>
            <a:ext cx="3677221" cy="240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9388" indent="-179388">
              <a:buSzPts val="1000"/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большинства участников опроса – очная с применением ДОТ.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+mn-lt"/>
              </a:rPr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lang="ru-RU" sz="1000" dirty="0"/>
          </a:p>
        </p:txBody>
      </p:sp>
      <p:sp>
        <p:nvSpPr>
          <p:cNvPr id="10" name="Google Shape;144;p6">
            <a:extLst>
              <a:ext uri="{FF2B5EF4-FFF2-40B4-BE49-F238E27FC236}">
                <a16:creationId xmlns:a16="http://schemas.microsoft.com/office/drawing/2014/main" id="{5B58A196-B506-405D-D7AF-AB8E1780C3DD}"/>
              </a:ext>
            </a:extLst>
          </p:cNvPr>
          <p:cNvSpPr txBox="1">
            <a:spLocks/>
          </p:cNvSpPr>
          <p:nvPr/>
        </p:nvSpPr>
        <p:spPr>
          <a:xfrm>
            <a:off x="5404267" y="2083981"/>
            <a:ext cx="3489885" cy="216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9388" indent="-179388">
              <a:buSzPts val="1000"/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респондентов чаще встречаются студенты первых трех курсов разных образовательных программ.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lang="ru-RU" sz="1000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70763485-082C-4595-8050-2428AE220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196202"/>
              </p:ext>
            </p:extLst>
          </p:nvPr>
        </p:nvGraphicFramePr>
        <p:xfrm>
          <a:off x="287693" y="2571749"/>
          <a:ext cx="2653470" cy="25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ОТНОШЕНИЕ К УЧЕБНОМУ ПРОЦЕССУ</a:t>
            </a:r>
            <a:endParaRPr sz="2000" b="1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10376</TotalTime>
  <Words>5193</Words>
  <Application>Microsoft Office PowerPoint</Application>
  <PresentationFormat>Экран (16:9)</PresentationFormat>
  <Paragraphs>289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Wingdings</vt:lpstr>
      <vt:lpstr>Helvetica</vt:lpstr>
      <vt:lpstr>Helvetica Neue</vt:lpstr>
      <vt:lpstr>Arial</vt:lpstr>
      <vt:lpstr>Times New Roman</vt:lpstr>
      <vt:lpstr>Calibri</vt:lpstr>
      <vt:lpstr>Qalaisyn</vt:lpstr>
      <vt:lpstr>     ЧИСТАЯ СЕССИЯ Обзор результатов онлайн-опроса студентов 1-5 курсов  (январь)  </vt:lpstr>
      <vt:lpstr>СОДЕРЖАНИЕ</vt:lpstr>
      <vt:lpstr> </vt:lpstr>
      <vt:lpstr> В связи с особой значимостью формирования антикоррупционной культуры студентов в Академии «BOLASHAQ» осуществляется ежегодный социологический мониторинг «Чистая сессия» с целью изучения отношения студентов к коррупции и мерам по ее профилактике в ВУЗе.  В рамках мониторинга в январе 2024 г. было проведено очередное социологическое исследование, посвященное изучению уровня студенческого восприятия коррупции, характеризующего систему ценностей и отношение студентов к коррупционным проявлениям</vt:lpstr>
      <vt:lpstr>РЕЗЮМЕ (ВЫВОДЫ И ОБОБЩЕНИЯ)</vt:lpstr>
      <vt:lpstr>РЕЗЮМЕ (ВЫВОДЫ И ОБОБЩЕНИЯ)</vt:lpstr>
      <vt:lpstr>Презентация PowerPoint</vt:lpstr>
      <vt:lpstr>ДЕМОГРАФИЯ                    </vt:lpstr>
      <vt:lpstr>Презентация PowerPoint</vt:lpstr>
      <vt:lpstr>Презентация PowerPoint</vt:lpstr>
      <vt:lpstr>Удовлетворены ли Вы качеством образования  в нашем вузе? (% от числа опрошенных)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Сталкивались ли Вы с проявлениями коррупции  в нашем вузе? (% от числа опрошенных) </vt:lpstr>
      <vt:lpstr>Как Вы в принципе относитесь к тому, что для решения своих проблем студентам приходится давать взятки. Какое из приведенных ниже суждений на этот счет ближе к Вашей точке зрения?  (% от числа опрошенных)</vt:lpstr>
      <vt:lpstr>Есть ли в вузе традиция накрывать стол для комиссии после проведения госэкзаменов, защиты диплома, диссертации?  (% от числа опрошенных)</vt:lpstr>
      <vt:lpstr>Существует ли в вузе традиция дарить подарки преподавателям?  (% от числа опрошенных)</vt:lpstr>
      <vt:lpstr>Презентация PowerPoint</vt:lpstr>
      <vt:lpstr>Оказывались ли Вы в ситуации, когда понимали, что возникшие вопросы можно решить только с помощью подарка, денежного вознаграждения, независимо от того, как фактически решались эти вопросы?  (% от числа опрошенных)</vt:lpstr>
      <vt:lpstr>В каких случаях Вы оказывались в такой ситуации? (% от числа ответивших)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«BOLASHAQ»     ФОРМИРОВАНИЕ АНТИКОРРУПЦИОННОЙ КУЛЬТУРЫ МОЛОДЕЖИ</dc:title>
  <dc:creator>Администратор</dc:creator>
  <cp:lastModifiedBy>Bakhytzhamal Bekturganova</cp:lastModifiedBy>
  <cp:revision>316</cp:revision>
  <dcterms:modified xsi:type="dcterms:W3CDTF">2024-01-29T00:55:40Z</dcterms:modified>
</cp:coreProperties>
</file>