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ppt/charts/chart25.xml" ContentType="application/vnd.openxmlformats-officedocument.drawingml.chart+xml"/>
  <Override PartName="/ppt/theme/themeOverride25.xml" ContentType="application/vnd.openxmlformats-officedocument.themeOverride+xml"/>
  <Override PartName="/ppt/charts/chart26.xml" ContentType="application/vnd.openxmlformats-officedocument.drawingml.chart+xml"/>
  <Override PartName="/ppt/theme/themeOverride26.xml" ContentType="application/vnd.openxmlformats-officedocument.themeOverride+xml"/>
  <Override PartName="/ppt/charts/chart27.xml" ContentType="application/vnd.openxmlformats-officedocument.drawingml.chart+xml"/>
  <Override PartName="/ppt/theme/themeOverride27.xml" ContentType="application/vnd.openxmlformats-officedocument.themeOverride+xml"/>
  <Override PartName="/ppt/charts/chart28.xml" ContentType="application/vnd.openxmlformats-officedocument.drawingml.chart+xml"/>
  <Override PartName="/ppt/theme/themeOverride28.xml" ContentType="application/vnd.openxmlformats-officedocument.themeOverride+xml"/>
  <Override PartName="/ppt/charts/chart29.xml" ContentType="application/vnd.openxmlformats-officedocument.drawingml.chart+xml"/>
  <Override PartName="/ppt/theme/themeOverride29.xml" ContentType="application/vnd.openxmlformats-officedocument.themeOverride+xml"/>
  <Override PartName="/ppt/charts/chart30.xml" ContentType="application/vnd.openxmlformats-officedocument.drawingml.chart+xml"/>
  <Override PartName="/ppt/theme/themeOverride30.xml" ContentType="application/vnd.openxmlformats-officedocument.themeOverride+xml"/>
  <Override PartName="/ppt/charts/chart31.xml" ContentType="application/vnd.openxmlformats-officedocument.drawingml.chart+xml"/>
  <Override PartName="/ppt/theme/themeOverride31.xml" ContentType="application/vnd.openxmlformats-officedocument.themeOverride+xml"/>
  <Override PartName="/ppt/charts/chart32.xml" ContentType="application/vnd.openxmlformats-officedocument.drawingml.chart+xml"/>
  <Override PartName="/ppt/theme/themeOverride32.xml" ContentType="application/vnd.openxmlformats-officedocument.themeOverride+xml"/>
  <Override PartName="/ppt/charts/chart33.xml" ContentType="application/vnd.openxmlformats-officedocument.drawingml.chart+xml"/>
  <Override PartName="/ppt/theme/themeOverride33.xml" ContentType="application/vnd.openxmlformats-officedocument.themeOverride+xml"/>
  <Override PartName="/ppt/charts/chart34.xml" ContentType="application/vnd.openxmlformats-officedocument.drawingml.chart+xml"/>
  <Override PartName="/ppt/theme/themeOverride34.xml" ContentType="application/vnd.openxmlformats-officedocument.themeOverride+xml"/>
  <Override PartName="/ppt/charts/chart35.xml" ContentType="application/vnd.openxmlformats-officedocument.drawingml.chart+xml"/>
  <Override PartName="/ppt/theme/themeOverride3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15.xml" ContentType="application/vnd.ms-office.chartcolorstyle+xml"/>
  <Override PartName="/ppt/charts/style15.xml" ContentType="application/vnd.ms-office.chartstyle+xml"/>
  <Override PartName="/ppt/charts/colors16.xml" ContentType="application/vnd.ms-office.chartcolorstyle+xml"/>
  <Override PartName="/ppt/charts/style16.xml" ContentType="application/vnd.ms-office.chartstyle+xml"/>
  <Override PartName="/ppt/charts/colors17.xml" ContentType="application/vnd.ms-office.chartcolorstyle+xml"/>
  <Override PartName="/ppt/charts/style17.xml" ContentType="application/vnd.ms-office.chartstyle+xml"/>
  <Override PartName="/ppt/charts/colors18.xml" ContentType="application/vnd.ms-office.chartcolorstyle+xml"/>
  <Override PartName="/ppt/charts/style18.xml" ContentType="application/vnd.ms-office.chartstyle+xml"/>
  <Override PartName="/ppt/charts/colors19.xml" ContentType="application/vnd.ms-office.chartcolorstyle+xml"/>
  <Override PartName="/ppt/charts/style19.xml" ContentType="application/vnd.ms-office.chartstyle+xml"/>
  <Override PartName="/ppt/charts/colors20.xml" ContentType="application/vnd.ms-office.chartcolorstyle+xml"/>
  <Override PartName="/ppt/charts/style20.xml" ContentType="application/vnd.ms-office.chartstyle+xml"/>
  <Override PartName="/ppt/charts/colors21.xml" ContentType="application/vnd.ms-office.chartcolorstyle+xml"/>
  <Override PartName="/ppt/charts/style21.xml" ContentType="application/vnd.ms-office.chartstyle+xml"/>
  <Override PartName="/ppt/charts/colors22.xml" ContentType="application/vnd.ms-office.chartcolorstyle+xml"/>
  <Override PartName="/ppt/charts/style22.xml" ContentType="application/vnd.ms-office.chartstyle+xml"/>
  <Override PartName="/ppt/charts/colors23.xml" ContentType="application/vnd.ms-office.chartcolorstyle+xml"/>
  <Override PartName="/ppt/charts/style23.xml" ContentType="application/vnd.ms-office.chartstyle+xml"/>
  <Override PartName="/ppt/charts/colors24.xml" ContentType="application/vnd.ms-office.chartcolorstyle+xml"/>
  <Override PartName="/ppt/charts/style24.xml" ContentType="application/vnd.ms-office.chartstyle+xml"/>
  <Override PartName="/ppt/charts/colors25.xml" ContentType="application/vnd.ms-office.chartcolorstyle+xml"/>
  <Override PartName="/ppt/charts/style25.xml" ContentType="application/vnd.ms-office.chartstyle+xml"/>
  <Override PartName="/ppt/charts/colors26.xml" ContentType="application/vnd.ms-office.chartcolorstyle+xml"/>
  <Override PartName="/ppt/charts/style26.xml" ContentType="application/vnd.ms-office.chartstyle+xml"/>
  <Override PartName="/ppt/charts/colors27.xml" ContentType="application/vnd.ms-office.chartcolorstyle+xml"/>
  <Override PartName="/ppt/charts/style27.xml" ContentType="application/vnd.ms-office.chartstyle+xml"/>
  <Override PartName="/ppt/charts/colors28.xml" ContentType="application/vnd.ms-office.chartcolorstyle+xml"/>
  <Override PartName="/ppt/charts/style28.xml" ContentType="application/vnd.ms-office.chartstyle+xml"/>
  <Override PartName="/ppt/charts/colors29.xml" ContentType="application/vnd.ms-office.chartcolorstyle+xml"/>
  <Override PartName="/ppt/charts/style29.xml" ContentType="application/vnd.ms-office.chartstyle+xml"/>
  <Override PartName="/ppt/charts/colors30.xml" ContentType="application/vnd.ms-office.chartcolorstyle+xml"/>
  <Override PartName="/ppt/charts/style30.xml" ContentType="application/vnd.ms-office.chartstyle+xml"/>
  <Override PartName="/ppt/charts/colors31.xml" ContentType="application/vnd.ms-office.chartcolorstyle+xml"/>
  <Override PartName="/ppt/charts/style31.xml" ContentType="application/vnd.ms-office.chartstyle+xml"/>
  <Override PartName="/ppt/charts/colors32.xml" ContentType="application/vnd.ms-office.chartcolorstyle+xml"/>
  <Override PartName="/ppt/charts/style32.xml" ContentType="application/vnd.ms-office.chartstyle+xml"/>
  <Override PartName="/ppt/charts/colors33.xml" ContentType="application/vnd.ms-office.chartcolorstyle+xml"/>
  <Override PartName="/ppt/charts/style33.xml" ContentType="application/vnd.ms-office.chartstyle+xml"/>
  <Override PartName="/ppt/charts/colors34.xml" ContentType="application/vnd.ms-office.chartcolorstyle+xml"/>
  <Override PartName="/ppt/charts/style34.xml" ContentType="application/vnd.ms-office.chartstyle+xml"/>
  <Override PartName="/ppt/charts/colors35.xml" ContentType="application/vnd.ms-office.chartcolorstyle+xml"/>
  <Override PartName="/ppt/charts/style3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9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8" autoAdjust="0"/>
    <p:restoredTop sz="94660"/>
  </p:normalViewPr>
  <p:slideViewPr>
    <p:cSldViewPr snapToGrid="0">
      <p:cViewPr>
        <p:scale>
          <a:sx n="120" d="100"/>
          <a:sy n="120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openxmlformats.org/officeDocument/2006/relationships/oleObject" Target="../embeddings/oleObject9.bin"/><Relationship Id="rId1" Type="http://schemas.openxmlformats.org/officeDocument/2006/relationships/themeOverride" Target="../theme/themeOverride10.xml"/><Relationship Id="rId4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openxmlformats.org/officeDocument/2006/relationships/oleObject" Target="../embeddings/oleObject10.bin"/><Relationship Id="rId1" Type="http://schemas.openxmlformats.org/officeDocument/2006/relationships/themeOverride" Target="../theme/themeOverride11.xml"/><Relationship Id="rId4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openxmlformats.org/officeDocument/2006/relationships/oleObject" Target="../embeddings/oleObject11.bin"/><Relationship Id="rId1" Type="http://schemas.openxmlformats.org/officeDocument/2006/relationships/themeOverride" Target="../theme/themeOverride12.xml"/><Relationship Id="rId4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openxmlformats.org/officeDocument/2006/relationships/oleObject" Target="../embeddings/oleObject12.bin"/><Relationship Id="rId1" Type="http://schemas.openxmlformats.org/officeDocument/2006/relationships/themeOverride" Target="../theme/themeOverride13.xml"/><Relationship Id="rId4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openxmlformats.org/officeDocument/2006/relationships/oleObject" Target="../embeddings/oleObject13.bin"/><Relationship Id="rId1" Type="http://schemas.openxmlformats.org/officeDocument/2006/relationships/themeOverride" Target="../theme/themeOverride14.xml"/><Relationship Id="rId4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ColorStyle" Target="colors15.xml"/><Relationship Id="rId2" Type="http://schemas.openxmlformats.org/officeDocument/2006/relationships/oleObject" Target="../embeddings/oleObject14.bin"/><Relationship Id="rId1" Type="http://schemas.openxmlformats.org/officeDocument/2006/relationships/themeOverride" Target="../theme/themeOverride15.xml"/><Relationship Id="rId4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ColorStyle" Target="colors16.xml"/><Relationship Id="rId2" Type="http://schemas.openxmlformats.org/officeDocument/2006/relationships/oleObject" Target="../embeddings/oleObject15.bin"/><Relationship Id="rId1" Type="http://schemas.openxmlformats.org/officeDocument/2006/relationships/themeOverride" Target="../theme/themeOverride16.xml"/><Relationship Id="rId4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ColorStyle" Target="colors17.xml"/><Relationship Id="rId2" Type="http://schemas.openxmlformats.org/officeDocument/2006/relationships/oleObject" Target="../embeddings/oleObject16.bin"/><Relationship Id="rId1" Type="http://schemas.openxmlformats.org/officeDocument/2006/relationships/themeOverride" Target="../theme/themeOverride17.xml"/><Relationship Id="rId4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ColorStyle" Target="colors18.xml"/><Relationship Id="rId2" Type="http://schemas.openxmlformats.org/officeDocument/2006/relationships/oleObject" Target="../embeddings/oleObject17.bin"/><Relationship Id="rId1" Type="http://schemas.openxmlformats.org/officeDocument/2006/relationships/themeOverride" Target="../theme/themeOverride18.xml"/><Relationship Id="rId4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ColorStyle" Target="colors19.xml"/><Relationship Id="rId2" Type="http://schemas.openxmlformats.org/officeDocument/2006/relationships/oleObject" Target="../embeddings/oleObject18.bin"/><Relationship Id="rId1" Type="http://schemas.openxmlformats.org/officeDocument/2006/relationships/themeOverride" Target="../theme/themeOverride19.xml"/><Relationship Id="rId4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ColorStyle" Target="colors20.xml"/><Relationship Id="rId2" Type="http://schemas.openxmlformats.org/officeDocument/2006/relationships/oleObject" Target="../embeddings/oleObject19.bin"/><Relationship Id="rId1" Type="http://schemas.openxmlformats.org/officeDocument/2006/relationships/themeOverride" Target="../theme/themeOverride20.xml"/><Relationship Id="rId4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ColorStyle" Target="colors21.xml"/><Relationship Id="rId2" Type="http://schemas.openxmlformats.org/officeDocument/2006/relationships/oleObject" Target="../embeddings/oleObject20.bin"/><Relationship Id="rId1" Type="http://schemas.openxmlformats.org/officeDocument/2006/relationships/themeOverride" Target="../theme/themeOverride21.xml"/><Relationship Id="rId4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ColorStyle" Target="colors22.xml"/><Relationship Id="rId2" Type="http://schemas.openxmlformats.org/officeDocument/2006/relationships/oleObject" Target="../embeddings/oleObject21.bin"/><Relationship Id="rId1" Type="http://schemas.openxmlformats.org/officeDocument/2006/relationships/themeOverride" Target="../theme/themeOverride22.xml"/><Relationship Id="rId4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ColorStyle" Target="colors23.xml"/><Relationship Id="rId2" Type="http://schemas.openxmlformats.org/officeDocument/2006/relationships/oleObject" Target="../embeddings/oleObject22.bin"/><Relationship Id="rId1" Type="http://schemas.openxmlformats.org/officeDocument/2006/relationships/themeOverride" Target="../theme/themeOverride23.xml"/><Relationship Id="rId4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ColorStyle" Target="colors24.xml"/><Relationship Id="rId2" Type="http://schemas.openxmlformats.org/officeDocument/2006/relationships/oleObject" Target="../embeddings/oleObject23.bin"/><Relationship Id="rId1" Type="http://schemas.openxmlformats.org/officeDocument/2006/relationships/themeOverride" Target="../theme/themeOverride24.xml"/><Relationship Id="rId4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ColorStyle" Target="colors25.xml"/><Relationship Id="rId2" Type="http://schemas.openxmlformats.org/officeDocument/2006/relationships/oleObject" Target="../embeddings/oleObject24.bin"/><Relationship Id="rId1" Type="http://schemas.openxmlformats.org/officeDocument/2006/relationships/themeOverride" Target="../theme/themeOverride25.xml"/><Relationship Id="rId4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ColorStyle" Target="colors26.xml"/><Relationship Id="rId2" Type="http://schemas.openxmlformats.org/officeDocument/2006/relationships/oleObject" Target="../embeddings/oleObject25.bin"/><Relationship Id="rId1" Type="http://schemas.openxmlformats.org/officeDocument/2006/relationships/themeOverride" Target="../theme/themeOverride26.xml"/><Relationship Id="rId4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microsoft.com/office/2011/relationships/chartColorStyle" Target="colors27.xml"/><Relationship Id="rId2" Type="http://schemas.openxmlformats.org/officeDocument/2006/relationships/oleObject" Target="../embeddings/oleObject26.bin"/><Relationship Id="rId1" Type="http://schemas.openxmlformats.org/officeDocument/2006/relationships/themeOverride" Target="../theme/themeOverride27.xml"/><Relationship Id="rId4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microsoft.com/office/2011/relationships/chartColorStyle" Target="colors28.xml"/><Relationship Id="rId2" Type="http://schemas.openxmlformats.org/officeDocument/2006/relationships/oleObject" Target="../embeddings/oleObject27.bin"/><Relationship Id="rId1" Type="http://schemas.openxmlformats.org/officeDocument/2006/relationships/themeOverride" Target="../theme/themeOverride28.xml"/><Relationship Id="rId4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microsoft.com/office/2011/relationships/chartColorStyle" Target="colors29.xml"/><Relationship Id="rId2" Type="http://schemas.openxmlformats.org/officeDocument/2006/relationships/oleObject" Target="../embeddings/oleObject28.bin"/><Relationship Id="rId1" Type="http://schemas.openxmlformats.org/officeDocument/2006/relationships/themeOverride" Target="../theme/themeOverride29.xml"/><Relationship Id="rId4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Relationship Id="rId4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microsoft.com/office/2011/relationships/chartColorStyle" Target="colors30.xml"/><Relationship Id="rId2" Type="http://schemas.openxmlformats.org/officeDocument/2006/relationships/oleObject" Target="../embeddings/oleObject29.bin"/><Relationship Id="rId1" Type="http://schemas.openxmlformats.org/officeDocument/2006/relationships/themeOverride" Target="../theme/themeOverride30.xml"/><Relationship Id="rId4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microsoft.com/office/2011/relationships/chartColorStyle" Target="colors31.xml"/><Relationship Id="rId2" Type="http://schemas.openxmlformats.org/officeDocument/2006/relationships/oleObject" Target="../embeddings/oleObject30.bin"/><Relationship Id="rId1" Type="http://schemas.openxmlformats.org/officeDocument/2006/relationships/themeOverride" Target="../theme/themeOverride31.xml"/><Relationship Id="rId4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microsoft.com/office/2011/relationships/chartColorStyle" Target="colors32.xml"/><Relationship Id="rId2" Type="http://schemas.openxmlformats.org/officeDocument/2006/relationships/oleObject" Target="../embeddings/oleObject31.bin"/><Relationship Id="rId1" Type="http://schemas.openxmlformats.org/officeDocument/2006/relationships/themeOverride" Target="../theme/themeOverride32.xml"/><Relationship Id="rId4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microsoft.com/office/2011/relationships/chartColorStyle" Target="colors33.xml"/><Relationship Id="rId2" Type="http://schemas.openxmlformats.org/officeDocument/2006/relationships/oleObject" Target="../embeddings/oleObject32.bin"/><Relationship Id="rId1" Type="http://schemas.openxmlformats.org/officeDocument/2006/relationships/themeOverride" Target="../theme/themeOverride33.xml"/><Relationship Id="rId4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microsoft.com/office/2011/relationships/chartColorStyle" Target="colors34.xml"/><Relationship Id="rId2" Type="http://schemas.openxmlformats.org/officeDocument/2006/relationships/oleObject" Target="../embeddings/oleObject33.bin"/><Relationship Id="rId1" Type="http://schemas.openxmlformats.org/officeDocument/2006/relationships/themeOverride" Target="../theme/themeOverride34.xml"/><Relationship Id="rId4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microsoft.com/office/2011/relationships/chartColorStyle" Target="colors35.xml"/><Relationship Id="rId2" Type="http://schemas.openxmlformats.org/officeDocument/2006/relationships/oleObject" Target="../embeddings/oleObject34.bin"/><Relationship Id="rId1" Type="http://schemas.openxmlformats.org/officeDocument/2006/relationships/themeOverride" Target="../theme/themeOverride35.xml"/><Relationship Id="rId4" Type="http://schemas.microsoft.com/office/2011/relationships/chartStyle" Target="style35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5.xml"/><Relationship Id="rId4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6.xml"/><Relationship Id="rId4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7.xml"/><Relationship Id="rId4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8.xml"/><Relationship Id="rId4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9.xml"/><Relationship Id="rId4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Общий рейтинг преподавателей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40039749335256752"/>
          <c:y val="6.0027868191270969E-2"/>
          <c:w val="0.57800733617466216"/>
          <c:h val="0.919601755497741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Лист4!$B$87</c:f>
              <c:strCache>
                <c:ptCount val="1"/>
                <c:pt idx="0">
                  <c:v>Общий рейтинг преподавателей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Лист4!$A$88:$A$121</c:f>
              <c:strCache>
                <c:ptCount val="34"/>
                <c:pt idx="0">
                  <c:v>Ахметова Ботагоз Телмановна</c:v>
                </c:pt>
                <c:pt idx="1">
                  <c:v>Темиреева Кумисжан Слямгазиновна</c:v>
                </c:pt>
                <c:pt idx="2">
                  <c:v>Шутенова Сабира Сартаевна</c:v>
                </c:pt>
                <c:pt idx="3">
                  <c:v>Абдрахманов Рустем Хасенович</c:v>
                </c:pt>
                <c:pt idx="4">
                  <c:v>Абдрешева Мадина Каббасовна</c:v>
                </c:pt>
                <c:pt idx="5">
                  <c:v>Отыншиева Гулим Кожахметовна</c:v>
                </c:pt>
                <c:pt idx="6">
                  <c:v>Абдрахманова Алуа Сабитовна</c:v>
                </c:pt>
                <c:pt idx="7">
                  <c:v>Асакаева Дана Саламатовна</c:v>
                </c:pt>
                <c:pt idx="8">
                  <c:v>Касенов Еламан Балтаевич</c:v>
                </c:pt>
                <c:pt idx="9">
                  <c:v>Ахметова Асель Касеновна</c:v>
                </c:pt>
                <c:pt idx="10">
                  <c:v>Сиволобова Ольга Александровна</c:v>
                </c:pt>
                <c:pt idx="11">
                  <c:v>Саттарова Фарида Фаттаховна</c:v>
                </c:pt>
                <c:pt idx="12">
                  <c:v>Ганеев Руслан Рашидович</c:v>
                </c:pt>
                <c:pt idx="13">
                  <c:v>Григорчук Ирина Юрьевна</c:v>
                </c:pt>
                <c:pt idx="14">
                  <c:v>Болдыш Светлана Камашевна</c:v>
                </c:pt>
                <c:pt idx="15">
                  <c:v>Байбекова Венера Алимкуловна</c:v>
                </c:pt>
                <c:pt idx="16">
                  <c:v>Жунусова Лаззат Муратхановна</c:v>
                </c:pt>
                <c:pt idx="17">
                  <c:v>Хаштай Кенжегүл Сұранғанқызы</c:v>
                </c:pt>
                <c:pt idx="18">
                  <c:v>Бузаубаева Перизат Несипбаевна</c:v>
                </c:pt>
                <c:pt idx="19">
                  <c:v>Никифорова Ольга Владимировна</c:v>
                </c:pt>
                <c:pt idx="20">
                  <c:v>Байтасова Әмина Берікқызы</c:v>
                </c:pt>
                <c:pt idx="21">
                  <c:v>Шащанова Майра Балиевна</c:v>
                </c:pt>
                <c:pt idx="22">
                  <c:v>Диканбаева Сайра Алкеевна</c:v>
                </c:pt>
                <c:pt idx="23">
                  <c:v>Коржумбаева Марал Берекеловна</c:v>
                </c:pt>
                <c:pt idx="24">
                  <c:v>Мамерханова Жанат Мухамедхановна</c:v>
                </c:pt>
                <c:pt idx="25">
                  <c:v>Айтжан Дәулет Кенжебайұлы</c:v>
                </c:pt>
                <c:pt idx="26">
                  <c:v>Мукушев Данияр Даулетбаевич</c:v>
                </c:pt>
                <c:pt idx="27">
                  <c:v>Абылбаева Баян Алтынбековна</c:v>
                </c:pt>
                <c:pt idx="28">
                  <c:v>Усувалиева Зайра Казыгуловна</c:v>
                </c:pt>
                <c:pt idx="29">
                  <c:v>Шащанова Роза Балиевна</c:v>
                </c:pt>
                <c:pt idx="30">
                  <c:v>Арунова Жанна Ануаровна</c:v>
                </c:pt>
                <c:pt idx="31">
                  <c:v>Нуркенова Гулнур Канышевна</c:v>
                </c:pt>
                <c:pt idx="32">
                  <c:v>Есмагулова Асемгуль Айтболатовна</c:v>
                </c:pt>
                <c:pt idx="33">
                  <c:v>Тукубаева Гульмира Нурахметовна</c:v>
                </c:pt>
              </c:strCache>
            </c:strRef>
          </c:cat>
          <c:val>
            <c:numRef>
              <c:f>Лист4!$B$88:$B$121</c:f>
              <c:numCache>
                <c:formatCode>General</c:formatCode>
                <c:ptCount val="3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4.99</c:v>
                </c:pt>
                <c:pt idx="4">
                  <c:v>4.99</c:v>
                </c:pt>
                <c:pt idx="5">
                  <c:v>4.9800000000000004</c:v>
                </c:pt>
                <c:pt idx="6">
                  <c:v>4.97</c:v>
                </c:pt>
                <c:pt idx="7">
                  <c:v>4.97</c:v>
                </c:pt>
                <c:pt idx="8">
                  <c:v>4.96</c:v>
                </c:pt>
                <c:pt idx="9">
                  <c:v>4.91</c:v>
                </c:pt>
                <c:pt idx="10">
                  <c:v>4.87</c:v>
                </c:pt>
                <c:pt idx="11">
                  <c:v>4.8600000000000003</c:v>
                </c:pt>
                <c:pt idx="12">
                  <c:v>4.84</c:v>
                </c:pt>
                <c:pt idx="13">
                  <c:v>4.83</c:v>
                </c:pt>
                <c:pt idx="14">
                  <c:v>4.82</c:v>
                </c:pt>
                <c:pt idx="15">
                  <c:v>4.78</c:v>
                </c:pt>
                <c:pt idx="16">
                  <c:v>4.7699999999999996</c:v>
                </c:pt>
                <c:pt idx="17">
                  <c:v>4.7699999999999996</c:v>
                </c:pt>
                <c:pt idx="18">
                  <c:v>4.71</c:v>
                </c:pt>
                <c:pt idx="19">
                  <c:v>4.71</c:v>
                </c:pt>
                <c:pt idx="20">
                  <c:v>4.7</c:v>
                </c:pt>
                <c:pt idx="21">
                  <c:v>4.6900000000000004</c:v>
                </c:pt>
                <c:pt idx="22">
                  <c:v>4.5999999999999996</c:v>
                </c:pt>
                <c:pt idx="23">
                  <c:v>4.5999999999999996</c:v>
                </c:pt>
                <c:pt idx="24">
                  <c:v>4.5999999999999996</c:v>
                </c:pt>
                <c:pt idx="25">
                  <c:v>4.4800000000000004</c:v>
                </c:pt>
                <c:pt idx="26">
                  <c:v>4.42</c:v>
                </c:pt>
                <c:pt idx="27">
                  <c:v>4.38</c:v>
                </c:pt>
                <c:pt idx="28">
                  <c:v>4.21</c:v>
                </c:pt>
                <c:pt idx="29">
                  <c:v>4.0199999999999996</c:v>
                </c:pt>
                <c:pt idx="30">
                  <c:v>3.93</c:v>
                </c:pt>
                <c:pt idx="31">
                  <c:v>3.55</c:v>
                </c:pt>
                <c:pt idx="32">
                  <c:v>3.54</c:v>
                </c:pt>
                <c:pt idx="33">
                  <c:v>3.35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44-4DB1-A1EC-E16776FE240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50033024"/>
        <c:axId val="50035712"/>
      </c:barChart>
      <c:catAx>
        <c:axId val="500330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5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035712"/>
        <c:crosses val="autoZero"/>
        <c:auto val="1"/>
        <c:lblAlgn val="ctr"/>
        <c:lblOffset val="100"/>
        <c:noMultiLvlLbl val="0"/>
      </c:catAx>
      <c:valAx>
        <c:axId val="500357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033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Ахметова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Ботагоз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Телмановна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Лист3!$A$17</c:f>
              <c:strCache>
                <c:ptCount val="1"/>
                <c:pt idx="0">
                  <c:v>Ахметова Ботагоз Телмановна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BE9-442E-9956-513914C14BCD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Лист3!$B$18:$N$18</c:f>
              <c:numCache>
                <c:formatCode>0.00</c:formatCode>
                <c:ptCount val="13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AD-4A5D-B0F3-C21859E085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4572544"/>
        <c:axId val="54574080"/>
      </c:barChart>
      <c:catAx>
        <c:axId val="5457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574080"/>
        <c:crosses val="autoZero"/>
        <c:auto val="1"/>
        <c:lblAlgn val="ctr"/>
        <c:lblOffset val="100"/>
        <c:noMultiLvlLbl val="0"/>
      </c:catAx>
      <c:valAx>
        <c:axId val="54574080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572544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Лист3!$A$19</c:f>
              <c:strCache>
                <c:ptCount val="1"/>
                <c:pt idx="0">
                  <c:v>Байбекова Венера Алимкуловна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26E-417A-A0D6-3E6F5364404B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Лист3!$B$20:$N$20</c:f>
              <c:numCache>
                <c:formatCode>0.00</c:formatCode>
                <c:ptCount val="13"/>
                <c:pt idx="0">
                  <c:v>4.8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4.8</c:v>
                </c:pt>
                <c:pt idx="5">
                  <c:v>4.5999999999999996</c:v>
                </c:pt>
                <c:pt idx="6">
                  <c:v>4.8</c:v>
                </c:pt>
                <c:pt idx="7">
                  <c:v>4.2</c:v>
                </c:pt>
                <c:pt idx="8">
                  <c:v>4.5999999999999996</c:v>
                </c:pt>
                <c:pt idx="9">
                  <c:v>4.5999999999999996</c:v>
                </c:pt>
                <c:pt idx="10">
                  <c:v>5</c:v>
                </c:pt>
                <c:pt idx="11">
                  <c:v>5</c:v>
                </c:pt>
                <c:pt idx="12">
                  <c:v>4.7833333333333341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36-474E-AE91-7B5F6B9A4F7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4245248"/>
        <c:axId val="54246784"/>
      </c:barChart>
      <c:catAx>
        <c:axId val="542452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246784"/>
        <c:crosses val="autoZero"/>
        <c:auto val="1"/>
        <c:lblAlgn val="ctr"/>
        <c:lblOffset val="100"/>
        <c:noMultiLvlLbl val="0"/>
      </c:catAx>
      <c:valAx>
        <c:axId val="54246784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245248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Байтасова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Әмина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Берікқызы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Лист3!$A$21</c:f>
              <c:strCache>
                <c:ptCount val="1"/>
                <c:pt idx="0">
                  <c:v>Байтасова Әмина Берікқызы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69A-4AC9-B402-85A2B3599DBD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Лист3!$B$22:$N$22</c:f>
              <c:numCache>
                <c:formatCode>0.00</c:formatCode>
                <c:ptCount val="13"/>
                <c:pt idx="0">
                  <c:v>4.7142857142857144</c:v>
                </c:pt>
                <c:pt idx="1">
                  <c:v>4.4285714285714288</c:v>
                </c:pt>
                <c:pt idx="2">
                  <c:v>4.5714285714285712</c:v>
                </c:pt>
                <c:pt idx="3">
                  <c:v>4.7142857142857144</c:v>
                </c:pt>
                <c:pt idx="4">
                  <c:v>4.8571428571428568</c:v>
                </c:pt>
                <c:pt idx="5">
                  <c:v>4.8571428571428568</c:v>
                </c:pt>
                <c:pt idx="6">
                  <c:v>4.5714285714285712</c:v>
                </c:pt>
                <c:pt idx="7">
                  <c:v>4.7142857142857144</c:v>
                </c:pt>
                <c:pt idx="8">
                  <c:v>4.5714285714285712</c:v>
                </c:pt>
                <c:pt idx="9">
                  <c:v>4.8571428571428568</c:v>
                </c:pt>
                <c:pt idx="10">
                  <c:v>4.7142857142857144</c:v>
                </c:pt>
                <c:pt idx="11">
                  <c:v>4.8571428571428568</c:v>
                </c:pt>
                <c:pt idx="12">
                  <c:v>4.7023809523809517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652-4944-81D8-939FF068669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4319744"/>
        <c:axId val="54325632"/>
      </c:barChart>
      <c:catAx>
        <c:axId val="543197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325632"/>
        <c:crosses val="autoZero"/>
        <c:auto val="1"/>
        <c:lblAlgn val="ctr"/>
        <c:lblOffset val="100"/>
        <c:noMultiLvlLbl val="0"/>
      </c:catAx>
      <c:valAx>
        <c:axId val="5432563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319744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Болдыш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Светлана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Камашевна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7654162452122567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Лист3!$A$23</c:f>
              <c:strCache>
                <c:ptCount val="1"/>
                <c:pt idx="0">
                  <c:v>Болдыш Светлана Камашевна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01F-4EF1-9C69-97247218E4CE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Лист3!$B$24:$N$24</c:f>
              <c:numCache>
                <c:formatCode>0.00</c:formatCode>
                <c:ptCount val="13"/>
                <c:pt idx="0">
                  <c:v>4.833333333333333</c:v>
                </c:pt>
                <c:pt idx="1">
                  <c:v>4.833333333333333</c:v>
                </c:pt>
                <c:pt idx="2">
                  <c:v>4.666666666666667</c:v>
                </c:pt>
                <c:pt idx="3">
                  <c:v>4.833333333333333</c:v>
                </c:pt>
                <c:pt idx="4">
                  <c:v>4.833333333333333</c:v>
                </c:pt>
                <c:pt idx="5">
                  <c:v>4.833333333333333</c:v>
                </c:pt>
                <c:pt idx="6">
                  <c:v>4.833333333333333</c:v>
                </c:pt>
                <c:pt idx="7">
                  <c:v>4.833333333333333</c:v>
                </c:pt>
                <c:pt idx="8">
                  <c:v>4.833333333333333</c:v>
                </c:pt>
                <c:pt idx="9">
                  <c:v>4.833333333333333</c:v>
                </c:pt>
                <c:pt idx="10">
                  <c:v>4.833333333333333</c:v>
                </c:pt>
                <c:pt idx="11">
                  <c:v>4.833333333333333</c:v>
                </c:pt>
                <c:pt idx="12">
                  <c:v>4.8194444444444455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0D-4973-A546-907866BA626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4352896"/>
        <c:axId val="54387456"/>
      </c:barChart>
      <c:catAx>
        <c:axId val="543528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387456"/>
        <c:crosses val="autoZero"/>
        <c:auto val="1"/>
        <c:lblAlgn val="ctr"/>
        <c:lblOffset val="100"/>
        <c:noMultiLvlLbl val="0"/>
      </c:catAx>
      <c:valAx>
        <c:axId val="54387456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352896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Бузаубаева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Перизат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Несипбаевна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Лист3!$A$25</c:f>
              <c:strCache>
                <c:ptCount val="1"/>
                <c:pt idx="0">
                  <c:v>Бузаубаева Перизат Несипбаевна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8A0-4F6C-9377-B6C3D6691839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Лист3!$B$26:$N$26</c:f>
              <c:numCache>
                <c:formatCode>0.00</c:formatCode>
                <c:ptCount val="13"/>
                <c:pt idx="0">
                  <c:v>4.5</c:v>
                </c:pt>
                <c:pt idx="1">
                  <c:v>4.75</c:v>
                </c:pt>
                <c:pt idx="2">
                  <c:v>4.5</c:v>
                </c:pt>
                <c:pt idx="3">
                  <c:v>5</c:v>
                </c:pt>
                <c:pt idx="4">
                  <c:v>4.5</c:v>
                </c:pt>
                <c:pt idx="5">
                  <c:v>4.5</c:v>
                </c:pt>
                <c:pt idx="6">
                  <c:v>5</c:v>
                </c:pt>
                <c:pt idx="7">
                  <c:v>4.5</c:v>
                </c:pt>
                <c:pt idx="8">
                  <c:v>4.75</c:v>
                </c:pt>
                <c:pt idx="9">
                  <c:v>4.5</c:v>
                </c:pt>
                <c:pt idx="10">
                  <c:v>5</c:v>
                </c:pt>
                <c:pt idx="11">
                  <c:v>5</c:v>
                </c:pt>
                <c:pt idx="12">
                  <c:v>4.708333333333333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7C-497C-86F7-D2A00D00D9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4820224"/>
        <c:axId val="54838400"/>
      </c:barChart>
      <c:catAx>
        <c:axId val="548202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838400"/>
        <c:crosses val="autoZero"/>
        <c:auto val="1"/>
        <c:lblAlgn val="ctr"/>
        <c:lblOffset val="100"/>
        <c:noMultiLvlLbl val="0"/>
      </c:catAx>
      <c:valAx>
        <c:axId val="54838400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820224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Ганеев Руслан Рашидович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Лист3!$A$27</c:f>
              <c:strCache>
                <c:ptCount val="1"/>
                <c:pt idx="0">
                  <c:v>Ганеев Руслан Рашидович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93B-48F0-9476-2217BD163DBA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Лист3!$B$28:$N$28</c:f>
              <c:numCache>
                <c:formatCode>0.00</c:formatCode>
                <c:ptCount val="13"/>
                <c:pt idx="0">
                  <c:v>5</c:v>
                </c:pt>
                <c:pt idx="1">
                  <c:v>4.916666666666667</c:v>
                </c:pt>
                <c:pt idx="2">
                  <c:v>4.75</c:v>
                </c:pt>
                <c:pt idx="3">
                  <c:v>4.916666666666667</c:v>
                </c:pt>
                <c:pt idx="4">
                  <c:v>4.916666666666667</c:v>
                </c:pt>
                <c:pt idx="5">
                  <c:v>4.916666666666667</c:v>
                </c:pt>
                <c:pt idx="6">
                  <c:v>4.916666666666667</c:v>
                </c:pt>
                <c:pt idx="7">
                  <c:v>4.583333333333333</c:v>
                </c:pt>
                <c:pt idx="8">
                  <c:v>4.75</c:v>
                </c:pt>
                <c:pt idx="9">
                  <c:v>4.416666666666667</c:v>
                </c:pt>
                <c:pt idx="10">
                  <c:v>5</c:v>
                </c:pt>
                <c:pt idx="11">
                  <c:v>5</c:v>
                </c:pt>
                <c:pt idx="12">
                  <c:v>4.8402777777777777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59-4B13-963A-91C25C4C4C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4448128"/>
        <c:axId val="54449664"/>
      </c:barChart>
      <c:catAx>
        <c:axId val="54448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449664"/>
        <c:crosses val="autoZero"/>
        <c:auto val="1"/>
        <c:lblAlgn val="ctr"/>
        <c:lblOffset val="100"/>
        <c:noMultiLvlLbl val="0"/>
      </c:catAx>
      <c:valAx>
        <c:axId val="54449664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448128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400" dirty="0" err="1"/>
              <a:t>Григорчук</a:t>
            </a:r>
            <a:r>
              <a:rPr lang="ru-RU" sz="2400" dirty="0"/>
              <a:t> Ирина Юрьевна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7176914212336285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Лист3!$A$29</c:f>
              <c:strCache>
                <c:ptCount val="1"/>
                <c:pt idx="0">
                  <c:v>Григорчук Ирина Юрьевна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9F6-4A98-9E84-195A2E914362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Лист3!$B$30:$N$30</c:f>
              <c:numCache>
                <c:formatCode>0.00</c:formatCode>
                <c:ptCount val="13"/>
                <c:pt idx="0">
                  <c:v>4.8571428571428568</c:v>
                </c:pt>
                <c:pt idx="1">
                  <c:v>4.8571428571428568</c:v>
                </c:pt>
                <c:pt idx="2">
                  <c:v>4.7142857142857144</c:v>
                </c:pt>
                <c:pt idx="3">
                  <c:v>4.7142857142857144</c:v>
                </c:pt>
                <c:pt idx="4">
                  <c:v>4.8571428571428568</c:v>
                </c:pt>
                <c:pt idx="5">
                  <c:v>4.8571428571428568</c:v>
                </c:pt>
                <c:pt idx="6">
                  <c:v>4.8571428571428568</c:v>
                </c:pt>
                <c:pt idx="7">
                  <c:v>4.8571428571428568</c:v>
                </c:pt>
                <c:pt idx="8">
                  <c:v>4.8571428571428568</c:v>
                </c:pt>
                <c:pt idx="9">
                  <c:v>4.8571428571428568</c:v>
                </c:pt>
                <c:pt idx="10">
                  <c:v>4.8571428571428568</c:v>
                </c:pt>
                <c:pt idx="11">
                  <c:v>4.8571428571428568</c:v>
                </c:pt>
                <c:pt idx="12">
                  <c:v>4.8333333333333321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F60-4214-83D5-FD4504C2DD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4911360"/>
        <c:axId val="54912896"/>
      </c:barChart>
      <c:catAx>
        <c:axId val="549113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912896"/>
        <c:crosses val="autoZero"/>
        <c:auto val="1"/>
        <c:lblAlgn val="ctr"/>
        <c:lblOffset val="100"/>
        <c:noMultiLvlLbl val="0"/>
      </c:catAx>
      <c:valAx>
        <c:axId val="54912896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911360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ru-R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400" dirty="0" err="1"/>
              <a:t>Диканбаева</a:t>
            </a:r>
            <a:r>
              <a:rPr lang="ru-RU" sz="2400" dirty="0"/>
              <a:t> Сайра </a:t>
            </a:r>
            <a:r>
              <a:rPr lang="ru-RU" sz="2400" dirty="0" err="1"/>
              <a:t>Алкеевна</a:t>
            </a:r>
            <a:endParaRPr lang="ru-RU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6776284488494602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Лист3!$A$31</c:f>
              <c:strCache>
                <c:ptCount val="1"/>
                <c:pt idx="0">
                  <c:v>Диканбаева Сайра Алкеевна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0BA-4F65-8103-70D6FE62EE90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Лист3!$B$32:$N$32</c:f>
              <c:numCache>
                <c:formatCode>0.00</c:formatCode>
                <c:ptCount val="13"/>
                <c:pt idx="0">
                  <c:v>4.8</c:v>
                </c:pt>
                <c:pt idx="1">
                  <c:v>4.4000000000000004</c:v>
                </c:pt>
                <c:pt idx="2">
                  <c:v>4.5999999999999996</c:v>
                </c:pt>
                <c:pt idx="3">
                  <c:v>4.5999999999999996</c:v>
                </c:pt>
                <c:pt idx="4">
                  <c:v>4.5999999999999996</c:v>
                </c:pt>
                <c:pt idx="5">
                  <c:v>4.5999999999999996</c:v>
                </c:pt>
                <c:pt idx="6">
                  <c:v>4.8</c:v>
                </c:pt>
                <c:pt idx="7">
                  <c:v>4.4000000000000004</c:v>
                </c:pt>
                <c:pt idx="8">
                  <c:v>4.8</c:v>
                </c:pt>
                <c:pt idx="9">
                  <c:v>4.4000000000000004</c:v>
                </c:pt>
                <c:pt idx="10">
                  <c:v>4.8</c:v>
                </c:pt>
                <c:pt idx="11">
                  <c:v>4.4000000000000004</c:v>
                </c:pt>
                <c:pt idx="12">
                  <c:v>4.5999999999999988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A6-40C1-B884-6BB48C762E9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5083776"/>
        <c:axId val="55085312"/>
      </c:barChart>
      <c:catAx>
        <c:axId val="55083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085312"/>
        <c:crosses val="autoZero"/>
        <c:auto val="1"/>
        <c:lblAlgn val="ctr"/>
        <c:lblOffset val="100"/>
        <c:noMultiLvlLbl val="0"/>
      </c:catAx>
      <c:valAx>
        <c:axId val="5508531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083776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ru-RU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400" dirty="0" err="1"/>
              <a:t>Есмагулова</a:t>
            </a:r>
            <a:r>
              <a:rPr lang="ru-RU" sz="2400" dirty="0"/>
              <a:t> </a:t>
            </a:r>
            <a:r>
              <a:rPr lang="ru-RU" sz="2400" dirty="0" err="1"/>
              <a:t>Асемгуль</a:t>
            </a:r>
            <a:r>
              <a:rPr lang="ru-RU" sz="2400" dirty="0"/>
              <a:t> </a:t>
            </a:r>
            <a:r>
              <a:rPr lang="ru-RU" sz="2400" dirty="0" err="1"/>
              <a:t>Айтболатовна</a:t>
            </a:r>
            <a:endParaRPr lang="ru-RU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8271942231215176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Лист3!$A$33</c:f>
              <c:strCache>
                <c:ptCount val="1"/>
                <c:pt idx="0">
                  <c:v>Есмагулова Асемгуль Айтболатовна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C45-4173-AA96-DC6527384E22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Лист3!$B$34:$N$34</c:f>
              <c:numCache>
                <c:formatCode>0.00</c:formatCode>
                <c:ptCount val="13"/>
                <c:pt idx="0">
                  <c:v>4</c:v>
                </c:pt>
                <c:pt idx="1">
                  <c:v>3.6666666666666665</c:v>
                </c:pt>
                <c:pt idx="2">
                  <c:v>4</c:v>
                </c:pt>
                <c:pt idx="3">
                  <c:v>3.5</c:v>
                </c:pt>
                <c:pt idx="4">
                  <c:v>3.5</c:v>
                </c:pt>
                <c:pt idx="5">
                  <c:v>3.3333333333333335</c:v>
                </c:pt>
                <c:pt idx="6">
                  <c:v>3.5</c:v>
                </c:pt>
                <c:pt idx="7">
                  <c:v>3.3333333333333335</c:v>
                </c:pt>
                <c:pt idx="8">
                  <c:v>3.5</c:v>
                </c:pt>
                <c:pt idx="9">
                  <c:v>3.3333333333333335</c:v>
                </c:pt>
                <c:pt idx="10">
                  <c:v>3.5</c:v>
                </c:pt>
                <c:pt idx="11">
                  <c:v>3.3333333333333335</c:v>
                </c:pt>
                <c:pt idx="12">
                  <c:v>3.5416666666666665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02-4716-BC31-D032360969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4965760"/>
        <c:axId val="54967296"/>
      </c:barChart>
      <c:catAx>
        <c:axId val="549657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967296"/>
        <c:crosses val="autoZero"/>
        <c:auto val="1"/>
        <c:lblAlgn val="ctr"/>
        <c:lblOffset val="100"/>
        <c:noMultiLvlLbl val="0"/>
      </c:catAx>
      <c:valAx>
        <c:axId val="54967296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965760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ru-RU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400" dirty="0"/>
              <a:t>Жунусова </a:t>
            </a:r>
            <a:r>
              <a:rPr lang="ru-RU" sz="2400" dirty="0" err="1"/>
              <a:t>Лаззат</a:t>
            </a:r>
            <a:r>
              <a:rPr lang="ru-RU" sz="2400" dirty="0"/>
              <a:t> </a:t>
            </a:r>
            <a:r>
              <a:rPr lang="ru-RU" sz="2400" dirty="0" err="1"/>
              <a:t>Муратхановна</a:t>
            </a:r>
            <a:endParaRPr lang="ru-RU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8599107118805124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Лист3!$A$35</c:f>
              <c:strCache>
                <c:ptCount val="1"/>
                <c:pt idx="0">
                  <c:v>Жунусова Лаззат Муратхановна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4E5-4238-B73E-3FB367218C9F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Лист3!$B$36:$N$36</c:f>
              <c:numCache>
                <c:formatCode>0.00</c:formatCode>
                <c:ptCount val="13"/>
                <c:pt idx="0">
                  <c:v>4.7</c:v>
                </c:pt>
                <c:pt idx="1">
                  <c:v>4.9000000000000004</c:v>
                </c:pt>
                <c:pt idx="2">
                  <c:v>4.4000000000000004</c:v>
                </c:pt>
                <c:pt idx="3">
                  <c:v>5</c:v>
                </c:pt>
                <c:pt idx="4">
                  <c:v>4.9000000000000004</c:v>
                </c:pt>
                <c:pt idx="5">
                  <c:v>4.9000000000000004</c:v>
                </c:pt>
                <c:pt idx="6">
                  <c:v>4.9000000000000004</c:v>
                </c:pt>
                <c:pt idx="7">
                  <c:v>4.5999999999999996</c:v>
                </c:pt>
                <c:pt idx="8">
                  <c:v>4.7</c:v>
                </c:pt>
                <c:pt idx="9">
                  <c:v>4.5</c:v>
                </c:pt>
                <c:pt idx="10">
                  <c:v>4.9000000000000004</c:v>
                </c:pt>
                <c:pt idx="11">
                  <c:v>4.8</c:v>
                </c:pt>
                <c:pt idx="12">
                  <c:v>4.7666666666666666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0B-4674-B6F5-F4AABA830F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7535488"/>
        <c:axId val="97537024"/>
      </c:barChart>
      <c:catAx>
        <c:axId val="975354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537024"/>
        <c:crosses val="autoZero"/>
        <c:auto val="1"/>
        <c:lblAlgn val="ctr"/>
        <c:lblOffset val="100"/>
        <c:noMultiLvlLbl val="0"/>
      </c:catAx>
      <c:valAx>
        <c:axId val="97537024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535488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Абдрахманов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Рустем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Хасенович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49867356603422941"/>
          <c:y val="8.0411659068932162E-2"/>
          <c:w val="0.42077086945570508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Лист3!$A$1</c:f>
              <c:strCache>
                <c:ptCount val="1"/>
                <c:pt idx="0">
                  <c:v>Абдрахманов Рустем Хасенович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130-44C3-BB7E-BA9E3C489E58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Лист3!$B$2:$N$2</c:f>
              <c:numCache>
                <c:formatCode>0.00</c:formatCode>
                <c:ptCount val="13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4.833333333333333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4.9861111111111116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30-44C3-BB7E-BA9E3C489E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225920"/>
        <c:axId val="52227456"/>
      </c:barChart>
      <c:catAx>
        <c:axId val="522259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227456"/>
        <c:crosses val="autoZero"/>
        <c:auto val="1"/>
        <c:lblAlgn val="ctr"/>
        <c:lblOffset val="100"/>
        <c:noMultiLvlLbl val="0"/>
      </c:catAx>
      <c:valAx>
        <c:axId val="52227456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225920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Касенов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Еламан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Балтаевич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4471677293338235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Лист3!$A$37</c:f>
              <c:strCache>
                <c:ptCount val="1"/>
                <c:pt idx="0">
                  <c:v>Касенов Еламан Балтаевич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0D20-4B09-A3BC-E9B0CC4F5669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Лист3!$B$38:$N$38</c:f>
              <c:numCache>
                <c:formatCode>0.00</c:formatCode>
                <c:ptCount val="13"/>
                <c:pt idx="0">
                  <c:v>5</c:v>
                </c:pt>
                <c:pt idx="1">
                  <c:v>5</c:v>
                </c:pt>
                <c:pt idx="2">
                  <c:v>4.8571428571428568</c:v>
                </c:pt>
                <c:pt idx="3">
                  <c:v>5</c:v>
                </c:pt>
                <c:pt idx="4">
                  <c:v>5</c:v>
                </c:pt>
                <c:pt idx="5">
                  <c:v>4.8571428571428568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4.8571428571428568</c:v>
                </c:pt>
                <c:pt idx="10">
                  <c:v>5</c:v>
                </c:pt>
                <c:pt idx="11">
                  <c:v>5</c:v>
                </c:pt>
                <c:pt idx="12">
                  <c:v>4.9642857142857144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83-4ABB-BF40-2F26980454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0230272"/>
        <c:axId val="80231808"/>
      </c:barChart>
      <c:catAx>
        <c:axId val="80230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231808"/>
        <c:crosses val="autoZero"/>
        <c:auto val="1"/>
        <c:lblAlgn val="ctr"/>
        <c:lblOffset val="100"/>
        <c:noMultiLvlLbl val="0"/>
      </c:catAx>
      <c:valAx>
        <c:axId val="80231808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230272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400" dirty="0" err="1"/>
              <a:t>Коржумбаева</a:t>
            </a:r>
            <a:r>
              <a:rPr lang="ru-RU" sz="2400" dirty="0"/>
              <a:t> Марал </a:t>
            </a:r>
            <a:r>
              <a:rPr lang="ru-RU" sz="2400" dirty="0" err="1"/>
              <a:t>Берекеловна</a:t>
            </a:r>
            <a:endParaRPr lang="ru-RU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Лист3!$A$39</c:f>
              <c:strCache>
                <c:ptCount val="1"/>
                <c:pt idx="0">
                  <c:v>Коржумбаева Марал Берекеловна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2CB-445A-B1FD-DAD3C4FBD9D9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Лист3!$B$40:$N$40</c:f>
              <c:numCache>
                <c:formatCode>0.00</c:formatCode>
                <c:ptCount val="13"/>
                <c:pt idx="0">
                  <c:v>4.75</c:v>
                </c:pt>
                <c:pt idx="1">
                  <c:v>3.75</c:v>
                </c:pt>
                <c:pt idx="2">
                  <c:v>4.5</c:v>
                </c:pt>
                <c:pt idx="3">
                  <c:v>5</c:v>
                </c:pt>
                <c:pt idx="4">
                  <c:v>4.25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  <c:pt idx="10">
                  <c:v>4.5</c:v>
                </c:pt>
                <c:pt idx="11">
                  <c:v>4.5</c:v>
                </c:pt>
                <c:pt idx="12">
                  <c:v>4.604166666666667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87-42B2-A045-1CFB015AC47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1787904"/>
        <c:axId val="101806080"/>
      </c:barChart>
      <c:catAx>
        <c:axId val="1017879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806080"/>
        <c:crosses val="autoZero"/>
        <c:auto val="1"/>
        <c:lblAlgn val="ctr"/>
        <c:lblOffset val="100"/>
        <c:noMultiLvlLbl val="0"/>
      </c:catAx>
      <c:valAx>
        <c:axId val="101806080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787904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ru-RU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400" dirty="0" err="1"/>
              <a:t>Мамерханова</a:t>
            </a:r>
            <a:r>
              <a:rPr lang="ru-RU" sz="2400" dirty="0"/>
              <a:t> </a:t>
            </a:r>
            <a:r>
              <a:rPr lang="ru-RU" sz="2400" dirty="0" err="1"/>
              <a:t>Жанат</a:t>
            </a:r>
            <a:r>
              <a:rPr lang="ru-RU" sz="2400" dirty="0"/>
              <a:t> </a:t>
            </a:r>
            <a:r>
              <a:rPr lang="ru-RU" sz="2400" dirty="0" err="1"/>
              <a:t>Мухамедхановна</a:t>
            </a:r>
            <a:endParaRPr lang="ru-RU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Лист3!$A$41</c:f>
              <c:strCache>
                <c:ptCount val="1"/>
                <c:pt idx="0">
                  <c:v>Мамерханова Жанат Мухамедхановна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1CD-45E6-8D95-413343AAF0CF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Лист3!$B$42:$N$42</c:f>
              <c:numCache>
                <c:formatCode>0.00</c:formatCode>
                <c:ptCount val="13"/>
                <c:pt idx="0">
                  <c:v>4.75</c:v>
                </c:pt>
                <c:pt idx="1">
                  <c:v>3.75</c:v>
                </c:pt>
                <c:pt idx="2">
                  <c:v>4.5</c:v>
                </c:pt>
                <c:pt idx="3">
                  <c:v>5</c:v>
                </c:pt>
                <c:pt idx="4">
                  <c:v>4.25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  <c:pt idx="10">
                  <c:v>4.5</c:v>
                </c:pt>
                <c:pt idx="11">
                  <c:v>4.5</c:v>
                </c:pt>
                <c:pt idx="12">
                  <c:v>4.604166666666667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DC-49EA-AF6A-E20DC7E79FD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1837824"/>
        <c:axId val="101864192"/>
      </c:barChart>
      <c:catAx>
        <c:axId val="101837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864192"/>
        <c:crosses val="autoZero"/>
        <c:auto val="1"/>
        <c:lblAlgn val="ctr"/>
        <c:lblOffset val="100"/>
        <c:noMultiLvlLbl val="0"/>
      </c:catAx>
      <c:valAx>
        <c:axId val="10186419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837824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ru-RU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Мукушев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Данияр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Даулетбаевич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9439133111817896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Лист3!$A$43</c:f>
              <c:strCache>
                <c:ptCount val="1"/>
                <c:pt idx="0">
                  <c:v>Мукушев Данияр Даулетбаевич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160-4680-A915-C14912F1AED5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Лист3!$B$44:$N$44</c:f>
              <c:numCache>
                <c:formatCode>0.00</c:formatCode>
                <c:ptCount val="13"/>
                <c:pt idx="0">
                  <c:v>4.4000000000000004</c:v>
                </c:pt>
                <c:pt idx="1">
                  <c:v>4.2</c:v>
                </c:pt>
                <c:pt idx="2">
                  <c:v>4.5999999999999996</c:v>
                </c:pt>
                <c:pt idx="3">
                  <c:v>4.4000000000000004</c:v>
                </c:pt>
                <c:pt idx="4">
                  <c:v>4.5999999999999996</c:v>
                </c:pt>
                <c:pt idx="5">
                  <c:v>4.4000000000000004</c:v>
                </c:pt>
                <c:pt idx="6">
                  <c:v>4.5999999999999996</c:v>
                </c:pt>
                <c:pt idx="7">
                  <c:v>4.2</c:v>
                </c:pt>
                <c:pt idx="8">
                  <c:v>4.4000000000000004</c:v>
                </c:pt>
                <c:pt idx="9">
                  <c:v>4.4000000000000004</c:v>
                </c:pt>
                <c:pt idx="10">
                  <c:v>4.4000000000000004</c:v>
                </c:pt>
                <c:pt idx="11">
                  <c:v>4.4000000000000004</c:v>
                </c:pt>
                <c:pt idx="12">
                  <c:v>4.416666666666667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6B-4EA7-A677-4FCB66EA0A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2029952"/>
        <c:axId val="102031744"/>
      </c:barChart>
      <c:catAx>
        <c:axId val="1020299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031744"/>
        <c:crosses val="autoZero"/>
        <c:auto val="1"/>
        <c:lblAlgn val="ctr"/>
        <c:lblOffset val="100"/>
        <c:noMultiLvlLbl val="0"/>
      </c:catAx>
      <c:valAx>
        <c:axId val="102031744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029952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Никифорова Ольга Владимировна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Лист3!$A$45</c:f>
              <c:strCache>
                <c:ptCount val="1"/>
                <c:pt idx="0">
                  <c:v>Никифорова Ольга Владимировна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426-433A-9E36-62869CBBAE5C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Лист3!$B$46:$N$46</c:f>
              <c:numCache>
                <c:formatCode>0.00</c:formatCode>
                <c:ptCount val="13"/>
                <c:pt idx="0">
                  <c:v>5</c:v>
                </c:pt>
                <c:pt idx="1">
                  <c:v>5</c:v>
                </c:pt>
                <c:pt idx="2">
                  <c:v>3.25</c:v>
                </c:pt>
                <c:pt idx="3">
                  <c:v>3.25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4.708333333333333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95-43DC-913F-A38D851E93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1964800"/>
        <c:axId val="101966592"/>
      </c:barChart>
      <c:catAx>
        <c:axId val="1019648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966592"/>
        <c:crosses val="autoZero"/>
        <c:auto val="1"/>
        <c:lblAlgn val="ctr"/>
        <c:lblOffset val="100"/>
        <c:noMultiLvlLbl val="0"/>
      </c:catAx>
      <c:valAx>
        <c:axId val="10196659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1964800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Нуркенова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Гулнур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Канышевна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928563422105866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Лист3!$A$47</c:f>
              <c:strCache>
                <c:ptCount val="1"/>
                <c:pt idx="0">
                  <c:v>Нуркенова Гулнур Канышевна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1772-4DC7-892F-2AE14553D75D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Лист3!$B$48:$N$48</c:f>
              <c:numCache>
                <c:formatCode>0.00</c:formatCode>
                <c:ptCount val="13"/>
                <c:pt idx="0">
                  <c:v>3.8</c:v>
                </c:pt>
                <c:pt idx="1">
                  <c:v>3.4</c:v>
                </c:pt>
                <c:pt idx="2">
                  <c:v>3.4</c:v>
                </c:pt>
                <c:pt idx="3">
                  <c:v>3.6</c:v>
                </c:pt>
                <c:pt idx="4">
                  <c:v>3.8</c:v>
                </c:pt>
                <c:pt idx="5">
                  <c:v>3.6</c:v>
                </c:pt>
                <c:pt idx="6">
                  <c:v>3.6</c:v>
                </c:pt>
                <c:pt idx="7">
                  <c:v>3.4</c:v>
                </c:pt>
                <c:pt idx="8">
                  <c:v>3.6</c:v>
                </c:pt>
                <c:pt idx="9">
                  <c:v>3.6</c:v>
                </c:pt>
                <c:pt idx="10">
                  <c:v>3.4</c:v>
                </c:pt>
                <c:pt idx="11">
                  <c:v>3.4</c:v>
                </c:pt>
                <c:pt idx="12">
                  <c:v>3.5500000000000003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48-46B0-ACFA-CFFB7620DA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2161792"/>
        <c:axId val="102163584"/>
      </c:barChart>
      <c:catAx>
        <c:axId val="1021617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163584"/>
        <c:crosses val="autoZero"/>
        <c:auto val="1"/>
        <c:lblAlgn val="ctr"/>
        <c:lblOffset val="100"/>
        <c:noMultiLvlLbl val="0"/>
      </c:catAx>
      <c:valAx>
        <c:axId val="102163584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161792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400" dirty="0" err="1"/>
              <a:t>Отыншиева</a:t>
            </a:r>
            <a:r>
              <a:rPr lang="ru-RU" sz="2400" dirty="0"/>
              <a:t> </a:t>
            </a:r>
            <a:r>
              <a:rPr lang="ru-RU" sz="2400" dirty="0" err="1"/>
              <a:t>Гулим</a:t>
            </a:r>
            <a:r>
              <a:rPr lang="ru-RU" sz="2400" dirty="0"/>
              <a:t> </a:t>
            </a:r>
            <a:r>
              <a:rPr lang="ru-RU" sz="2400" dirty="0" err="1"/>
              <a:t>Кожахметовна</a:t>
            </a:r>
            <a:endParaRPr lang="ru-RU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Лист3!$A$49</c:f>
              <c:strCache>
                <c:ptCount val="1"/>
                <c:pt idx="0">
                  <c:v>Отыншиева Гулим Кожахметовна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20A-45EF-88DA-06AAB4668F4B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Лист3!$B$50:$N$50</c:f>
              <c:numCache>
                <c:formatCode>0.00</c:formatCode>
                <c:ptCount val="13"/>
                <c:pt idx="0">
                  <c:v>5</c:v>
                </c:pt>
                <c:pt idx="1">
                  <c:v>5</c:v>
                </c:pt>
                <c:pt idx="2">
                  <c:v>4.75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4.979166666666667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CF-4683-896B-6340E9ED8EE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2227968"/>
        <c:axId val="102229504"/>
      </c:barChart>
      <c:catAx>
        <c:axId val="102227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229504"/>
        <c:crosses val="autoZero"/>
        <c:auto val="1"/>
        <c:lblAlgn val="ctr"/>
        <c:lblOffset val="100"/>
        <c:noMultiLvlLbl val="0"/>
      </c:catAx>
      <c:valAx>
        <c:axId val="102229504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227968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ru-RU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Саттарова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Фарида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Фаттаховна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818965702835150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Лист3!$A$51</c:f>
              <c:strCache>
                <c:ptCount val="1"/>
                <c:pt idx="0">
                  <c:v>Саттарова Фарида Фаттаховна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FB9-4CB8-8F3F-0D0141FE4676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Лист3!$B$52:$N$52</c:f>
              <c:numCache>
                <c:formatCode>0.00</c:formatCode>
                <c:ptCount val="13"/>
                <c:pt idx="0">
                  <c:v>4.8571428571428568</c:v>
                </c:pt>
                <c:pt idx="1">
                  <c:v>4.8571428571428568</c:v>
                </c:pt>
                <c:pt idx="2">
                  <c:v>4.8571428571428568</c:v>
                </c:pt>
                <c:pt idx="3">
                  <c:v>4.8571428571428568</c:v>
                </c:pt>
                <c:pt idx="4">
                  <c:v>4.8571428571428568</c:v>
                </c:pt>
                <c:pt idx="5">
                  <c:v>4.8571428571428568</c:v>
                </c:pt>
                <c:pt idx="6">
                  <c:v>4.8571428571428568</c:v>
                </c:pt>
                <c:pt idx="7">
                  <c:v>4.8571428571428568</c:v>
                </c:pt>
                <c:pt idx="8">
                  <c:v>4.8571428571428568</c:v>
                </c:pt>
                <c:pt idx="9">
                  <c:v>4.8571428571428568</c:v>
                </c:pt>
                <c:pt idx="10">
                  <c:v>4.8571428571428568</c:v>
                </c:pt>
                <c:pt idx="11">
                  <c:v>4.8571428571428568</c:v>
                </c:pt>
                <c:pt idx="12">
                  <c:v>4.8571428571428559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EC-4D48-9A7A-8A22B17D98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2281600"/>
        <c:axId val="102283136"/>
      </c:barChart>
      <c:catAx>
        <c:axId val="10228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283136"/>
        <c:crosses val="autoZero"/>
        <c:auto val="1"/>
        <c:lblAlgn val="ctr"/>
        <c:lblOffset val="100"/>
        <c:noMultiLvlLbl val="0"/>
      </c:catAx>
      <c:valAx>
        <c:axId val="102283136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281600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Сиволобова Ольга Александровна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Лист3!$A$53</c:f>
              <c:strCache>
                <c:ptCount val="1"/>
                <c:pt idx="0">
                  <c:v>Сиволобова Ольга Александровна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469-4F9D-8CF5-8BC65F69E018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Лист3!$B$54:$N$54</c:f>
              <c:numCache>
                <c:formatCode>0.00</c:formatCode>
                <c:ptCount val="13"/>
                <c:pt idx="0">
                  <c:v>4.7692307692307692</c:v>
                </c:pt>
                <c:pt idx="1">
                  <c:v>4.8461538461538458</c:v>
                </c:pt>
                <c:pt idx="2">
                  <c:v>4.7692307692307692</c:v>
                </c:pt>
                <c:pt idx="3">
                  <c:v>4.8461538461538458</c:v>
                </c:pt>
                <c:pt idx="4">
                  <c:v>5</c:v>
                </c:pt>
                <c:pt idx="5">
                  <c:v>4.8461538461538458</c:v>
                </c:pt>
                <c:pt idx="6">
                  <c:v>4.9230769230769234</c:v>
                </c:pt>
                <c:pt idx="7">
                  <c:v>4.8461538461538458</c:v>
                </c:pt>
                <c:pt idx="8">
                  <c:v>4.9230769230769234</c:v>
                </c:pt>
                <c:pt idx="9">
                  <c:v>4.7692307692307692</c:v>
                </c:pt>
                <c:pt idx="10">
                  <c:v>5</c:v>
                </c:pt>
                <c:pt idx="11">
                  <c:v>4.9230769230769234</c:v>
                </c:pt>
                <c:pt idx="12">
                  <c:v>4.8717948717948723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4F-47FE-AE50-28910AD7BCC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2359808"/>
        <c:axId val="102361344"/>
      </c:barChart>
      <c:catAx>
        <c:axId val="102359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361344"/>
        <c:crosses val="autoZero"/>
        <c:auto val="1"/>
        <c:lblAlgn val="ctr"/>
        <c:lblOffset val="100"/>
        <c:noMultiLvlLbl val="0"/>
      </c:catAx>
      <c:valAx>
        <c:axId val="102361344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359808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Темиреева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Кумисжан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Слямгазиновна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Лист3!$A$55</c:f>
              <c:strCache>
                <c:ptCount val="1"/>
                <c:pt idx="0">
                  <c:v>Темиреева Кумисжан Слямгазиновна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B52-45B4-A7D8-2CF54412791B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Лист3!$B$56:$N$56</c:f>
              <c:numCache>
                <c:formatCode>0.00</c:formatCode>
                <c:ptCount val="13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93D-4927-B32F-03976017CCF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2438016"/>
        <c:axId val="102439552"/>
      </c:barChart>
      <c:catAx>
        <c:axId val="1024380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439552"/>
        <c:crosses val="autoZero"/>
        <c:auto val="1"/>
        <c:lblAlgn val="ctr"/>
        <c:lblOffset val="100"/>
        <c:noMultiLvlLbl val="0"/>
      </c:catAx>
      <c:valAx>
        <c:axId val="10243955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438016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Абдрахманова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Алуа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Сабитовна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9.5215915364074866E-2"/>
          <c:w val="0.41383573928258971"/>
          <c:h val="0.868299746128860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Лист3!$A$3</c:f>
              <c:strCache>
                <c:ptCount val="1"/>
                <c:pt idx="0">
                  <c:v>Абдрахманова Алуа Сабитовна</c:v>
                </c:pt>
              </c:strCache>
            </c:strRef>
          </c:tx>
          <c:spPr>
            <a:solidFill>
              <a:sysClr val="window" lastClr="FFFFFF"/>
            </a:solidFill>
            <a:ln>
              <a:solidFill>
                <a:sysClr val="window" lastClr="FFFFFF"/>
              </a:solidFill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solidFill>
                  <a:sysClr val="window" lastClr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148-4C60-B075-E391A866FB60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Лист3!$B$4:$N$4</c:f>
              <c:numCache>
                <c:formatCode>0.00</c:formatCode>
                <c:ptCount val="13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4.5999999999999996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4.9666666666666668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48-4C60-B075-E391A866FB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394240"/>
        <c:axId val="52428800"/>
      </c:barChart>
      <c:catAx>
        <c:axId val="52394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28800"/>
        <c:crosses val="autoZero"/>
        <c:auto val="1"/>
        <c:lblAlgn val="ctr"/>
        <c:lblOffset val="100"/>
        <c:noMultiLvlLbl val="0"/>
      </c:catAx>
      <c:valAx>
        <c:axId val="52428800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394240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Тукубаева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Гульмира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Нурахметовна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Лист3!$A$57</c:f>
              <c:strCache>
                <c:ptCount val="1"/>
                <c:pt idx="0">
                  <c:v>Тукубаева Гульмира Нурахметовна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AA8-4E3B-A2C3-79600DAB4FE9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Лист3!$B$58:$N$58</c:f>
              <c:numCache>
                <c:formatCode>0.00</c:formatCode>
                <c:ptCount val="13"/>
                <c:pt idx="0">
                  <c:v>4.5</c:v>
                </c:pt>
                <c:pt idx="1">
                  <c:v>3</c:v>
                </c:pt>
                <c:pt idx="2">
                  <c:v>3.25</c:v>
                </c:pt>
                <c:pt idx="3">
                  <c:v>3.5</c:v>
                </c:pt>
                <c:pt idx="4">
                  <c:v>3.25</c:v>
                </c:pt>
                <c:pt idx="5">
                  <c:v>2.75</c:v>
                </c:pt>
                <c:pt idx="6">
                  <c:v>3.5</c:v>
                </c:pt>
                <c:pt idx="7">
                  <c:v>3.5</c:v>
                </c:pt>
                <c:pt idx="8">
                  <c:v>3.25</c:v>
                </c:pt>
                <c:pt idx="9">
                  <c:v>3.25</c:v>
                </c:pt>
                <c:pt idx="10">
                  <c:v>3.25</c:v>
                </c:pt>
                <c:pt idx="11">
                  <c:v>3.25</c:v>
                </c:pt>
                <c:pt idx="12">
                  <c:v>3.3541666666666665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8E-4477-83FF-9D0EDAB278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2934016"/>
        <c:axId val="102935552"/>
      </c:barChart>
      <c:catAx>
        <c:axId val="1029340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935552"/>
        <c:crosses val="autoZero"/>
        <c:auto val="1"/>
        <c:lblAlgn val="ctr"/>
        <c:lblOffset val="100"/>
        <c:noMultiLvlLbl val="0"/>
      </c:catAx>
      <c:valAx>
        <c:axId val="10293555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934016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Усувалиева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Зайра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Казыгуловна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0.10040475844806446"/>
          <c:w val="0.41383573928258971"/>
          <c:h val="0.863111007715598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Лист3!$A$59</c:f>
              <c:strCache>
                <c:ptCount val="1"/>
                <c:pt idx="0">
                  <c:v>Усувалиева Зайра Казыгуловна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00F-41B8-9721-2097173EB4D5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Лист3!$B$60:$N$60</c:f>
              <c:numCache>
                <c:formatCode>0.00</c:formatCode>
                <c:ptCount val="13"/>
                <c:pt idx="0">
                  <c:v>4</c:v>
                </c:pt>
                <c:pt idx="1">
                  <c:v>4.25</c:v>
                </c:pt>
                <c:pt idx="2">
                  <c:v>4</c:v>
                </c:pt>
                <c:pt idx="3">
                  <c:v>4.25</c:v>
                </c:pt>
                <c:pt idx="4">
                  <c:v>4.25</c:v>
                </c:pt>
                <c:pt idx="5">
                  <c:v>4.25</c:v>
                </c:pt>
                <c:pt idx="6">
                  <c:v>4.25</c:v>
                </c:pt>
                <c:pt idx="7">
                  <c:v>4.25</c:v>
                </c:pt>
                <c:pt idx="8">
                  <c:v>4.25</c:v>
                </c:pt>
                <c:pt idx="9">
                  <c:v>4</c:v>
                </c:pt>
                <c:pt idx="10">
                  <c:v>4.25</c:v>
                </c:pt>
                <c:pt idx="11">
                  <c:v>4.5</c:v>
                </c:pt>
                <c:pt idx="12">
                  <c:v>4.208333333333333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0F-41B8-9721-2097173EB4D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2668160"/>
        <c:axId val="102669696"/>
      </c:barChart>
      <c:catAx>
        <c:axId val="1026681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669696"/>
        <c:crosses val="autoZero"/>
        <c:auto val="1"/>
        <c:lblAlgn val="ctr"/>
        <c:lblOffset val="100"/>
        <c:noMultiLvlLbl val="0"/>
      </c:catAx>
      <c:valAx>
        <c:axId val="102669696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668160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Хаштай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Кенжегүл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Сұранғанқызы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0.10035706321006492"/>
          <c:w val="0.41383573928258971"/>
          <c:h val="0.863158517428600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Лист3!$A$61</c:f>
              <c:strCache>
                <c:ptCount val="1"/>
                <c:pt idx="0">
                  <c:v>Хаштай Кенжегүл Сұранғанқызы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1E9-45B3-8825-809CD9632DA5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Лист3!$B$62:$N$62</c:f>
              <c:numCache>
                <c:formatCode>0.00</c:formatCode>
                <c:ptCount val="13"/>
                <c:pt idx="0">
                  <c:v>4.8571428571428568</c:v>
                </c:pt>
                <c:pt idx="1">
                  <c:v>4.8571428571428568</c:v>
                </c:pt>
                <c:pt idx="2">
                  <c:v>4.4285714285714288</c:v>
                </c:pt>
                <c:pt idx="3">
                  <c:v>4.8571428571428568</c:v>
                </c:pt>
                <c:pt idx="4">
                  <c:v>4.7142857142857144</c:v>
                </c:pt>
                <c:pt idx="5">
                  <c:v>4.8571428571428568</c:v>
                </c:pt>
                <c:pt idx="6">
                  <c:v>4.8571428571428568</c:v>
                </c:pt>
                <c:pt idx="7">
                  <c:v>4.8571428571428568</c:v>
                </c:pt>
                <c:pt idx="8">
                  <c:v>5</c:v>
                </c:pt>
                <c:pt idx="9">
                  <c:v>4.4285714285714288</c:v>
                </c:pt>
                <c:pt idx="10">
                  <c:v>4.5714285714285712</c:v>
                </c:pt>
                <c:pt idx="11">
                  <c:v>5</c:v>
                </c:pt>
                <c:pt idx="12">
                  <c:v>4.7738095238095237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E9-45B3-8825-809CD9632DA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2607104"/>
        <c:axId val="102617088"/>
      </c:barChart>
      <c:catAx>
        <c:axId val="102607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617088"/>
        <c:crosses val="autoZero"/>
        <c:auto val="1"/>
        <c:lblAlgn val="ctr"/>
        <c:lblOffset val="100"/>
        <c:noMultiLvlLbl val="0"/>
      </c:catAx>
      <c:valAx>
        <c:axId val="102617088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607104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Шащанова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Майра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Балиевна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0.10675463322195197"/>
          <c:w val="0.41383573928258971"/>
          <c:h val="0.856761072033622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Лист3!$A$63</c:f>
              <c:strCache>
                <c:ptCount val="1"/>
                <c:pt idx="0">
                  <c:v>Шащанова Майра Балиевна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017-46F1-8200-0411F7DB38AC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Лист3!$B$64:$N$64</c:f>
              <c:numCache>
                <c:formatCode>0.00</c:formatCode>
                <c:ptCount val="13"/>
                <c:pt idx="0">
                  <c:v>4.75</c:v>
                </c:pt>
                <c:pt idx="1">
                  <c:v>4.75</c:v>
                </c:pt>
                <c:pt idx="2">
                  <c:v>4.75</c:v>
                </c:pt>
                <c:pt idx="3">
                  <c:v>4.75</c:v>
                </c:pt>
                <c:pt idx="4">
                  <c:v>4.75</c:v>
                </c:pt>
                <c:pt idx="5">
                  <c:v>4.75</c:v>
                </c:pt>
                <c:pt idx="6">
                  <c:v>4.75</c:v>
                </c:pt>
                <c:pt idx="7">
                  <c:v>4.75</c:v>
                </c:pt>
                <c:pt idx="8">
                  <c:v>4.75</c:v>
                </c:pt>
                <c:pt idx="9">
                  <c:v>4.5</c:v>
                </c:pt>
                <c:pt idx="10">
                  <c:v>4.5</c:v>
                </c:pt>
                <c:pt idx="11">
                  <c:v>4.5</c:v>
                </c:pt>
                <c:pt idx="12">
                  <c:v>4.6875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17-46F1-8200-0411F7DB38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315200"/>
        <c:axId val="49321088"/>
      </c:barChart>
      <c:catAx>
        <c:axId val="493152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321088"/>
        <c:crosses val="autoZero"/>
        <c:auto val="1"/>
        <c:lblAlgn val="ctr"/>
        <c:lblOffset val="100"/>
        <c:noMultiLvlLbl val="0"/>
      </c:catAx>
      <c:valAx>
        <c:axId val="49321088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315200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400" dirty="0" err="1"/>
              <a:t>Шащанова</a:t>
            </a:r>
            <a:r>
              <a:rPr lang="ru-RU" sz="2400" dirty="0"/>
              <a:t> Роза </a:t>
            </a:r>
            <a:r>
              <a:rPr lang="ru-RU" sz="2400" dirty="0" err="1"/>
              <a:t>Балиевна</a:t>
            </a:r>
            <a:endParaRPr lang="ru-RU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0.10220982147454624"/>
          <c:w val="0.41383573928258971"/>
          <c:h val="0.861305845416166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Лист3!$A$65</c:f>
              <c:strCache>
                <c:ptCount val="1"/>
                <c:pt idx="0">
                  <c:v>Шащанова Роза Балиевна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73C-45BA-A3D3-A3B6EE8DD1D3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Лист3!$B$66:$N$66</c:f>
              <c:numCache>
                <c:formatCode>0.00</c:formatCode>
                <c:ptCount val="13"/>
                <c:pt idx="0">
                  <c:v>3.5</c:v>
                </c:pt>
                <c:pt idx="1">
                  <c:v>3.75</c:v>
                </c:pt>
                <c:pt idx="2">
                  <c:v>4.75</c:v>
                </c:pt>
                <c:pt idx="3">
                  <c:v>5</c:v>
                </c:pt>
                <c:pt idx="4">
                  <c:v>3.75</c:v>
                </c:pt>
                <c:pt idx="5">
                  <c:v>3.75</c:v>
                </c:pt>
                <c:pt idx="6">
                  <c:v>3.75</c:v>
                </c:pt>
                <c:pt idx="7">
                  <c:v>3.75</c:v>
                </c:pt>
                <c:pt idx="8">
                  <c:v>3.75</c:v>
                </c:pt>
                <c:pt idx="9">
                  <c:v>3.75</c:v>
                </c:pt>
                <c:pt idx="10">
                  <c:v>5</c:v>
                </c:pt>
                <c:pt idx="11">
                  <c:v>3.75</c:v>
                </c:pt>
                <c:pt idx="12">
                  <c:v>4.020833333333333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73C-45BA-A3D3-A3B6EE8DD1D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348992"/>
        <c:axId val="102754176"/>
      </c:barChart>
      <c:catAx>
        <c:axId val="493489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2754176"/>
        <c:crosses val="autoZero"/>
        <c:auto val="1"/>
        <c:lblAlgn val="ctr"/>
        <c:lblOffset val="100"/>
        <c:noMultiLvlLbl val="0"/>
      </c:catAx>
      <c:valAx>
        <c:axId val="102754176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348992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ru-RU"/>
    </a:p>
  </c:txPr>
  <c:externalData r:id="rId2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Шутенова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Сабира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Сартаевна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9.8183309748661449E-2"/>
          <c:w val="0.41383573928258971"/>
          <c:h val="0.8653324564150014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Лист3!$A$67</c:f>
              <c:strCache>
                <c:ptCount val="1"/>
                <c:pt idx="0">
                  <c:v>Шутенова Сабира Сартаевна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80-4F61-AB31-024C9C5C4F15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Лист3!$B$68:$N$68</c:f>
              <c:numCache>
                <c:formatCode>0.00</c:formatCode>
                <c:ptCount val="13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80-4F61-AB31-024C9C5C4F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410432"/>
        <c:axId val="49411968"/>
      </c:barChart>
      <c:catAx>
        <c:axId val="49410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411968"/>
        <c:crosses val="autoZero"/>
        <c:auto val="1"/>
        <c:lblAlgn val="ctr"/>
        <c:lblOffset val="100"/>
        <c:noMultiLvlLbl val="0"/>
      </c:catAx>
      <c:valAx>
        <c:axId val="49411968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410432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 sz="2400" dirty="0" err="1"/>
              <a:t>Абдрешева</a:t>
            </a:r>
            <a:r>
              <a:rPr lang="ru-RU" sz="2400" dirty="0"/>
              <a:t> Мадина </a:t>
            </a:r>
            <a:r>
              <a:rPr lang="ru-RU" sz="2400" dirty="0" err="1"/>
              <a:t>Каббасовна</a:t>
            </a:r>
            <a:endParaRPr lang="ru-RU" sz="2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0.10236414150589372"/>
          <c:w val="0.41383573928258971"/>
          <c:h val="0.861151563749680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Лист3!$A$5</c:f>
              <c:strCache>
                <c:ptCount val="1"/>
                <c:pt idx="0">
                  <c:v>Абдрешева Мадина Каббасовна</c:v>
                </c:pt>
              </c:strCache>
            </c:strRef>
          </c:tx>
          <c:spPr>
            <a:solidFill>
              <a:sysClr val="window" lastClr="FFFFFF"/>
            </a:solidFill>
            <a:ln>
              <a:solidFill>
                <a:sysClr val="window" lastClr="FFFFFF"/>
              </a:solidFill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solidFill>
                  <a:sysClr val="window" lastClr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94A-4B1C-B7A1-50CFC55FCA36}"/>
              </c:ext>
            </c:extLst>
          </c:dPt>
          <c:dLbls>
            <c:dLbl>
              <c:idx val="12"/>
              <c:layout>
                <c:manualLayout>
                  <c:x val="2.3738661634816333E-3"/>
                  <c:y val="1.6098283656800421E-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4A-4B1C-B7A1-50CFC55FCA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Лист3!$B$6:$N$6</c:f>
              <c:numCache>
                <c:formatCode>0.00</c:formatCode>
                <c:ptCount val="13"/>
                <c:pt idx="0">
                  <c:v>5</c:v>
                </c:pt>
                <c:pt idx="1">
                  <c:v>4.9230769230769234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4.9230769230769234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4.9871794871794872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4A-4B1C-B7A1-50CFC55FCA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468736"/>
        <c:axId val="52482816"/>
      </c:barChart>
      <c:catAx>
        <c:axId val="524687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82816"/>
        <c:crosses val="autoZero"/>
        <c:auto val="1"/>
        <c:lblAlgn val="ctr"/>
        <c:lblOffset val="100"/>
        <c:noMultiLvlLbl val="0"/>
      </c:catAx>
      <c:valAx>
        <c:axId val="52482816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468736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Абылбаева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Баян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Алтынбековна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0.11341814313963537"/>
          <c:w val="0.44543560664023052"/>
          <c:h val="0.850097399655311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Лист3!$A$7</c:f>
              <c:strCache>
                <c:ptCount val="1"/>
                <c:pt idx="0">
                  <c:v>Абылбаева Баян Алтынбековна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DA-441B-A978-5EE0C9EB0E20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Лист3!$B$8:$N$8</c:f>
              <c:numCache>
                <c:formatCode>0.00</c:formatCode>
                <c:ptCount val="13"/>
                <c:pt idx="0">
                  <c:v>4.125</c:v>
                </c:pt>
                <c:pt idx="1">
                  <c:v>4.5</c:v>
                </c:pt>
                <c:pt idx="2">
                  <c:v>3.875</c:v>
                </c:pt>
                <c:pt idx="3">
                  <c:v>4.5</c:v>
                </c:pt>
                <c:pt idx="4">
                  <c:v>4.75</c:v>
                </c:pt>
                <c:pt idx="5">
                  <c:v>4.75</c:v>
                </c:pt>
                <c:pt idx="6">
                  <c:v>4.375</c:v>
                </c:pt>
                <c:pt idx="7">
                  <c:v>4.625</c:v>
                </c:pt>
                <c:pt idx="8">
                  <c:v>4.5</c:v>
                </c:pt>
                <c:pt idx="9">
                  <c:v>3.875</c:v>
                </c:pt>
                <c:pt idx="10">
                  <c:v>4.25</c:v>
                </c:pt>
                <c:pt idx="11">
                  <c:v>4.375</c:v>
                </c:pt>
                <c:pt idx="12">
                  <c:v>4.375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DA-441B-A978-5EE0C9EB0E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53440"/>
        <c:axId val="52655232"/>
      </c:barChart>
      <c:catAx>
        <c:axId val="526534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655232"/>
        <c:crosses val="autoZero"/>
        <c:auto val="1"/>
        <c:lblAlgn val="ctr"/>
        <c:lblOffset val="100"/>
        <c:noMultiLvlLbl val="0"/>
      </c:catAx>
      <c:valAx>
        <c:axId val="5265523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653440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Айтжан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Дәулет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Кенжебайұлы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0.104964853124816"/>
          <c:w val="0.4357447269057147"/>
          <c:h val="0.858550941658559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Лист3!$A$9</c:f>
              <c:strCache>
                <c:ptCount val="1"/>
                <c:pt idx="0">
                  <c:v>Айтжан Дәулет Кенжебайұлы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EB9-4668-B103-4EF3E3CE21D0}"/>
              </c:ext>
            </c:extLst>
          </c:dPt>
          <c:dPt>
            <c:idx val="1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EB9-4668-B103-4EF3E3CE21D0}"/>
              </c:ext>
            </c:extLst>
          </c:dPt>
          <c:dPt>
            <c:idx val="2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EB9-4668-B103-4EF3E3CE21D0}"/>
              </c:ext>
            </c:extLst>
          </c:dPt>
          <c:dPt>
            <c:idx val="3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" lastClr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EB9-4668-B103-4EF3E3CE21D0}"/>
              </c:ext>
            </c:extLst>
          </c:dPt>
          <c:dPt>
            <c:idx val="4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" lastClr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5EB9-4668-B103-4EF3E3CE21D0}"/>
              </c:ext>
            </c:extLst>
          </c:dPt>
          <c:dPt>
            <c:idx val="5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" lastClr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EB9-4668-B103-4EF3E3CE21D0}"/>
              </c:ext>
            </c:extLst>
          </c:dPt>
          <c:dPt>
            <c:idx val="6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" lastClr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5EB9-4668-B103-4EF3E3CE21D0}"/>
              </c:ext>
            </c:extLst>
          </c:dPt>
          <c:dPt>
            <c:idx val="7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" lastClr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EB9-4668-B103-4EF3E3CE21D0}"/>
              </c:ext>
            </c:extLst>
          </c:dPt>
          <c:dPt>
            <c:idx val="8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" lastClr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5EB9-4668-B103-4EF3E3CE21D0}"/>
              </c:ext>
            </c:extLst>
          </c:dPt>
          <c:dPt>
            <c:idx val="9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" lastClr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EB9-4668-B103-4EF3E3CE21D0}"/>
              </c:ext>
            </c:extLst>
          </c:dPt>
          <c:dPt>
            <c:idx val="10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" lastClr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5EB9-4668-B103-4EF3E3CE21D0}"/>
              </c:ext>
            </c:extLst>
          </c:dPt>
          <c:dPt>
            <c:idx val="11"/>
            <c:invertIfNegative val="0"/>
            <c:bubble3D val="0"/>
            <c:spPr>
              <a:solidFill>
                <a:sysClr val="window" lastClr="FFFFFF"/>
              </a:solidFill>
              <a:ln>
                <a:solidFill>
                  <a:sysClr val="window" lastClr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EB9-4668-B103-4EF3E3CE21D0}"/>
              </c:ext>
            </c:extLst>
          </c:dPt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EB9-4668-B103-4EF3E3CE21D0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Лист3!$B$10:$N$10</c:f>
              <c:numCache>
                <c:formatCode>0.00</c:formatCode>
                <c:ptCount val="13"/>
                <c:pt idx="0">
                  <c:v>4.5999999999999996</c:v>
                </c:pt>
                <c:pt idx="1">
                  <c:v>4.5999999999999996</c:v>
                </c:pt>
                <c:pt idx="2">
                  <c:v>4.4000000000000004</c:v>
                </c:pt>
                <c:pt idx="3">
                  <c:v>4.5333333333333332</c:v>
                </c:pt>
                <c:pt idx="4">
                  <c:v>4.5333333333333332</c:v>
                </c:pt>
                <c:pt idx="5">
                  <c:v>4.5333333333333332</c:v>
                </c:pt>
                <c:pt idx="6">
                  <c:v>4.5333333333333332</c:v>
                </c:pt>
                <c:pt idx="7">
                  <c:v>4.4000000000000004</c:v>
                </c:pt>
                <c:pt idx="8">
                  <c:v>4.333333333333333</c:v>
                </c:pt>
                <c:pt idx="9">
                  <c:v>4.4000000000000004</c:v>
                </c:pt>
                <c:pt idx="10">
                  <c:v>4.4000000000000004</c:v>
                </c:pt>
                <c:pt idx="11">
                  <c:v>4.5333333333333332</c:v>
                </c:pt>
                <c:pt idx="12">
                  <c:v>4.4833333333333325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EB9-4668-B103-4EF3E3CE21D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10560"/>
        <c:axId val="52612096"/>
      </c:barChart>
      <c:catAx>
        <c:axId val="526105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612096"/>
        <c:crosses val="autoZero"/>
        <c:auto val="1"/>
        <c:lblAlgn val="ctr"/>
        <c:lblOffset val="100"/>
        <c:noMultiLvlLbl val="0"/>
      </c:catAx>
      <c:valAx>
        <c:axId val="52612096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610560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/>
              <a:t>Арунова Жанна Ануаровна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Лист3!$A$11</c:f>
              <c:strCache>
                <c:ptCount val="1"/>
                <c:pt idx="0">
                  <c:v>Арунова Жанна Ануаровна</c:v>
                </c:pt>
              </c:strCache>
            </c:strRef>
          </c:tx>
          <c:spPr>
            <a:solidFill>
              <a:sysClr val="window" lastClr="FFFFFF"/>
            </a:solidFill>
            <a:ln>
              <a:solidFill>
                <a:sysClr val="window" lastClr="FFFFFF"/>
              </a:solidFill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solidFill>
                  <a:sysClr val="window" lastClr="FFFFFF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F4B-447A-94D3-BA902390DE18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Лист3!$B$12:$N$12</c:f>
              <c:numCache>
                <c:formatCode>0.00</c:formatCode>
                <c:ptCount val="13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3.8</c:v>
                </c:pt>
                <c:pt idx="5">
                  <c:v>4</c:v>
                </c:pt>
                <c:pt idx="6">
                  <c:v>3.8</c:v>
                </c:pt>
                <c:pt idx="7">
                  <c:v>4</c:v>
                </c:pt>
                <c:pt idx="8">
                  <c:v>3.8</c:v>
                </c:pt>
                <c:pt idx="9">
                  <c:v>4</c:v>
                </c:pt>
                <c:pt idx="10">
                  <c:v>3.8</c:v>
                </c:pt>
                <c:pt idx="11">
                  <c:v>4</c:v>
                </c:pt>
                <c:pt idx="12">
                  <c:v>3.9333333333333331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4B-447A-94D3-BA902390DE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803456"/>
        <c:axId val="52804992"/>
      </c:barChart>
      <c:catAx>
        <c:axId val="528034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804992"/>
        <c:crosses val="autoZero"/>
        <c:auto val="1"/>
        <c:lblAlgn val="ctr"/>
        <c:lblOffset val="100"/>
        <c:noMultiLvlLbl val="0"/>
      </c:catAx>
      <c:valAx>
        <c:axId val="5280499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803456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/>
              <a:t>Асакаева Дана Саламатовна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Лист3!$A$13</c:f>
              <c:strCache>
                <c:ptCount val="1"/>
                <c:pt idx="0">
                  <c:v>Асакаева Дана Саламатовна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3F6-4866-B650-9F49E397093A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Лист3!$B$14:$N$14</c:f>
              <c:numCache>
                <c:formatCode>0.00</c:formatCode>
                <c:ptCount val="13"/>
                <c:pt idx="0">
                  <c:v>5</c:v>
                </c:pt>
                <c:pt idx="1">
                  <c:v>5</c:v>
                </c:pt>
                <c:pt idx="2">
                  <c:v>4.8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4.8</c:v>
                </c:pt>
                <c:pt idx="10">
                  <c:v>5</c:v>
                </c:pt>
                <c:pt idx="11">
                  <c:v>5</c:v>
                </c:pt>
                <c:pt idx="12">
                  <c:v>4.9666666666666659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99-4A7E-81B7-C3DCA66304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927488"/>
        <c:axId val="52937472"/>
      </c:barChart>
      <c:catAx>
        <c:axId val="529274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937472"/>
        <c:crosses val="autoZero"/>
        <c:auto val="1"/>
        <c:lblAlgn val="ctr"/>
        <c:lblOffset val="100"/>
        <c:noMultiLvlLbl val="0"/>
      </c:catAx>
      <c:valAx>
        <c:axId val="5293747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927488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/>
              <a:t>Ахметова Асель Касеновна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50560870516185474"/>
          <c:y val="8.0411659068932162E-2"/>
          <c:w val="0.41383573928258971"/>
          <c:h val="0.88310401989225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Лист3!$A$15</c:f>
              <c:strCache>
                <c:ptCount val="1"/>
                <c:pt idx="0">
                  <c:v>Ахметова Асель Касеновна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F62-467A-ADA4-16E7C3632941}"/>
              </c:ext>
            </c:extLst>
          </c:dPt>
          <c:dPt>
            <c:idx val="1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F62-467A-ADA4-16E7C3632941}"/>
              </c:ext>
            </c:extLst>
          </c:dPt>
          <c:dPt>
            <c:idx val="2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F62-467A-ADA4-16E7C3632941}"/>
              </c:ext>
            </c:extLst>
          </c:dPt>
          <c:dPt>
            <c:idx val="3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F62-467A-ADA4-16E7C3632941}"/>
              </c:ext>
            </c:extLst>
          </c:dPt>
          <c:dPt>
            <c:idx val="4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F62-467A-ADA4-16E7C3632941}"/>
              </c:ext>
            </c:extLst>
          </c:dPt>
          <c:dPt>
            <c:idx val="5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F62-467A-ADA4-16E7C3632941}"/>
              </c:ext>
            </c:extLst>
          </c:dPt>
          <c:dPt>
            <c:idx val="6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F62-467A-ADA4-16E7C3632941}"/>
              </c:ext>
            </c:extLst>
          </c:dPt>
          <c:dPt>
            <c:idx val="7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F62-467A-ADA4-16E7C3632941}"/>
              </c:ext>
            </c:extLst>
          </c:dPt>
          <c:dPt>
            <c:idx val="8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4F62-467A-ADA4-16E7C3632941}"/>
              </c:ext>
            </c:extLst>
          </c:dPt>
          <c:dPt>
            <c:idx val="9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F62-467A-ADA4-16E7C3632941}"/>
              </c:ext>
            </c:extLst>
          </c:dPt>
          <c:dPt>
            <c:idx val="10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4F62-467A-ADA4-16E7C3632941}"/>
              </c:ext>
            </c:extLst>
          </c:dPt>
          <c:dPt>
            <c:idx val="11"/>
            <c:invertIfNegative val="0"/>
            <c:bubble3D val="0"/>
            <c:spPr>
              <a:solidFill>
                <a:sysClr val="window" lastClr="FFFF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F62-467A-ADA4-16E7C3632941}"/>
              </c:ext>
            </c:extLst>
          </c:dPt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4F62-467A-ADA4-16E7C3632941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Лист3!$B$1:$N$1</c:f>
              <c:strCache>
                <c:ptCount val="13"/>
                <c:pt idx="0">
                  <c:v>1. Ясное и доступное изложение материала </c:v>
                </c:pt>
                <c:pt idx="1">
                  <c:v>2. Умение вызвать и поддержать интерес студентов к изучаемой дисциплине</c:v>
                </c:pt>
                <c:pt idx="2">
                  <c:v>3. Использование методов интерактивной технологии обучения (ролевые игры, дискуссии, дебаты, мозговой штурм, анализ конкретной ситуации и др.)</c:v>
                </c:pt>
                <c:pt idx="3">
                  <c:v>4.  Использование современных технических средств обучения (презентаций, видеолекций, электронных учебников, пособий, Интернета и т.д.)</c:v>
                </c:pt>
                <c:pt idx="4">
                  <c:v>5.  Умение поддержать дисциплину на занятиях</c:v>
                </c:pt>
                <c:pt idx="5">
                  <c:v>6.  Ориентация на использование изучаемого материала в будущей профессиональной и общественной деятельности</c:v>
                </c:pt>
                <c:pt idx="6">
                  <c:v>7.  Объективность в оценке знаний и умений студентов  </c:v>
                </c:pt>
                <c:pt idx="7">
                  <c:v>8.  Соразмерность требований на экзаменах изученному программному материалу</c:v>
                </c:pt>
                <c:pt idx="8">
                  <c:v>9.  Заинтересованность в успехах студентов</c:v>
                </c:pt>
                <c:pt idx="9">
                  <c:v>10.  Вовлечение студентов в научную деятельность (к написанию статей, научных работ; к участию в научных конференциях, олимпиадах, грантовых конкурсах и др.)</c:v>
                </c:pt>
                <c:pt idx="10">
                  <c:v>11. Доброжелательность, тактичность, открытость и демократичность по отношению к студентам</c:v>
                </c:pt>
                <c:pt idx="11">
                  <c:v>12. Профессиональные и личностные качества педагога соответствуют вашему представлению о педагоге ВУЗа</c:v>
                </c:pt>
                <c:pt idx="12">
                  <c:v>Общий рейтинг преподавателя</c:v>
                </c:pt>
              </c:strCache>
            </c:strRef>
          </c:cat>
          <c:val>
            <c:numRef>
              <c:f>Лист3!$B$16:$N$16</c:f>
              <c:numCache>
                <c:formatCode>0.00</c:formatCode>
                <c:ptCount val="13"/>
                <c:pt idx="0">
                  <c:v>4.9411764705882355</c:v>
                </c:pt>
                <c:pt idx="1">
                  <c:v>4.882352941176471</c:v>
                </c:pt>
                <c:pt idx="2">
                  <c:v>4.8235294117647056</c:v>
                </c:pt>
                <c:pt idx="3">
                  <c:v>4.9411764705882355</c:v>
                </c:pt>
                <c:pt idx="4">
                  <c:v>4.9411764705882355</c:v>
                </c:pt>
                <c:pt idx="5">
                  <c:v>4.8235294117647056</c:v>
                </c:pt>
                <c:pt idx="6">
                  <c:v>4.9411764705882355</c:v>
                </c:pt>
                <c:pt idx="7">
                  <c:v>4.9411764705882355</c:v>
                </c:pt>
                <c:pt idx="8">
                  <c:v>5</c:v>
                </c:pt>
                <c:pt idx="9">
                  <c:v>4.8235294117647056</c:v>
                </c:pt>
                <c:pt idx="10">
                  <c:v>4.9411764705882355</c:v>
                </c:pt>
                <c:pt idx="11">
                  <c:v>4.9411764705882355</c:v>
                </c:pt>
                <c:pt idx="12">
                  <c:v>4.9117647058823524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66-4066-8220-891B427243A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4502528"/>
        <c:axId val="54504064"/>
      </c:barChart>
      <c:catAx>
        <c:axId val="545025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504064"/>
        <c:crosses val="autoZero"/>
        <c:auto val="1"/>
        <c:lblAlgn val="ctr"/>
        <c:lblOffset val="100"/>
        <c:noMultiLvlLbl val="0"/>
      </c:catAx>
      <c:valAx>
        <c:axId val="54504064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502528"/>
        <c:crosses val="autoZero"/>
        <c:crossBetween val="between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5EBF37-674A-4E57-85F8-6ABA61979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AF43132-521E-4BB0-AA5D-7192C34CD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8565805-A5D4-465A-B06A-281A1B7ED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C0BF-91B5-41B2-A9AB-9348BFA8E687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BAE1C92-A1BF-4628-B272-218EAE77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21D0A5F-2556-41B1-93CB-729CA5511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07D8-FDCB-40FD-B25C-9A51A8843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95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01FDA9-B456-4F75-BC9B-246181710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C2455D5-A1CC-4225-9F56-2BDE5705E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54ED4FF-0F1F-433F-AED3-499292C7A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C0BF-91B5-41B2-A9AB-9348BFA8E687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5B23066-6F35-4F6E-862A-6E3ACD136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B5629CA-3436-48AB-B5BF-B52EC9934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07D8-FDCB-40FD-B25C-9A51A8843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69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407122C-CC69-4859-85B1-F08AD4BDCC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D8AD4E4-2AB4-4B70-871C-25A5EBF8C5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3A5B3B1-FBD1-4A7C-9154-5EAE2A38A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C0BF-91B5-41B2-A9AB-9348BFA8E687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D9D3746-9127-4AB8-90A1-C1B0C7B8A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C25507E-190B-4482-B86D-7478C3D8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07D8-FDCB-40FD-B25C-9A51A8843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49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1E5AB9-2D45-4FD7-966F-B69504292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998CE35-9B49-4973-9921-70295185C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4239B99-3B4D-46BC-B541-EC0722C6F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C0BF-91B5-41B2-A9AB-9348BFA8E687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3F9B7E5-4F09-4B54-AB67-F66404B9D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A3FD309-3939-48AB-927B-2C402EFF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07D8-FDCB-40FD-B25C-9A51A8843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48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2E3582-A872-4D83-9039-793821A6A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2229D7F-8BED-4D41-9C24-F1515D10A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1BCD352-A42F-4CF9-BF8F-D924E9513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C0BF-91B5-41B2-A9AB-9348BFA8E687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9EF1F76-4625-4B6D-8314-5C727CFD1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793C1AC-ACB3-4FF4-A981-3766684C4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07D8-FDCB-40FD-B25C-9A51A8843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64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20FDC8-EE60-4360-90D5-F9DAD87A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5D01159-37C8-453C-852A-4E58B21A76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A9F4F7A-D0AE-4391-82FC-9C66B3156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77D2AD4-BF52-4DCF-BA4A-1BE207673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C0BF-91B5-41B2-A9AB-9348BFA8E687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931C9C3-33FC-494C-A268-6FDAF2FB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FFAFE28-A79F-44E1-B642-5E1159C6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07D8-FDCB-40FD-B25C-9A51A8843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68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11A9E4-DE9A-4C5A-ACD9-18E98A47F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1235BDD-ED9B-4ADF-B953-9FF070AB5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20CF077-E26E-4755-8C3C-D53453735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93AD4D3-FD7F-4E4D-AC2A-A1769EF45B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1852412-1696-4F05-B04E-95520B5E7E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521D91C-5853-4158-B629-EDC9904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C0BF-91B5-41B2-A9AB-9348BFA8E687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41E9E253-9C73-4945-AF9D-678C4FD8E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07102C5-0B11-490A-A3B5-D46CCC6C1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07D8-FDCB-40FD-B25C-9A51A8843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82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B51661-69BC-4BAB-9120-630BB1D2D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1CDB508-414C-47BA-81B2-E2D54B205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C0BF-91B5-41B2-A9AB-9348BFA8E687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6D76117-9668-47AB-8F68-C30A17C5B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272237F-8CCA-45AA-B084-6F7130371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07D8-FDCB-40FD-B25C-9A51A8843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60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5EDE79C-3FB3-4443-86F3-0217B068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C0BF-91B5-41B2-A9AB-9348BFA8E687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FD76A62-500C-460A-9524-036131903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8589FF3-8F61-4D9F-AE81-99522AB00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07D8-FDCB-40FD-B25C-9A51A8843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73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B5CCC3-6033-4E28-B5EF-0AB86381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16C4541-E37F-443E-A7B5-3AD9E3963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274D304-791B-4EC5-8E5A-CA37571BB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F510DF8-019A-43E3-AFFF-D0842270B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C0BF-91B5-41B2-A9AB-9348BFA8E687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170635B-04A9-4BAD-90EC-1710BEE06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869B2E6-90D0-47E6-B6B6-2F68F66D9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07D8-FDCB-40FD-B25C-9A51A8843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22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816182-4B45-4931-8B3D-5EDA8F2E3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FF49E3F-523E-40AE-91F6-10F5AC27D5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99AC49C-7483-434B-A21F-E9C697C0A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CB0E135-3893-43AF-954C-5B75FE1F9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C0BF-91B5-41B2-A9AB-9348BFA8E687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8DE02C0-6A8A-4CE9-A72A-A9A991516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54AFBA7-DF35-48AF-B977-617E7CF5E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07D8-FDCB-40FD-B25C-9A51A8843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14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987C9D1-B5E8-439B-B7B3-8F0EAC514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DE1EF27-B9A0-423C-99D4-06E2E9BEA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31FFDD-1629-47DC-AC5D-E59A612272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FC0BF-91B5-41B2-A9AB-9348BFA8E687}" type="datetimeFigureOut">
              <a:rPr lang="ru-RU" smtClean="0"/>
              <a:t>25.12.2023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59CD9DB-52D1-47C6-B563-B5AE5FAAFD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A90B7EC-8294-4253-BDF8-66ED5D85A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C07D8-FDCB-40FD-B25C-9A51A8843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35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21AE52F-8A45-40FC-981E-55B59603F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D2E0DF4-4E4B-4287-87FA-442A42CDB7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08" y="1"/>
            <a:ext cx="7492620" cy="184244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45AB077-40A3-4F64-9868-5D840228A8B9}"/>
              </a:ext>
            </a:extLst>
          </p:cNvPr>
          <p:cNvSpPr txBox="1"/>
          <p:nvPr/>
        </p:nvSpPr>
        <p:spPr>
          <a:xfrm>
            <a:off x="464024" y="2784143"/>
            <a:ext cx="7287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ПРЕПОДАВАТЕЛЬ ГЛАЗАМИ СТУДЕНТОВ</a:t>
            </a:r>
          </a:p>
          <a:p>
            <a:pPr algn="ctr"/>
            <a:endParaRPr lang="ru-RU" sz="24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Обзор результатов онлайн-опроса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CA966BF-0BDC-4E84-A055-1E3A97C68AAF}"/>
              </a:ext>
            </a:extLst>
          </p:cNvPr>
          <p:cNvSpPr txBox="1"/>
          <p:nvPr/>
        </p:nvSpPr>
        <p:spPr>
          <a:xfrm>
            <a:off x="1105468" y="5431809"/>
            <a:ext cx="620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КАРАГАНДА - 2023</a:t>
            </a:r>
          </a:p>
        </p:txBody>
      </p:sp>
    </p:spTree>
    <p:extLst>
      <p:ext uri="{BB962C8B-B14F-4D97-AF65-F5344CB8AC3E}">
        <p14:creationId xmlns:p14="http://schemas.microsoft.com/office/powerpoint/2010/main" val="2982797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D5BD85EE-0578-4E13-A8DC-2A78481DE9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4086088"/>
              </p:ext>
            </p:extLst>
          </p:nvPr>
        </p:nvGraphicFramePr>
        <p:xfrm>
          <a:off x="354843" y="272955"/>
          <a:ext cx="11013742" cy="5689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E5F8189-B7E6-44E4-BD81-225D9BFFC277}"/>
              </a:ext>
            </a:extLst>
          </p:cNvPr>
          <p:cNvSpPr txBox="1"/>
          <p:nvPr/>
        </p:nvSpPr>
        <p:spPr>
          <a:xfrm>
            <a:off x="354842" y="5827594"/>
            <a:ext cx="118371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Оценки опрошенных студентов образовательных программ «Педагогика и методика начального обучения»,  «Финансы», «Юриспруденция»,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938935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xmlns="" id="{8D523FCD-E800-4BC1-A449-10A434EE02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4862886"/>
              </p:ext>
            </p:extLst>
          </p:nvPr>
        </p:nvGraphicFramePr>
        <p:xfrm>
          <a:off x="300251" y="245660"/>
          <a:ext cx="10931856" cy="5716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C6A5063-81A2-41A2-AB5A-5D06B2B9D849}"/>
              </a:ext>
            </a:extLst>
          </p:cNvPr>
          <p:cNvSpPr txBox="1"/>
          <p:nvPr/>
        </p:nvSpPr>
        <p:spPr>
          <a:xfrm>
            <a:off x="0" y="596265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Оценки опрошенных студентов образовательной программы «Педагогика и методика начального обучения»</a:t>
            </a:r>
          </a:p>
        </p:txBody>
      </p:sp>
    </p:spTree>
    <p:extLst>
      <p:ext uri="{BB962C8B-B14F-4D97-AF65-F5344CB8AC3E}">
        <p14:creationId xmlns:p14="http://schemas.microsoft.com/office/powerpoint/2010/main" val="1883795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10D88838-84A3-4DC1-A022-7DFF9A023D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3927698"/>
              </p:ext>
            </p:extLst>
          </p:nvPr>
        </p:nvGraphicFramePr>
        <p:xfrm>
          <a:off x="286603" y="136478"/>
          <a:ext cx="10590663" cy="5826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785872C-81E3-481B-8E1E-149D74014B00}"/>
              </a:ext>
            </a:extLst>
          </p:cNvPr>
          <p:cNvSpPr txBox="1"/>
          <p:nvPr/>
        </p:nvSpPr>
        <p:spPr>
          <a:xfrm>
            <a:off x="-1" y="6099128"/>
            <a:ext cx="1219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  Оценки  опрошенных студентов образовательной программы «Педагогика и психология»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967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DBB72477-4A66-4C40-95DB-C9A48B4D60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8573898"/>
              </p:ext>
            </p:extLst>
          </p:nvPr>
        </p:nvGraphicFramePr>
        <p:xfrm>
          <a:off x="409433" y="191069"/>
          <a:ext cx="10809027" cy="5771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D6056D9-ABF5-469D-B4C1-97DC8F7BE5A1}"/>
              </a:ext>
            </a:extLst>
          </p:cNvPr>
          <p:cNvSpPr txBox="1"/>
          <p:nvPr/>
        </p:nvSpPr>
        <p:spPr>
          <a:xfrm>
            <a:off x="0" y="5800299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Оценки опрошенных студентов образовательной программы «Юриспруденция».</a:t>
            </a:r>
          </a:p>
        </p:txBody>
      </p:sp>
    </p:spTree>
    <p:extLst>
      <p:ext uri="{BB962C8B-B14F-4D97-AF65-F5344CB8AC3E}">
        <p14:creationId xmlns:p14="http://schemas.microsoft.com/office/powerpoint/2010/main" val="2759528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35C4AF1-3575-49E1-B9F9-7FF29C456A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966783"/>
              </p:ext>
            </p:extLst>
          </p:nvPr>
        </p:nvGraphicFramePr>
        <p:xfrm>
          <a:off x="395785" y="163774"/>
          <a:ext cx="11013743" cy="5745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6A4F903-FF04-4489-9D05-AD01A19F9C35}"/>
              </a:ext>
            </a:extLst>
          </p:cNvPr>
          <p:cNvSpPr txBox="1"/>
          <p:nvPr/>
        </p:nvSpPr>
        <p:spPr>
          <a:xfrm>
            <a:off x="0" y="5745707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indent="-95250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Оценки опрошенных студентов образовательных программ «Педагогика и психология», «Финансы»,  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3943152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07A19140-5DDC-469C-A41D-3F55AAC07E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9532095"/>
              </p:ext>
            </p:extLst>
          </p:nvPr>
        </p:nvGraphicFramePr>
        <p:xfrm>
          <a:off x="327546" y="204716"/>
          <a:ext cx="11000095" cy="5757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1DDCA0E-5E6A-4725-B743-FA39D6F03C39}"/>
              </a:ext>
            </a:extLst>
          </p:cNvPr>
          <p:cNvSpPr txBox="1"/>
          <p:nvPr/>
        </p:nvSpPr>
        <p:spPr>
          <a:xfrm>
            <a:off x="0" y="5854890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образовательных программ «Педагогика и методика начального обучения», «Педагогика и психология», «Дошкольное обучение и воспитание».</a:t>
            </a:r>
          </a:p>
        </p:txBody>
      </p:sp>
    </p:spTree>
    <p:extLst>
      <p:ext uri="{BB962C8B-B14F-4D97-AF65-F5344CB8AC3E}">
        <p14:creationId xmlns:p14="http://schemas.microsoft.com/office/powerpoint/2010/main" val="1115579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F2833A9C-1AD6-43EB-B762-D030F5B6F5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2560591"/>
              </p:ext>
            </p:extLst>
          </p:nvPr>
        </p:nvGraphicFramePr>
        <p:xfrm>
          <a:off x="545911" y="163773"/>
          <a:ext cx="10358650" cy="5798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94FA1CC-3CBB-4CEF-9023-37E561072665}"/>
              </a:ext>
            </a:extLst>
          </p:cNvPr>
          <p:cNvSpPr txBox="1"/>
          <p:nvPr/>
        </p:nvSpPr>
        <p:spPr>
          <a:xfrm>
            <a:off x="259307" y="5962650"/>
            <a:ext cx="11641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образовательной программы «Финансы».</a:t>
            </a:r>
          </a:p>
        </p:txBody>
      </p:sp>
    </p:spTree>
    <p:extLst>
      <p:ext uri="{BB962C8B-B14F-4D97-AF65-F5344CB8AC3E}">
        <p14:creationId xmlns:p14="http://schemas.microsoft.com/office/powerpoint/2010/main" val="3662451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63504A21-96F2-47FF-9A35-DB80F81CD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9951561"/>
              </p:ext>
            </p:extLst>
          </p:nvPr>
        </p:nvGraphicFramePr>
        <p:xfrm>
          <a:off x="614149" y="218364"/>
          <a:ext cx="10126639" cy="5744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6ECCA09-E61C-48A5-8D67-22452F45C8BE}"/>
              </a:ext>
            </a:extLst>
          </p:cNvPr>
          <p:cNvSpPr txBox="1"/>
          <p:nvPr/>
        </p:nvSpPr>
        <p:spPr>
          <a:xfrm>
            <a:off x="614149" y="5962650"/>
            <a:ext cx="1145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 образовательной программы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818401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ECCBB722-75EF-46EA-B0AF-215175F8C5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6302221"/>
              </p:ext>
            </p:extLst>
          </p:nvPr>
        </p:nvGraphicFramePr>
        <p:xfrm>
          <a:off x="477672" y="191069"/>
          <a:ext cx="10399593" cy="5771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51DC30B-8EA8-495A-A99B-F8ED96D75687}"/>
              </a:ext>
            </a:extLst>
          </p:cNvPr>
          <p:cNvSpPr txBox="1"/>
          <p:nvPr/>
        </p:nvSpPr>
        <p:spPr>
          <a:xfrm>
            <a:off x="0" y="5813946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Оценки опрошенных студентов образовательной программы «Финансы».</a:t>
            </a:r>
          </a:p>
        </p:txBody>
      </p:sp>
    </p:spTree>
    <p:extLst>
      <p:ext uri="{BB962C8B-B14F-4D97-AF65-F5344CB8AC3E}">
        <p14:creationId xmlns:p14="http://schemas.microsoft.com/office/powerpoint/2010/main" val="739991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2B714870-F546-4BAF-8ADC-E5A4B6963D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4183600"/>
              </p:ext>
            </p:extLst>
          </p:nvPr>
        </p:nvGraphicFramePr>
        <p:xfrm>
          <a:off x="627797" y="232012"/>
          <a:ext cx="10399594" cy="5730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D37C6FC-ABB7-40B5-9F59-71B7264C3156}"/>
              </a:ext>
            </a:extLst>
          </p:cNvPr>
          <p:cNvSpPr txBox="1"/>
          <p:nvPr/>
        </p:nvSpPr>
        <p:spPr>
          <a:xfrm>
            <a:off x="232012" y="5962650"/>
            <a:ext cx="11959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образовательной программы «Иностранный язык: два иностранных языка».</a:t>
            </a:r>
          </a:p>
        </p:txBody>
      </p:sp>
    </p:spTree>
    <p:extLst>
      <p:ext uri="{BB962C8B-B14F-4D97-AF65-F5344CB8AC3E}">
        <p14:creationId xmlns:p14="http://schemas.microsoft.com/office/powerpoint/2010/main" val="412792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CF6A908-CB90-4738-BFFD-693577D82D7C}"/>
              </a:ext>
            </a:extLst>
          </p:cNvPr>
          <p:cNvSpPr txBox="1"/>
          <p:nvPr/>
        </p:nvSpPr>
        <p:spPr>
          <a:xfrm>
            <a:off x="232012" y="259307"/>
            <a:ext cx="603231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</a:t>
            </a:r>
          </a:p>
          <a:p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целью изучения качества преподавания учебных дисциплин и профессионального мастерства преподавателей в Академии «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BOLASHAQ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проводится ежегодный социологический мониторинг «Преподаватель глазами студентов». </a:t>
            </a:r>
          </a:p>
          <a:p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очередного исследования представлены в настоящем отчете. Его эмпирическую базу составляют данные онлайн-опроса студентов бакалавриата разных курсов и образовательных программ, проведенного в ноябре – декабре 2023 г.</a:t>
            </a:r>
          </a:p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Всего опрошено – 292 студента.</a:t>
            </a:r>
          </a:p>
          <a:p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8076579-7775-4B38-AC47-E5B00FED36F6}"/>
              </a:ext>
            </a:extLst>
          </p:cNvPr>
          <p:cNvSpPr txBox="1"/>
          <p:nvPr/>
        </p:nvSpPr>
        <p:spPr>
          <a:xfrm>
            <a:off x="6387152" y="227718"/>
            <a:ext cx="574115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Онлайн-анкетой студентам было предложено оценить работу только тех преподавателей, которые проводят и (или) проводили у них занятия. Каждый показатель качества преподавания оценивался по 5-ти балльной шкале: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баллов – качество проявляется практически всегда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балла – качество проявляется часто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балла качество проявляется на уровне 50%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балла – качество проявляется редко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балл – качество практически отсутствует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баллов – не могу оценить.</a:t>
            </a:r>
          </a:p>
        </p:txBody>
      </p:sp>
    </p:spTree>
    <p:extLst>
      <p:ext uri="{BB962C8B-B14F-4D97-AF65-F5344CB8AC3E}">
        <p14:creationId xmlns:p14="http://schemas.microsoft.com/office/powerpoint/2010/main" val="8834594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2932A816-65A7-41E9-B21F-E722CBC403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4135186"/>
              </p:ext>
            </p:extLst>
          </p:nvPr>
        </p:nvGraphicFramePr>
        <p:xfrm>
          <a:off x="300253" y="163773"/>
          <a:ext cx="10522422" cy="5798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A7536AB-B9E4-402F-AC4C-D6D5950F8FA8}"/>
              </a:ext>
            </a:extLst>
          </p:cNvPr>
          <p:cNvSpPr txBox="1"/>
          <p:nvPr/>
        </p:nvSpPr>
        <p:spPr>
          <a:xfrm>
            <a:off x="300252" y="5854890"/>
            <a:ext cx="11891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образовательных программ «Педагогика и психология», «Финансы»,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2697681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5A413962-8DDE-4BE3-94A1-AB892E7187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4547315"/>
              </p:ext>
            </p:extLst>
          </p:nvPr>
        </p:nvGraphicFramePr>
        <p:xfrm>
          <a:off x="450377" y="187465"/>
          <a:ext cx="10126638" cy="5775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5A65B25-4FE8-4319-9287-A91B41AD8E08}"/>
              </a:ext>
            </a:extLst>
          </p:cNvPr>
          <p:cNvSpPr txBox="1"/>
          <p:nvPr/>
        </p:nvSpPr>
        <p:spPr>
          <a:xfrm>
            <a:off x="177420" y="5962650"/>
            <a:ext cx="12014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образовательных программ «Педагогика и методика начального обучения»,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1607707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A2CCFC63-0F7F-49B8-8B0F-67E9647865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9520474"/>
              </p:ext>
            </p:extLst>
          </p:nvPr>
        </p:nvGraphicFramePr>
        <p:xfrm>
          <a:off x="573207" y="272955"/>
          <a:ext cx="10140286" cy="5689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1923205-4B23-46E0-8528-28EEBAC3B35E}"/>
              </a:ext>
            </a:extLst>
          </p:cNvPr>
          <p:cNvSpPr txBox="1"/>
          <p:nvPr/>
        </p:nvSpPr>
        <p:spPr>
          <a:xfrm>
            <a:off x="232012" y="5841242"/>
            <a:ext cx="119599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образовательных программ «Педагогика и психология», «Педагогика и методика начального обучения».</a:t>
            </a:r>
          </a:p>
        </p:txBody>
      </p:sp>
    </p:spTree>
    <p:extLst>
      <p:ext uri="{BB962C8B-B14F-4D97-AF65-F5344CB8AC3E}">
        <p14:creationId xmlns:p14="http://schemas.microsoft.com/office/powerpoint/2010/main" val="2059971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2FF0414C-E557-449A-95BD-5BA0B6164E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0502297"/>
              </p:ext>
            </p:extLst>
          </p:nvPr>
        </p:nvGraphicFramePr>
        <p:xfrm>
          <a:off x="641445" y="272955"/>
          <a:ext cx="10208525" cy="5689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D23BFC6-CFE1-417F-A762-ABEB9E35476F}"/>
              </a:ext>
            </a:extLst>
          </p:cNvPr>
          <p:cNvSpPr txBox="1"/>
          <p:nvPr/>
        </p:nvSpPr>
        <p:spPr>
          <a:xfrm>
            <a:off x="272956" y="5962650"/>
            <a:ext cx="11919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образовательной программы «Юриспруденция».</a:t>
            </a:r>
          </a:p>
        </p:txBody>
      </p:sp>
    </p:spTree>
    <p:extLst>
      <p:ext uri="{BB962C8B-B14F-4D97-AF65-F5344CB8AC3E}">
        <p14:creationId xmlns:p14="http://schemas.microsoft.com/office/powerpoint/2010/main" val="2381007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262BBF85-904A-455D-BD1D-7FEDBF8784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0203992"/>
              </p:ext>
            </p:extLst>
          </p:nvPr>
        </p:nvGraphicFramePr>
        <p:xfrm>
          <a:off x="696036" y="245660"/>
          <a:ext cx="10522423" cy="5716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F54D121-847E-40B8-82D3-EF029B7B84C6}"/>
              </a:ext>
            </a:extLst>
          </p:cNvPr>
          <p:cNvSpPr txBox="1"/>
          <p:nvPr/>
        </p:nvSpPr>
        <p:spPr>
          <a:xfrm>
            <a:off x="313899" y="5962650"/>
            <a:ext cx="11878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образовательных программ «Педагогика и методика начального обучения», Финансы»,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2303502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F8F64BB9-4C87-48D8-A00C-17EE5A8185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9698570"/>
              </p:ext>
            </p:extLst>
          </p:nvPr>
        </p:nvGraphicFramePr>
        <p:xfrm>
          <a:off x="600501" y="245660"/>
          <a:ext cx="10563368" cy="5716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645130E-141B-4D77-8681-D12DA5549770}"/>
              </a:ext>
            </a:extLst>
          </p:cNvPr>
          <p:cNvSpPr txBox="1"/>
          <p:nvPr/>
        </p:nvSpPr>
        <p:spPr>
          <a:xfrm>
            <a:off x="218364" y="5962650"/>
            <a:ext cx="11973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образовательных программ «Педагогика и методика начального обучения», «Педагогика и психология», «Юриспруденция»,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24281228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6522377C-C2DC-49C0-96AB-813733FF51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7975800"/>
              </p:ext>
            </p:extLst>
          </p:nvPr>
        </p:nvGraphicFramePr>
        <p:xfrm>
          <a:off x="668740" y="286603"/>
          <a:ext cx="10194877" cy="5676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81F153D-7FF8-4005-9E6F-613F3266900F}"/>
              </a:ext>
            </a:extLst>
          </p:cNvPr>
          <p:cNvSpPr txBox="1"/>
          <p:nvPr/>
        </p:nvSpPr>
        <p:spPr>
          <a:xfrm>
            <a:off x="668740" y="5962650"/>
            <a:ext cx="11523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образовательной программы «Педагогика и психология».</a:t>
            </a:r>
          </a:p>
        </p:txBody>
      </p:sp>
    </p:spTree>
    <p:extLst>
      <p:ext uri="{BB962C8B-B14F-4D97-AF65-F5344CB8AC3E}">
        <p14:creationId xmlns:p14="http://schemas.microsoft.com/office/powerpoint/2010/main" val="3244593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ED38958D-704D-4F3E-B477-4909570021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0989868"/>
              </p:ext>
            </p:extLst>
          </p:nvPr>
        </p:nvGraphicFramePr>
        <p:xfrm>
          <a:off x="573206" y="259307"/>
          <a:ext cx="11182065" cy="5703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6F7B5F3-959A-4795-A66F-14B23A649441}"/>
              </a:ext>
            </a:extLst>
          </p:cNvPr>
          <p:cNvSpPr txBox="1"/>
          <p:nvPr/>
        </p:nvSpPr>
        <p:spPr>
          <a:xfrm>
            <a:off x="436728" y="5962650"/>
            <a:ext cx="117552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образовательных программ «Педагогика и психология», «Финансы», «Педагогика и методика начального обучения».</a:t>
            </a:r>
          </a:p>
        </p:txBody>
      </p:sp>
    </p:spTree>
    <p:extLst>
      <p:ext uri="{BB962C8B-B14F-4D97-AF65-F5344CB8AC3E}">
        <p14:creationId xmlns:p14="http://schemas.microsoft.com/office/powerpoint/2010/main" val="2562043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27E73372-9773-40C7-BF10-9AF4A8F1AF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234730"/>
              </p:ext>
            </p:extLst>
          </p:nvPr>
        </p:nvGraphicFramePr>
        <p:xfrm>
          <a:off x="736979" y="218364"/>
          <a:ext cx="10672549" cy="5744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51D99C5-1825-4492-885F-1A4DD15AD9DA}"/>
              </a:ext>
            </a:extLst>
          </p:cNvPr>
          <p:cNvSpPr txBox="1"/>
          <p:nvPr/>
        </p:nvSpPr>
        <p:spPr>
          <a:xfrm>
            <a:off x="354842" y="5962650"/>
            <a:ext cx="11837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образовательной программы «Педагогика и психология».</a:t>
            </a:r>
          </a:p>
        </p:txBody>
      </p:sp>
    </p:spTree>
    <p:extLst>
      <p:ext uri="{BB962C8B-B14F-4D97-AF65-F5344CB8AC3E}">
        <p14:creationId xmlns:p14="http://schemas.microsoft.com/office/powerpoint/2010/main" val="2972121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9BB65F55-9536-4FBD-9421-878E28242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8750531"/>
              </p:ext>
            </p:extLst>
          </p:nvPr>
        </p:nvGraphicFramePr>
        <p:xfrm>
          <a:off x="791570" y="177421"/>
          <a:ext cx="10768083" cy="5785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ACDC888-9434-4EBA-9BB2-EF0DA624930B}"/>
              </a:ext>
            </a:extLst>
          </p:cNvPr>
          <p:cNvSpPr txBox="1"/>
          <p:nvPr/>
        </p:nvSpPr>
        <p:spPr>
          <a:xfrm>
            <a:off x="632347" y="5962650"/>
            <a:ext cx="11559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образовательных программ «Педагогика и психология», «Педагогика и методика начального обучения».</a:t>
            </a:r>
          </a:p>
        </p:txBody>
      </p:sp>
    </p:spTree>
    <p:extLst>
      <p:ext uri="{BB962C8B-B14F-4D97-AF65-F5344CB8AC3E}">
        <p14:creationId xmlns:p14="http://schemas.microsoft.com/office/powerpoint/2010/main" val="386788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AF9AC2E-4BD6-4893-841E-F4B9ABBB0762}"/>
              </a:ext>
            </a:extLst>
          </p:cNvPr>
          <p:cNvSpPr txBox="1"/>
          <p:nvPr/>
        </p:nvSpPr>
        <p:spPr>
          <a:xfrm>
            <a:off x="204716" y="163773"/>
            <a:ext cx="611419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Показатели качества преподавания:</a:t>
            </a:r>
          </a:p>
          <a:p>
            <a:pPr marL="457200" indent="-457200">
              <a:buAutoNum type="arabicPeriod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Ясное и доступное изложение материала</a:t>
            </a:r>
          </a:p>
          <a:p>
            <a:pPr marL="457200" indent="-457200">
              <a:buAutoNum type="arabicPeriod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вызвать и поддержать интерес студентов к изучаемой дисциплине</a:t>
            </a:r>
          </a:p>
          <a:p>
            <a:pPr marL="457200" indent="-457200">
              <a:buAutoNum type="arabicPeriod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Использование методов интерактивной технологии обучения (ролевые игры, дискуссии, дебаты и др.)</a:t>
            </a:r>
          </a:p>
          <a:p>
            <a:pPr marL="457200" indent="-457200">
              <a:buAutoNum type="arabicPeriod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Использование современных технических средств обучения (презентаций,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видеолекций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т.д.)</a:t>
            </a:r>
          </a:p>
          <a:p>
            <a:pPr marL="457200" indent="-457200">
              <a:buAutoNum type="arabicPeriod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поддержать дисциплину на занятиях</a:t>
            </a:r>
          </a:p>
          <a:p>
            <a:pPr marL="457200" indent="-457200">
              <a:buAutoNum type="arabicPeriod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Ориентация на использование изучаемого материала в будущей профессиональной и общественной деятельности</a:t>
            </a:r>
          </a:p>
          <a:p>
            <a:pPr marL="457200" indent="-457200">
              <a:buAutoNum type="arabicPeriod"/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4D717B4-934C-4D82-8B93-B99701772115}"/>
              </a:ext>
            </a:extLst>
          </p:cNvPr>
          <p:cNvSpPr txBox="1"/>
          <p:nvPr/>
        </p:nvSpPr>
        <p:spPr>
          <a:xfrm>
            <a:off x="6318913" y="163773"/>
            <a:ext cx="5873087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marL="355600" indent="-355600"/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 Объективность в оценке знаний и умений студентов</a:t>
            </a:r>
          </a:p>
          <a:p>
            <a:pPr marL="355600" indent="-355600"/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 Соразмерность требований на экзаменах изученному программному материалу</a:t>
            </a:r>
          </a:p>
          <a:p>
            <a:pPr marL="457200" indent="-457200">
              <a:buAutoNum type="arabicPeriod" startAt="9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Заинтересованность в успехах студентов</a:t>
            </a:r>
          </a:p>
          <a:p>
            <a:pPr marL="457200" indent="-457200">
              <a:buAutoNum type="arabicPeriod" startAt="9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Вовлечение студентов в научную деятельность</a:t>
            </a:r>
          </a:p>
          <a:p>
            <a:pPr marL="457200" indent="-457200">
              <a:buAutoNum type="arabicPeriod" startAt="9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Доброжелательность, тактичность, открытость и демократичность по отношению к студентам</a:t>
            </a:r>
          </a:p>
          <a:p>
            <a:pPr marL="457200" indent="-457200">
              <a:buAutoNum type="arabicPeriod" startAt="9"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Профессиональные и личностные качества педагога соответствуют Вашему представлению о педагоге ВУЗа </a:t>
            </a:r>
          </a:p>
        </p:txBody>
      </p:sp>
    </p:spTree>
    <p:extLst>
      <p:ext uri="{BB962C8B-B14F-4D97-AF65-F5344CB8AC3E}">
        <p14:creationId xmlns:p14="http://schemas.microsoft.com/office/powerpoint/2010/main" val="42300351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86D4D5A4-C62F-41C6-A631-FF14FFAE72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5255713"/>
              </p:ext>
            </p:extLst>
          </p:nvPr>
        </p:nvGraphicFramePr>
        <p:xfrm>
          <a:off x="736979" y="204716"/>
          <a:ext cx="10617958" cy="5757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C0945D8-988C-4E25-A646-C2FE6CF68175}"/>
              </a:ext>
            </a:extLst>
          </p:cNvPr>
          <p:cNvSpPr txBox="1"/>
          <p:nvPr/>
        </p:nvSpPr>
        <p:spPr>
          <a:xfrm>
            <a:off x="327546" y="5962650"/>
            <a:ext cx="11655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образовательной программы «Юриспруденция»,</a:t>
            </a:r>
          </a:p>
        </p:txBody>
      </p:sp>
    </p:spTree>
    <p:extLst>
      <p:ext uri="{BB962C8B-B14F-4D97-AF65-F5344CB8AC3E}">
        <p14:creationId xmlns:p14="http://schemas.microsoft.com/office/powerpoint/2010/main" val="2506180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2E617F41-AA3C-4658-846C-B8CC52E61A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1320793"/>
              </p:ext>
            </p:extLst>
          </p:nvPr>
        </p:nvGraphicFramePr>
        <p:xfrm>
          <a:off x="368490" y="232012"/>
          <a:ext cx="10822673" cy="5730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C90CAB2-1719-4882-9E19-D536C0D6BABE}"/>
              </a:ext>
            </a:extLst>
          </p:cNvPr>
          <p:cNvSpPr txBox="1"/>
          <p:nvPr/>
        </p:nvSpPr>
        <p:spPr>
          <a:xfrm>
            <a:off x="136478" y="5962650"/>
            <a:ext cx="12055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indent="-95250"/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Оценки опрошенных студентов образовательных программ «Педагогика и методика начального обучения», «Юриспруденция»,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13922020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E3729725-D6C3-4971-A985-228BF6A620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9142721"/>
              </p:ext>
            </p:extLst>
          </p:nvPr>
        </p:nvGraphicFramePr>
        <p:xfrm>
          <a:off x="518615" y="218364"/>
          <a:ext cx="10399594" cy="5744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678C172-5ADA-4AAF-AA78-895880F59688}"/>
              </a:ext>
            </a:extLst>
          </p:cNvPr>
          <p:cNvSpPr txBox="1"/>
          <p:nvPr/>
        </p:nvSpPr>
        <p:spPr>
          <a:xfrm>
            <a:off x="0" y="585489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Оценки опрошенных студентов образовательной программы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32633048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54A98E0-EE1E-4C94-A836-B4C27CEB63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3553589"/>
              </p:ext>
            </p:extLst>
          </p:nvPr>
        </p:nvGraphicFramePr>
        <p:xfrm>
          <a:off x="327546" y="218364"/>
          <a:ext cx="10768083" cy="5744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DC83B40-B4A0-4ABE-BEE6-8B1E8A073121}"/>
              </a:ext>
            </a:extLst>
          </p:cNvPr>
          <p:cNvSpPr txBox="1"/>
          <p:nvPr/>
        </p:nvSpPr>
        <p:spPr>
          <a:xfrm>
            <a:off x="0" y="585489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Оценки опрошенных студентов образовательной программы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23133604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F229F032-8937-4E21-A698-0FC1DBA83E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2050155"/>
              </p:ext>
            </p:extLst>
          </p:nvPr>
        </p:nvGraphicFramePr>
        <p:xfrm>
          <a:off x="450377" y="177421"/>
          <a:ext cx="10713492" cy="5785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3A79C4F-7458-40AC-B4DB-5CFA8BCD41DD}"/>
              </a:ext>
            </a:extLst>
          </p:cNvPr>
          <p:cNvSpPr txBox="1"/>
          <p:nvPr/>
        </p:nvSpPr>
        <p:spPr>
          <a:xfrm>
            <a:off x="0" y="596265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Оценки опрошенных студентов образовательной программы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19864778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35315FF5-616D-4F6A-B891-F5A09DC41B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165802"/>
              </p:ext>
            </p:extLst>
          </p:nvPr>
        </p:nvGraphicFramePr>
        <p:xfrm>
          <a:off x="382137" y="245660"/>
          <a:ext cx="10809027" cy="5716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D013EAD-41C6-4593-BC6F-8C74163BF761}"/>
              </a:ext>
            </a:extLst>
          </p:cNvPr>
          <p:cNvSpPr txBox="1"/>
          <p:nvPr/>
        </p:nvSpPr>
        <p:spPr>
          <a:xfrm>
            <a:off x="0" y="5854890"/>
            <a:ext cx="1219199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</a:p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Оценки опрошенных студентов  образовательной программы «Финансы».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85228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37119147-63E9-4E21-A9EA-ED3F8A87E6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4993189"/>
              </p:ext>
            </p:extLst>
          </p:nvPr>
        </p:nvGraphicFramePr>
        <p:xfrm>
          <a:off x="450376" y="232012"/>
          <a:ext cx="10877265" cy="5730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79B103D-8A68-4DCD-95E4-C8468AE350B8}"/>
              </a:ext>
            </a:extLst>
          </p:cNvPr>
          <p:cNvSpPr txBox="1"/>
          <p:nvPr/>
        </p:nvSpPr>
        <p:spPr>
          <a:xfrm>
            <a:off x="313899" y="5962650"/>
            <a:ext cx="11878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образовательной программы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20286880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2FE7E33D-0F89-4CB8-BDCB-82E76BABF3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5631473"/>
              </p:ext>
            </p:extLst>
          </p:nvPr>
        </p:nvGraphicFramePr>
        <p:xfrm>
          <a:off x="368491" y="177421"/>
          <a:ext cx="10890912" cy="5785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0328F45-3BD0-45B1-B5D8-A2AFEE36DC8E}"/>
              </a:ext>
            </a:extLst>
          </p:cNvPr>
          <p:cNvSpPr txBox="1"/>
          <p:nvPr/>
        </p:nvSpPr>
        <p:spPr>
          <a:xfrm>
            <a:off x="109182" y="5962650"/>
            <a:ext cx="12082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Оценки опрошенных студентов образовательных программ «Педагогика и психология», «Финансы»,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14541163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B7BA1482-F745-447A-8311-57B3FE4868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3822335"/>
              </p:ext>
            </p:extLst>
          </p:nvPr>
        </p:nvGraphicFramePr>
        <p:xfrm>
          <a:off x="409433" y="136478"/>
          <a:ext cx="10495128" cy="5826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1D4BE80-42F1-4AA3-B420-2C63FBD7BFDA}"/>
              </a:ext>
            </a:extLst>
          </p:cNvPr>
          <p:cNvSpPr txBox="1"/>
          <p:nvPr/>
        </p:nvSpPr>
        <p:spPr>
          <a:xfrm>
            <a:off x="0" y="596265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Оценки опрошенных студентов образовательной программы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9760002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873BCB71-A32C-4240-9793-C53DA729FA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477071"/>
              </p:ext>
            </p:extLst>
          </p:nvPr>
        </p:nvGraphicFramePr>
        <p:xfrm>
          <a:off x="409433" y="245660"/>
          <a:ext cx="10358651" cy="5716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34CEB3B-CD17-4E96-9D0F-7AEC049FF549}"/>
              </a:ext>
            </a:extLst>
          </p:cNvPr>
          <p:cNvSpPr txBox="1"/>
          <p:nvPr/>
        </p:nvSpPr>
        <p:spPr>
          <a:xfrm>
            <a:off x="259307" y="5962650"/>
            <a:ext cx="11696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образовательных программ «Педагогика и методика начального обучения», «Педагогика и психология».</a:t>
            </a:r>
          </a:p>
        </p:txBody>
      </p:sp>
    </p:spTree>
    <p:extLst>
      <p:ext uri="{BB962C8B-B14F-4D97-AF65-F5344CB8AC3E}">
        <p14:creationId xmlns:p14="http://schemas.microsoft.com/office/powerpoint/2010/main" val="376662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21ADA14-19EC-47AF-8E4D-99AD8B57C6E1}"/>
              </a:ext>
            </a:extLst>
          </p:cNvPr>
          <p:cNvSpPr txBox="1"/>
          <p:nvPr/>
        </p:nvSpPr>
        <p:spPr>
          <a:xfrm>
            <a:off x="150124" y="150125"/>
            <a:ext cx="5800299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РЕЗЮМЕ</a:t>
            </a:r>
          </a:p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результатов проведенного онлайн-опроса студентов свидетельствует , что профессиональные и личностные качества большинства преподавателей (88,3%) практически всегда и часто соответствуют их представлению о педагоге ВУЗа.</a:t>
            </a:r>
          </a:p>
          <a:p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Вместе с тем онлайн-опрос показал, что не все преподаватели в полной мере используют интерактивные технологии (ролевые игры, дискуссии, дебаты, «мозговой штурм» и др.) на занятиях, которые являются современными психолого-педагогическими технологиями обучения, позволяют интенсифицировать процесс обучения. Ролевые  и имитационные игры позволяют овладеть практическими навыками и необходимыми компетенциями межличностного взаимодействия, разрешения конфликтных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ситуаций, решения нравственных проблем.</a:t>
            </a:r>
          </a:p>
          <a:p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346377-D073-4D00-95E0-6B6294E03A18}"/>
              </a:ext>
            </a:extLst>
          </p:cNvPr>
          <p:cNvSpPr txBox="1"/>
          <p:nvPr/>
        </p:nvSpPr>
        <p:spPr>
          <a:xfrm>
            <a:off x="6391701" y="1"/>
            <a:ext cx="5650176" cy="693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Согласно оценкам опрошенных студентов, у отдельных преподавателей учебная дидактика превалирует над научно-исследовательской деятельностью. А это снижает качество учебного процесса, поскольку особенностью преподавателя вуза является не только передача знаний, но и вовлечение студентов в научную деятельность (к написанию статей, научных работ, к участию в научных конференциях, олимпиадах, грантовых конкурсах и т.д.).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В числе качеств с пониженными баллами (ниже 4 баллов) у отдельных преподавателей отмечены: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Умение вызвать и поддержать интерес студентов к изучаемой дисциплине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Соразмерность требований на экзаменах изученному программному материалу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Заинтересованность в успехах студентов.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0582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xmlns="" id="{4A2806E6-BA04-41B1-842E-3F2B24BEF0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1976769"/>
              </p:ext>
            </p:extLst>
          </p:nvPr>
        </p:nvGraphicFramePr>
        <p:xfrm>
          <a:off x="272955" y="1"/>
          <a:ext cx="6469039" cy="6857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F681105-77FE-4495-92A6-56E59805F6E3}"/>
              </a:ext>
            </a:extLst>
          </p:cNvPr>
          <p:cNvSpPr txBox="1"/>
          <p:nvPr/>
        </p:nvSpPr>
        <p:spPr>
          <a:xfrm>
            <a:off x="6741994" y="0"/>
            <a:ext cx="545000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графике представлен средний балл в зависимости от группы оценок, полученных по результатам онлайн-анкетирования.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тройку лидеров, чьи качества всегда соответствуют представлению студентов о педагоге ВУЗа, вошли Ахметова Б.Т., </a:t>
            </a:r>
            <a:r>
              <a:rPr 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Темиреева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К.С., </a:t>
            </a:r>
            <a:r>
              <a:rPr 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Шутенова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С.С. (8,8% списочного состава преподавателей).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Вторую группу составляют 67,7% преподавателей, чьи оценки, превышающие 4 балла, близки к максимуму (т.е. при округлении дают 5 баллов) –от 4,48 баллов у </a:t>
            </a:r>
            <a:r>
              <a:rPr 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Айтжан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Д.К.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до  4,99 баллов у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Абдрахманова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Р.Х. 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третью группу включены  11,8% преподавателей, чьи качества часто соответствуют представлению студентов о педагоге ВУЗа (4 балла).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четвертой группе – 8,8% преподавателей, чьи оценки, превышающие 3 балла, при округлении соответствуют 4 баллам.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4815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B24FBA5D-67A8-4559-AEFC-B747E0FEFB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3520475"/>
              </p:ext>
            </p:extLst>
          </p:nvPr>
        </p:nvGraphicFramePr>
        <p:xfrm>
          <a:off x="368490" y="218365"/>
          <a:ext cx="11218460" cy="5936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4C82B5A-48C5-40EC-88B9-F576163C2FDE}"/>
              </a:ext>
            </a:extLst>
          </p:cNvPr>
          <p:cNvSpPr txBox="1"/>
          <p:nvPr/>
        </p:nvSpPr>
        <p:spPr>
          <a:xfrm>
            <a:off x="368490" y="6045958"/>
            <a:ext cx="11455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образовательной программы «Казахский язык и литература».</a:t>
            </a:r>
          </a:p>
        </p:txBody>
      </p:sp>
    </p:spTree>
    <p:extLst>
      <p:ext uri="{BB962C8B-B14F-4D97-AF65-F5344CB8AC3E}">
        <p14:creationId xmlns:p14="http://schemas.microsoft.com/office/powerpoint/2010/main" val="2259947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21773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44E16BE-7532-4A90-BB94-C263B896BB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7669396"/>
              </p:ext>
            </p:extLst>
          </p:nvPr>
        </p:nvGraphicFramePr>
        <p:xfrm>
          <a:off x="600501" y="163773"/>
          <a:ext cx="10590663" cy="6005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99591B0-B3F5-4AA3-89A8-CA61826DA3FA}"/>
              </a:ext>
            </a:extLst>
          </p:cNvPr>
          <p:cNvSpPr txBox="1"/>
          <p:nvPr/>
        </p:nvSpPr>
        <p:spPr>
          <a:xfrm>
            <a:off x="0" y="5991367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Оценки опрошенных студентов образовательных программ «Юриспруденция», «Иностранный язык: два иностранных языка», «Педагогика и психология», «Фармация».</a:t>
            </a:r>
          </a:p>
        </p:txBody>
      </p:sp>
    </p:spTree>
    <p:extLst>
      <p:ext uri="{BB962C8B-B14F-4D97-AF65-F5344CB8AC3E}">
        <p14:creationId xmlns:p14="http://schemas.microsoft.com/office/powerpoint/2010/main" val="2617316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943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0160B1C6-FC51-4BE3-8B4D-BDB9449179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9599260"/>
              </p:ext>
            </p:extLst>
          </p:nvPr>
        </p:nvGraphicFramePr>
        <p:xfrm>
          <a:off x="504967" y="177421"/>
          <a:ext cx="10699845" cy="5785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956D63-9F0B-4907-B900-47BE2F69C389}"/>
              </a:ext>
            </a:extLst>
          </p:cNvPr>
          <p:cNvSpPr txBox="1"/>
          <p:nvPr/>
        </p:nvSpPr>
        <p:spPr>
          <a:xfrm>
            <a:off x="163773" y="5813946"/>
            <a:ext cx="11668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опрошенных студентов </a:t>
            </a:r>
            <a:r>
              <a:rPr lang="ru-RU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студентов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образовательной программы «Иностранный язык: два иностранных языка»</a:t>
            </a:r>
          </a:p>
        </p:txBody>
      </p:sp>
    </p:spTree>
    <p:extLst>
      <p:ext uri="{BB962C8B-B14F-4D97-AF65-F5344CB8AC3E}">
        <p14:creationId xmlns:p14="http://schemas.microsoft.com/office/powerpoint/2010/main" val="53499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137C9E7-43CE-4243-80A4-614D03BE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012FB9F3-63C4-4A03-972F-D8A0F35CCD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536738"/>
              </p:ext>
            </p:extLst>
          </p:nvPr>
        </p:nvGraphicFramePr>
        <p:xfrm>
          <a:off x="504967" y="191069"/>
          <a:ext cx="10754436" cy="5771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18E95C8-E668-4577-8A80-A5D83AC53C30}"/>
              </a:ext>
            </a:extLst>
          </p:cNvPr>
          <p:cNvSpPr txBox="1"/>
          <p:nvPr/>
        </p:nvSpPr>
        <p:spPr>
          <a:xfrm>
            <a:off x="0" y="5854890"/>
            <a:ext cx="120919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 опрошенных студентов образовательных программ «Педагогика и психология», «Юриспруденция», «Казахский язык и литература», «Иностранный язык: два иностранных языка», «Фармация». </a:t>
            </a:r>
          </a:p>
        </p:txBody>
      </p:sp>
    </p:spTree>
    <p:extLst>
      <p:ext uri="{BB962C8B-B14F-4D97-AF65-F5344CB8AC3E}">
        <p14:creationId xmlns:p14="http://schemas.microsoft.com/office/powerpoint/2010/main" val="5701058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1202</Words>
  <Application>Microsoft Office PowerPoint</Application>
  <PresentationFormat>Произвольный</PresentationFormat>
  <Paragraphs>158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Bakhytzhamal Bekturganova</dc:creator>
  <cp:lastModifiedBy>555</cp:lastModifiedBy>
  <cp:revision>82</cp:revision>
  <dcterms:created xsi:type="dcterms:W3CDTF">2023-12-06T22:04:41Z</dcterms:created>
  <dcterms:modified xsi:type="dcterms:W3CDTF">2023-12-25T10:29:23Z</dcterms:modified>
</cp:coreProperties>
</file>