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36"/>
  </p:notesMasterIdLst>
  <p:sldIdLst>
    <p:sldId id="322" r:id="rId3"/>
    <p:sldId id="257" r:id="rId4"/>
    <p:sldId id="258" r:id="rId5"/>
    <p:sldId id="315" r:id="rId6"/>
    <p:sldId id="316" r:id="rId7"/>
    <p:sldId id="310" r:id="rId8"/>
    <p:sldId id="264" r:id="rId9"/>
    <p:sldId id="267" r:id="rId10"/>
    <p:sldId id="323" r:id="rId11"/>
    <p:sldId id="324" r:id="rId12"/>
    <p:sldId id="328" r:id="rId13"/>
    <p:sldId id="332" r:id="rId14"/>
    <p:sldId id="278" r:id="rId15"/>
    <p:sldId id="331" r:id="rId16"/>
    <p:sldId id="269" r:id="rId17"/>
    <p:sldId id="329" r:id="rId18"/>
    <p:sldId id="284" r:id="rId19"/>
    <p:sldId id="327" r:id="rId20"/>
    <p:sldId id="333" r:id="rId21"/>
    <p:sldId id="272" r:id="rId22"/>
    <p:sldId id="306" r:id="rId23"/>
    <p:sldId id="276" r:id="rId24"/>
    <p:sldId id="285" r:id="rId25"/>
    <p:sldId id="302" r:id="rId26"/>
    <p:sldId id="319" r:id="rId27"/>
    <p:sldId id="334" r:id="rId28"/>
    <p:sldId id="330" r:id="rId29"/>
    <p:sldId id="277" r:id="rId30"/>
    <p:sldId id="304" r:id="rId31"/>
    <p:sldId id="313" r:id="rId32"/>
    <p:sldId id="335" r:id="rId33"/>
    <p:sldId id="314" r:id="rId34"/>
    <p:sldId id="336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Helvetica" panose="020B0604020202020204" pitchFamily="34" charset="0"/>
      <p:regular r:id="rId43"/>
      <p:bold r:id="rId44"/>
      <p:italic r:id="rId45"/>
      <p:boldItalic r:id="rId46"/>
    </p:embeddedFont>
    <p:embeddedFont>
      <p:font typeface="Helvetica Neue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F6B47D1-200F-489F-AFE4-F2A9FAAB77B7}">
          <p14:sldIdLst>
            <p14:sldId id="322"/>
            <p14:sldId id="257"/>
            <p14:sldId id="258"/>
            <p14:sldId id="315"/>
            <p14:sldId id="316"/>
            <p14:sldId id="310"/>
            <p14:sldId id="264"/>
            <p14:sldId id="267"/>
            <p14:sldId id="323"/>
            <p14:sldId id="324"/>
            <p14:sldId id="328"/>
            <p14:sldId id="332"/>
            <p14:sldId id="278"/>
            <p14:sldId id="331"/>
            <p14:sldId id="269"/>
            <p14:sldId id="329"/>
            <p14:sldId id="284"/>
            <p14:sldId id="327"/>
            <p14:sldId id="333"/>
            <p14:sldId id="272"/>
            <p14:sldId id="306"/>
            <p14:sldId id="276"/>
            <p14:sldId id="285"/>
            <p14:sldId id="302"/>
            <p14:sldId id="319"/>
            <p14:sldId id="334"/>
            <p14:sldId id="330"/>
            <p14:sldId id="277"/>
            <p14:sldId id="304"/>
            <p14:sldId id="313"/>
            <p14:sldId id="335"/>
            <p14:sldId id="314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73">
          <p15:clr>
            <a:srgbClr val="9AA0A6"/>
          </p15:clr>
        </p15:guide>
        <p15:guide id="2" pos="179">
          <p15:clr>
            <a:srgbClr val="9AA0A6"/>
          </p15:clr>
        </p15:guide>
        <p15:guide id="3" pos="2828">
          <p15:clr>
            <a:srgbClr val="9AA0A6"/>
          </p15:clr>
        </p15:guide>
        <p15:guide id="4" pos="2895">
          <p15:clr>
            <a:srgbClr val="9AA0A6"/>
          </p15:clr>
        </p15:guide>
        <p15:guide id="5" orient="horz" pos="831">
          <p15:clr>
            <a:srgbClr val="9AA0A6"/>
          </p15:clr>
        </p15:guide>
        <p15:guide id="6" pos="5521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gS5/wcFB7pNDJxJ/Woob2VwwEVy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2" clrIdx="0">
    <p:extLst>
      <p:ext uri="{19B8F6BF-5375-455C-9EA6-DF929625EA0E}">
        <p15:presenceInfo xmlns:p15="http://schemas.microsoft.com/office/powerpoint/2012/main" userId="Дарь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6E9EE"/>
    <a:srgbClr val="FFCCCC"/>
    <a:srgbClr val="CCFF66"/>
    <a:srgbClr val="FFFF99"/>
    <a:srgbClr val="FF9900"/>
    <a:srgbClr val="963E32"/>
    <a:srgbClr val="CE786C"/>
    <a:srgbClr val="CCCC00"/>
    <a:srgbClr val="B9E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15B86E-3B2B-4B8B-8AD4-E3F24F61934C}">
  <a:tblStyle styleId="{8315B86E-3B2B-4B8B-8AD4-E3F24F619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52" autoAdjust="0"/>
    <p:restoredTop sz="95331" autoAdjust="0"/>
  </p:normalViewPr>
  <p:slideViewPr>
    <p:cSldViewPr snapToGrid="0">
      <p:cViewPr varScale="1">
        <p:scale>
          <a:sx n="88" d="100"/>
          <a:sy n="88" d="100"/>
        </p:scale>
        <p:origin x="324" y="78"/>
      </p:cViewPr>
      <p:guideLst>
        <p:guide orient="horz" pos="1973"/>
        <p:guide pos="179"/>
        <p:guide pos="2828"/>
        <p:guide pos="2895"/>
        <p:guide orient="horz" pos="831"/>
        <p:guide pos="5521"/>
      </p:guideLst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customschemas.google.com/relationships/presentationmetadata" Target="meta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solidFill>
                  <a:schemeClr val="tx1"/>
                </a:solidFill>
              </a:rPr>
              <a:t>Пол:(%)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8913527225448419"/>
          <c:y val="0.24985822428917451"/>
          <c:w val="0.52610014857161669"/>
          <c:h val="0.66772216353728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B2-46EA-ADCB-5E51AB0A29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Мужской</c:v>
                </c:pt>
                <c:pt idx="1">
                  <c:v>Женский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13.8</c:v>
                </c:pt>
                <c:pt idx="1">
                  <c:v>86.2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B2-46EA-ADCB-5E51AB0A2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566422491223512"/>
          <c:y val="8.984135600474781E-2"/>
          <c:w val="0.41771240422793093"/>
          <c:h val="0.902524159087035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6D-4C3E-820F-BC0AC184656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6D-4C3E-820F-BC0AC184656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6D-4C3E-820F-BC0AC184656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6D-4C3E-820F-BC0AC18465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Затрудняюсь ответить</c:v>
                </c:pt>
                <c:pt idx="2">
                  <c:v>Не совсем</c:v>
                </c:pt>
                <c:pt idx="3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1.4</c:v>
                </c:pt>
                <c:pt idx="1">
                  <c:v>5.2</c:v>
                </c:pt>
                <c:pt idx="2">
                  <c:v>7</c:v>
                </c:pt>
                <c:pt idx="3">
                  <c:v>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6D-4C3E-820F-BC0AC1846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0" u="none" strike="noStrike" kern="1200" spc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Оцените в целом качество образовательного процесса в вузе:</a:t>
            </a:r>
          </a:p>
          <a:p>
            <a:pPr algn="ctr" rtl="0">
              <a:defRPr lang="ru-RU" sz="1400" b="1" dirty="0" smtClean="0">
                <a:solidFill>
                  <a:srgbClr val="242424">
                    <a:lumMod val="65000"/>
                    <a:lumOff val="35000"/>
                  </a:srgbClr>
                </a:solidFill>
              </a:defRPr>
            </a:pPr>
            <a:r>
              <a:rPr lang="ru-RU" sz="1100" b="1" i="0" u="none" strike="noStrike" kern="1200" spc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(% от числа опрошенных)</a:t>
            </a:r>
          </a:p>
        </c:rich>
      </c:tx>
      <c:layout>
        <c:manualLayout>
          <c:xMode val="edge"/>
          <c:yMode val="edge"/>
          <c:x val="0.13502252812644999"/>
          <c:y val="2.72471265343087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 dirty="0" smtClean="0">
              <a:solidFill>
                <a:srgbClr val="242424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964893884530275"/>
          <c:y val="0.24790982109444012"/>
          <c:w val="0.51728550593441969"/>
          <c:h val="0.739332387291005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CF-4503-B46E-99EA656645F6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CF-4503-B46E-99EA656645F6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CF-4503-B46E-99EA656645F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CF-4503-B46E-99EA656645F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9CF-4503-B46E-99EA656645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Низкое</c:v>
                </c:pt>
                <c:pt idx="1">
                  <c:v>Затрудняюсь ответить </c:v>
                </c:pt>
                <c:pt idx="2">
                  <c:v>Среднее</c:v>
                </c:pt>
                <c:pt idx="3">
                  <c:v>Высокое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1.4</c:v>
                </c:pt>
                <c:pt idx="1">
                  <c:v>3.8</c:v>
                </c:pt>
                <c:pt idx="2">
                  <c:v>24.7</c:v>
                </c:pt>
                <c:pt idx="3">
                  <c:v>70.099999999999994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CF-4503-B46E-99EA65664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72897915710095"/>
          <c:y val="8.984135600474781E-2"/>
          <c:w val="0.57340493770350076"/>
          <c:h val="0.902524159087035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89-497F-BAFB-70B304DD1CD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89-497F-BAFB-70B304DD1C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89-497F-BAFB-70B304DD1C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89-497F-BAFB-70B304DD1C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Нет, недостаточно</c:v>
                </c:pt>
                <c:pt idx="1">
                  <c:v>Затрудняюсь ответить</c:v>
                </c:pt>
                <c:pt idx="2">
                  <c:v>Не совсем, хотелось бы больше</c:v>
                </c:pt>
                <c:pt idx="3">
                  <c:v>Да, достаточно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1.9</c:v>
                </c:pt>
                <c:pt idx="1">
                  <c:v>4</c:v>
                </c:pt>
                <c:pt idx="2">
                  <c:v>7.7</c:v>
                </c:pt>
                <c:pt idx="3">
                  <c:v>86.4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89-497F-BAFB-70B304DD1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24119895393282"/>
          <c:y val="3.0464204198411934E-2"/>
          <c:w val="0.54140414403540538"/>
          <c:h val="0.937251422509403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99-4145-89A0-385B8EFDAC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99-4145-89A0-385B8EFDACD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99-4145-89A0-385B8EFDACD3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99-4145-89A0-385B8EFDAC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99-4145-89A0-385B8EFDACD3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199-4145-89A0-385B8EFDACD3}"/>
              </c:ext>
            </c:extLst>
          </c:dPt>
          <c:dLbls>
            <c:dLbl>
              <c:idx val="6"/>
              <c:layout>
                <c:manualLayout>
                  <c:x val="-7.3140639570813848E-2"/>
                  <c:y val="8.4491225331223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99-4145-89A0-385B8EFDAC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1">
                  <c:v>Нет</c:v>
                </c:pt>
                <c:pt idx="2">
                  <c:v>Затрудняюсь ответить</c:v>
                </c:pt>
                <c:pt idx="3">
                  <c:v>Не совсем</c:v>
                </c:pt>
                <c:pt idx="4">
                  <c:v>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1.9</c:v>
                </c:pt>
                <c:pt idx="2">
                  <c:v>3.9</c:v>
                </c:pt>
                <c:pt idx="3">
                  <c:v>6.7</c:v>
                </c:pt>
                <c:pt idx="4">
                  <c:v>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199-4145-89A0-385B8EFDA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46710923355457"/>
          <c:y val="4.8109148251835696E-2"/>
          <c:w val="0.54140414403540538"/>
          <c:h val="0.937251422509403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A6-4420-9132-3B016081A46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A6-4420-9132-3B016081A46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A6-4420-9132-3B016081A465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A6-4420-9132-3B016081A46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A6-4420-9132-3B016081A465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A6-4420-9132-3B016081A465}"/>
              </c:ext>
            </c:extLst>
          </c:dPt>
          <c:dLbls>
            <c:dLbl>
              <c:idx val="6"/>
              <c:layout>
                <c:manualLayout>
                  <c:x val="-7.3140639570813848E-2"/>
                  <c:y val="8.4491225331223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A6-4420-9132-3B016081A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1">
                  <c:v>Нет, совершенно не способствует</c:v>
                </c:pt>
                <c:pt idx="2">
                  <c:v>Не совсем способствует</c:v>
                </c:pt>
                <c:pt idx="3">
                  <c:v>Затрудняюсь ответить</c:v>
                </c:pt>
                <c:pt idx="4">
                  <c:v>Да, способствует в полной мере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2.2000000000000002</c:v>
                </c:pt>
                <c:pt idx="2">
                  <c:v>7.7</c:v>
                </c:pt>
                <c:pt idx="3">
                  <c:v>8.4</c:v>
                </c:pt>
                <c:pt idx="4">
                  <c:v>81.7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9A6-4420-9132-3B016081A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201427213755911"/>
          <c:y val="3.2111737438575323E-2"/>
          <c:w val="0.35669163064031623"/>
          <c:h val="0.967888262561424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0A-4DE3-887E-24B118CAB6E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0A-4DE3-887E-24B118CAB6E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0A-4DE3-887E-24B118CAB6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Нет, потеря времени на ненужный, неинтересный труд</c:v>
                </c:pt>
                <c:pt idx="1">
                  <c:v>Не совсем, простое ознакомление с работой, но ничего интересного</c:v>
                </c:pt>
                <c:pt idx="2">
                  <c:v>Затрудняюсь ответить</c:v>
                </c:pt>
                <c:pt idx="3">
                  <c:v>Да, получаем реальные, полезные для будущей работы навыки и умения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5.3</c:v>
                </c:pt>
                <c:pt idx="2">
                  <c:v>7.4</c:v>
                </c:pt>
                <c:pt idx="3">
                  <c:v>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0A-4DE3-887E-24B118CAB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2770415504657"/>
          <c:y val="3.2111737438575323E-2"/>
          <c:w val="0.60352015465447195"/>
          <c:h val="0.96788826256142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94-4144-B0A4-0AE936BF123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94-4144-B0A4-0AE936BF123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94-4144-B0A4-0AE936BF12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Не совсем</c:v>
                </c:pt>
                <c:pt idx="2">
                  <c:v>Затрудняюсь ответить</c:v>
                </c:pt>
                <c:pt idx="3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1.8</c:v>
                </c:pt>
                <c:pt idx="1">
                  <c:v>5.0999999999999996</c:v>
                </c:pt>
                <c:pt idx="2">
                  <c:v>8.9</c:v>
                </c:pt>
                <c:pt idx="3">
                  <c:v>84.2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94-4144-B0A4-0AE936BF1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506261980410028"/>
          <c:y val="0"/>
          <c:w val="0.49341634763791042"/>
          <c:h val="0.992049966239453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87-467B-A410-564091B7B1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87-467B-A410-564091B7B1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87-467B-A410-564091B7B1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87-467B-A410-564091B7B1C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A87-467B-A410-564091B7B1C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A87-467B-A410-564091B7B1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Публикую статьи в газете "ЛиМоНад"</c:v>
                </c:pt>
                <c:pt idx="1">
                  <c:v>В заседаниях студенческого совета</c:v>
                </c:pt>
                <c:pt idx="2">
                  <c:v>В общественно-политических мероприятиях, волонтерство</c:v>
                </c:pt>
                <c:pt idx="3">
                  <c:v>В работе кружков, секций по интересам</c:v>
                </c:pt>
                <c:pt idx="4">
                  <c:v>В студенческих научных конференциях</c:v>
                </c:pt>
                <c:pt idx="5">
                  <c:v>Ни в чем из перечисленного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1.5</c:v>
                </c:pt>
                <c:pt idx="1">
                  <c:v>3.8</c:v>
                </c:pt>
                <c:pt idx="2">
                  <c:v>5.4</c:v>
                </c:pt>
                <c:pt idx="3">
                  <c:v>8.1</c:v>
                </c:pt>
                <c:pt idx="4">
                  <c:v>29.3</c:v>
                </c:pt>
                <c:pt idx="5">
                  <c:v>65.099999999999994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A87-467B-A410-564091B7B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210837372164162"/>
          <c:y val="0"/>
          <c:w val="0.4821152006642116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5F-49CD-A783-6CFECBA1046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5F-49CD-A783-6CFECBA1046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5F-49CD-A783-6CFECBA1046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5F-49CD-A783-6CFECBA1046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B5F-49CD-A783-6CFECBA1046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B5F-49CD-A783-6CFECBA104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Другое</c:v>
                </c:pt>
                <c:pt idx="1">
                  <c:v>Для меня важнее получить высшее образование, чем оценивать область профессиональной деятельности</c:v>
                </c:pt>
                <c:pt idx="2">
                  <c:v>Я еще не задумывался (лась) о профессиональной деятельности. Главное окончить вуз</c:v>
                </c:pt>
                <c:pt idx="3">
                  <c:v>Я сомневаюсь в правильности выбора будущей профессии</c:v>
                </c:pt>
                <c:pt idx="4">
                  <c:v>У меня очень смутное представление о выбранной профессии</c:v>
                </c:pt>
                <c:pt idx="5">
                  <c:v>Да, я хорошо представляю    свою будущую профессиональную деятельность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2.1</c:v>
                </c:pt>
                <c:pt idx="3">
                  <c:v>2.1</c:v>
                </c:pt>
                <c:pt idx="4">
                  <c:v>7.4</c:v>
                </c:pt>
                <c:pt idx="5">
                  <c:v>86.4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5F-49CD-A783-6CFECBA10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82577499754331"/>
          <c:y val="2.5304695689915693E-2"/>
          <c:w val="0.57564899209049081"/>
          <c:h val="0.96706091103958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BE-4D1A-8526-CA1C0C123C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BE-4D1A-8526-CA1C0C123C8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BE-4D1A-8526-CA1C0C123C8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BE-4D1A-8526-CA1C0C123C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 соответствуют</c:v>
                </c:pt>
                <c:pt idx="1">
                  <c:v>Не знаю</c:v>
                </c:pt>
                <c:pt idx="2">
                  <c:v>Не совсем соответствуют</c:v>
                </c:pt>
                <c:pt idx="3">
                  <c:v>Полностью соответствуют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6</c:v>
                </c:pt>
                <c:pt idx="2">
                  <c:v>9.3000000000000007</c:v>
                </c:pt>
                <c:pt idx="3">
                  <c:v>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BE-4D1A-8526-CA1C0C123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solidFill>
                  <a:schemeClr val="tx1"/>
                </a:solidFill>
              </a:rPr>
              <a:t>Язык обучения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8913527225448419"/>
          <c:y val="0.24985822428917451"/>
          <c:w val="0.52610014857161669"/>
          <c:h val="0.66772216353728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53-45AC-81A5-6CF6D7BD833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D53-45AC-81A5-6CF6D7BD833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D53-45AC-81A5-6CF6D7BD83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</c:v>
                </c:pt>
                <c:pt idx="1">
                  <c:v>Казахский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53-45AC-81A5-6CF6D7BD8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528784428020392"/>
          <c:y val="9.7116632263169987E-3"/>
          <c:w val="0.59173309921338835"/>
          <c:h val="0.990288336773682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DA-42EF-BFA2-01A4FF02D0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DA-42EF-BFA2-01A4FF02D08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DA-42EF-BFA2-01A4FF02D0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Затрудняюсь ответить</c:v>
                </c:pt>
                <c:pt idx="2">
                  <c:v>Не совсем</c:v>
                </c:pt>
                <c:pt idx="3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2.7</c:v>
                </c:pt>
                <c:pt idx="1">
                  <c:v>8</c:v>
                </c:pt>
                <c:pt idx="2">
                  <c:v>10.5</c:v>
                </c:pt>
                <c:pt idx="3">
                  <c:v>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DA-42EF-BFA2-01A4FF02D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33464132904294"/>
          <c:y val="8.4633123758497944E-4"/>
          <c:w val="0.54483293763267693"/>
          <c:h val="0.999153668762414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FB-45AC-9657-D9326C007F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FB-45AC-9657-D9326C007F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FB-45AC-9657-D9326C007F9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FB-45AC-9657-D9326C007F9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1FB-45AC-9657-D9326C007F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Затрудняюсь ответить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7.4</c:v>
                </c:pt>
                <c:pt idx="1">
                  <c:v>11.5</c:v>
                </c:pt>
                <c:pt idx="2">
                  <c:v>81.099999999999994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FB-45AC-9657-D9326C007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solidFill>
                  <a:schemeClr val="tx1"/>
                </a:solidFill>
              </a:rPr>
              <a:t>Форма обучения:(%)</a:t>
            </a:r>
          </a:p>
        </c:rich>
      </c:tx>
      <c:layout>
        <c:manualLayout>
          <c:xMode val="edge"/>
          <c:yMode val="edge"/>
          <c:x val="0.37073146429321824"/>
          <c:y val="6.5988966784342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0013906247630848"/>
          <c:y val="0.24985822428917451"/>
          <c:w val="0.51509650979177457"/>
          <c:h val="0.588535804955506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B2-46EA-ADCB-5E51AB0A29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Очная </c:v>
                </c:pt>
                <c:pt idx="1">
                  <c:v>С ДОТ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23.1</c:v>
                </c:pt>
                <c:pt idx="1">
                  <c:v>76.900000000000006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B2-46EA-ADCB-5E51AB0A2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852155731003947"/>
          <c:y val="7.4824077309451259E-2"/>
          <c:w val="0.47147843948288659"/>
          <c:h val="0.89864895180577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4-4A38-9716-78738DDD2971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4-4A38-9716-78738DDD29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54-4A38-9716-78738DDD297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54-4A38-9716-78738DDD29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954-4A38-9716-78738DDD29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Пятый</c:v>
                </c:pt>
                <c:pt idx="1">
                  <c:v>Четвертый</c:v>
                </c:pt>
                <c:pt idx="2">
                  <c:v>Третий</c:v>
                </c:pt>
                <c:pt idx="3">
                  <c:v>Второй</c:v>
                </c:pt>
                <c:pt idx="4">
                  <c:v>Первый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1.6</c:v>
                </c:pt>
                <c:pt idx="1">
                  <c:v>5.4</c:v>
                </c:pt>
                <c:pt idx="2">
                  <c:v>20</c:v>
                </c:pt>
                <c:pt idx="3">
                  <c:v>32.6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54-4A38-9716-78738DDD2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ru-RU" sz="1000" b="1" i="0" dirty="0">
                <a:solidFill>
                  <a:schemeClr val="tx1"/>
                </a:solidFill>
                <a:effectLst/>
                <a:latin typeface="+mn-lt"/>
                <a:cs typeface="Helvetica" panose="020B0604020202020204" pitchFamily="34" charset="0"/>
              </a:rPr>
              <a:t>         Образовательная программа</a:t>
            </a:r>
            <a:r>
              <a:rPr lang="ru-RU" sz="1000" b="1" i="0" baseline="0" dirty="0">
                <a:solidFill>
                  <a:schemeClr val="tx1"/>
                </a:solidFill>
                <a:effectLst/>
                <a:latin typeface="+mn-lt"/>
                <a:cs typeface="Helvetica" panose="020B0604020202020204" pitchFamily="34" charset="0"/>
              </a:rPr>
              <a:t> (%)</a:t>
            </a:r>
            <a:endParaRPr lang="ru-KZ" sz="1000" b="1" dirty="0">
              <a:solidFill>
                <a:schemeClr val="tx1"/>
              </a:solidFill>
              <a:effectLst/>
              <a:latin typeface="+mn-lt"/>
              <a:cs typeface="Helvetica" panose="020B0604020202020204" pitchFamily="34" charset="0"/>
            </a:endParaRPr>
          </a:p>
        </c:rich>
      </c:tx>
      <c:layout>
        <c:manualLayout>
          <c:xMode val="edge"/>
          <c:yMode val="edge"/>
          <c:x val="0.18092137093744834"/>
          <c:y val="1.04990678568230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 dirty="0" smtClean="0">
              <a:solidFill>
                <a:srgbClr val="242424">
                  <a:lumMod val="65000"/>
                  <a:lumOff val="35000"/>
                </a:srgb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676200239231282"/>
          <c:y val="6.3797557759611212E-2"/>
          <c:w val="0.51187439033540927"/>
          <c:h val="0.927700819737382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C9-49BD-975B-3FAF8A8273E4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C9-49BD-975B-3FAF8A8273E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C9-49BD-975B-3FAF8A8273E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C9-49BD-975B-3FAF8A8273E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EC9-49BD-975B-3FAF8A8273E4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EC9-49BD-975B-3FAF8A8273E4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EC9-49BD-975B-3FAF8A8273E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EC9-49BD-975B-3FAF8A8273E4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EC9-49BD-975B-3FAF8A8273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Казахский язык и литература</c:v>
                </c:pt>
                <c:pt idx="1">
                  <c:v>Финансы</c:v>
                </c:pt>
                <c:pt idx="2">
                  <c:v>Фармация</c:v>
                </c:pt>
                <c:pt idx="3">
                  <c:v>Казахский язык и литература в образовательных учреждениях с казахским и русским языками обучения</c:v>
                </c:pt>
                <c:pt idx="4">
                  <c:v>Педагогика и психология</c:v>
                </c:pt>
                <c:pt idx="5">
                  <c:v>Дошкольное обучение и воспитание</c:v>
                </c:pt>
                <c:pt idx="6">
                  <c:v>Юриспруденция</c:v>
                </c:pt>
                <c:pt idx="7">
                  <c:v> Иностранный язык: два иностранных языка</c:v>
                </c:pt>
                <c:pt idx="8">
                  <c:v> Педагогика и методика начального обучения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3.9</c:v>
                </c:pt>
                <c:pt idx="1">
                  <c:v>4.0999999999999996</c:v>
                </c:pt>
                <c:pt idx="2">
                  <c:v>4.4000000000000004</c:v>
                </c:pt>
                <c:pt idx="3">
                  <c:v>5</c:v>
                </c:pt>
                <c:pt idx="4">
                  <c:v>9.4</c:v>
                </c:pt>
                <c:pt idx="5">
                  <c:v>11.3</c:v>
                </c:pt>
                <c:pt idx="6">
                  <c:v>13.8</c:v>
                </c:pt>
                <c:pt idx="7">
                  <c:v>16</c:v>
                </c:pt>
                <c:pt idx="8">
                  <c:v>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EC9-49BD-975B-3FAF8A827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53108026554021"/>
          <c:y val="1.0597132817252108E-2"/>
          <c:w val="0.48392074029370347"/>
          <c:h val="0.97198621984360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E7-4041-B135-FE1FEE087A4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E7-4041-B135-FE1FEE087A4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E7-4041-B135-FE1FEE087A4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E7-4041-B135-FE1FEE087A4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8E7-4041-B135-FE1FEE087A4C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8E7-4041-B135-FE1FEE087A4C}"/>
              </c:ext>
            </c:extLst>
          </c:dPt>
          <c:dLbls>
            <c:dLbl>
              <c:idx val="6"/>
              <c:layout>
                <c:manualLayout>
                  <c:x val="-7.3140639570813848E-2"/>
                  <c:y val="8.4491225331223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E7-4041-B135-FE1FEE087A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1">
                  <c:v>Нет, совершенно не удовлетворен (а)</c:v>
                </c:pt>
                <c:pt idx="2">
                  <c:v>Не знаю</c:v>
                </c:pt>
                <c:pt idx="3">
                  <c:v>Не совсем удовлетворен (а)</c:v>
                </c:pt>
                <c:pt idx="4">
                  <c:v>Да,  удовлетворен (а) полностью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1</c:v>
                </c:pt>
                <c:pt idx="2">
                  <c:v>2.5</c:v>
                </c:pt>
                <c:pt idx="3">
                  <c:v>6.5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8E7-4041-B135-FE1FEE087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05026676449434"/>
          <c:y val="6.0664529800804451E-4"/>
          <c:w val="0.72363156358937841"/>
          <c:h val="0.937871342792350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57-4301-A54A-147AD8F0D912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57-4301-A54A-147AD8F0D9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57-4301-A54A-147AD8F0D9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57-4301-A54A-147AD8F0D91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57-4301-A54A-147AD8F0D9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балл</c:v>
                </c:pt>
                <c:pt idx="1">
                  <c:v>2 балла</c:v>
                </c:pt>
                <c:pt idx="2">
                  <c:v>Не знаю</c:v>
                </c:pt>
                <c:pt idx="3">
                  <c:v>3 балла</c:v>
                </c:pt>
                <c:pt idx="4">
                  <c:v>4 балла</c:v>
                </c:pt>
                <c:pt idx="5">
                  <c:v>5 баллов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1.1000000000000001</c:v>
                </c:pt>
                <c:pt idx="1">
                  <c:v>1.6</c:v>
                </c:pt>
                <c:pt idx="2">
                  <c:v>3.7</c:v>
                </c:pt>
                <c:pt idx="3">
                  <c:v>4.0999999999999996</c:v>
                </c:pt>
                <c:pt idx="4">
                  <c:v>15.5</c:v>
                </c:pt>
                <c:pt idx="5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57-4301-A54A-147AD8F0D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8091676373624"/>
          <c:y val="8.984135600474781E-2"/>
          <c:w val="0.48584191271766269"/>
          <c:h val="0.902524159087035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6A-4CED-B512-D7585C4AA1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6A-4CED-B512-D7585C4AA16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6A-4CED-B512-D7585C4AA16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6A-4CED-B512-D7585C4AA1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 удовлетворен (а)</c:v>
                </c:pt>
                <c:pt idx="1">
                  <c:v>Не знаю</c:v>
                </c:pt>
                <c:pt idx="2">
                  <c:v>Не совсем удовлетворен (а)</c:v>
                </c:pt>
                <c:pt idx="3">
                  <c:v>Полностью удовлетворен (а)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1.3</c:v>
                </c:pt>
                <c:pt idx="1">
                  <c:v>4.0999999999999996</c:v>
                </c:pt>
                <c:pt idx="2">
                  <c:v>8.4</c:v>
                </c:pt>
                <c:pt idx="3">
                  <c:v>86.2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6A-4CED-B512-D7585C4AA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95088284950716"/>
          <c:y val="0"/>
          <c:w val="0.44298441317328824"/>
          <c:h val="0.993803800545254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F4-4717-9D6E-9B3F2FFCFA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F4-4717-9D6E-9B3F2FFCFA6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F4-4717-9D6E-9B3F2FFCFA6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F4-4717-9D6E-9B3F2FFCFA66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F4-4717-9D6E-9B3F2FFCFA66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7F4-4717-9D6E-9B3F2FFCFA6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7F4-4717-9D6E-9B3F2FFCFA6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7F4-4717-9D6E-9B3F2FFCFA66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7F4-4717-9D6E-9B3F2FFCFA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Другое</c:v>
                </c:pt>
                <c:pt idx="1">
                  <c:v>Понизилась самооценка, появилось чувство подавленности</c:v>
                </c:pt>
                <c:pt idx="2">
                  <c:v>Разочаровался (лась) в выбранной специальности</c:v>
                </c:pt>
                <c:pt idx="3">
                  <c:v>Появилось отвращение к учебе</c:v>
                </c:pt>
                <c:pt idx="4">
                  <c:v>У меня ухудшилось здоровье</c:v>
                </c:pt>
                <c:pt idx="5">
                  <c:v>Появилась хроническая усталость, я не высыпаюсь</c:v>
                </c:pt>
                <c:pt idx="6">
                  <c:v>Затрудняюсь ответить</c:v>
                </c:pt>
                <c:pt idx="7">
                  <c:v>Не остается свободного времени</c:v>
                </c:pt>
                <c:pt idx="8">
                  <c:v>Все труднее совмещать учебу с работой, не хватает сил</c:v>
                </c:pt>
                <c:pt idx="9">
                  <c:v>Нет негативных последствий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0.3</c:v>
                </c:pt>
                <c:pt idx="1">
                  <c:v>2.5</c:v>
                </c:pt>
                <c:pt idx="2">
                  <c:v>3.2</c:v>
                </c:pt>
                <c:pt idx="3">
                  <c:v>3.4</c:v>
                </c:pt>
                <c:pt idx="4">
                  <c:v>7.4</c:v>
                </c:pt>
                <c:pt idx="5">
                  <c:v>7.6</c:v>
                </c:pt>
                <c:pt idx="6">
                  <c:v>12.3</c:v>
                </c:pt>
                <c:pt idx="7">
                  <c:v>18.5</c:v>
                </c:pt>
                <c:pt idx="8">
                  <c:v>29.2</c:v>
                </c:pt>
                <c:pt idx="9">
                  <c:v>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7F4-4717-9D6E-9B3F2FFCF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7d1d21ee2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137d1d21ee2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918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76dbea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1376dbea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091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7d1d21ee2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37d1d21ee2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7d1d21ee2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37d1d21ee2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00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37d1d21ee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137d1d21ee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214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7d1d21ee2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137d1d21ee2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610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3a709386da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13a709386da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839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7d1d21ee2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137d1d21ee2_1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607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112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76dbea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1376dbea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47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ada35a6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1ada35a6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37d1d21ee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g137d1d21ee2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505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a709386d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13a709386d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168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341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031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37d1d21ee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137d1d21ee2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275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d1d21ee2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37d1d21ee2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737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d1d21ee2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37d1d21ee2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690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544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508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3793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2332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87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25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00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055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3a709386da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13a709386da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60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 txBox="1">
            <a:spLocks noGrp="1"/>
          </p:cNvSpPr>
          <p:nvPr>
            <p:ph type="title"/>
          </p:nvPr>
        </p:nvSpPr>
        <p:spPr>
          <a:xfrm>
            <a:off x="398962" y="387152"/>
            <a:ext cx="40452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21" name="Google Shape;21;p42"/>
          <p:cNvCxnSpPr/>
          <p:nvPr/>
        </p:nvCxnSpPr>
        <p:spPr>
          <a:xfrm>
            <a:off x="378625" y="368227"/>
            <a:ext cx="839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21">
          <p15:clr>
            <a:srgbClr val="FA7B17"/>
          </p15:clr>
        </p15:guide>
        <p15:guide id="2" orient="horz" pos="3013">
          <p15:clr>
            <a:srgbClr val="FA7B17"/>
          </p15:clr>
        </p15:guide>
        <p15:guide id="3" pos="239">
          <p15:clr>
            <a:srgbClr val="FA7B17"/>
          </p15:clr>
        </p15:guide>
        <p15:guide id="4" orient="horz" pos="227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E5AB9-2D45-4FD7-966F-B6950429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98CE35-9B49-4973-9921-70295185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39B99-3B4D-46BC-B541-EC0722C6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пт 08.03.24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9B7E5-4F09-4B54-AB67-F66404B9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3FD309-3939-48AB-927B-2C402EFF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9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E3582-A872-4D83-9039-793821A6A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229D7F-8BED-4D41-9C24-F1515D10A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CD352-A42F-4CF9-BF8F-D924E951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пт 08.03.24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EF1F76-4625-4B6D-8314-5C727CFD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93C1AC-ACB3-4FF4-A981-3766684C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0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FDC8-EE60-4360-90D5-F9DAD87A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01159-37C8-453C-852A-4E58B21A7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9F4F7A-D0AE-4391-82FC-9C66B3156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7D2AD4-BF52-4DCF-BA4A-1BE20767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пт 08.03.24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31C9C3-33FC-494C-A268-6FDAF2FB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FAFE28-A79F-44E1-B642-5E1159C6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8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1A9E4-DE9A-4C5A-ACD9-18E98A47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235BDD-ED9B-4ADF-B953-9FF070AB5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0CF077-E26E-4755-8C3C-D53453735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3AD4D3-FD7F-4E4D-AC2A-A1769EF45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852412-1696-4F05-B04E-95520B5E7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1D91C-5853-4158-B629-EDC99040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пт 08.03.24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9E253-9C73-4945-AF9D-678C4FD8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7102C5-0B11-490A-A3B5-D46CCC6C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91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51661-69BC-4BAB-9120-630BB1D2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CDB508-414C-47BA-81B2-E2D54B20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пт 08.03.24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D76117-9668-47AB-8F68-C30A17C5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72237F-8CCA-45AA-B084-6F713037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28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EDE79C-3FB3-4443-86F3-0217B068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пт 08.03.24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D76A62-500C-460A-9524-03613190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589FF3-8F61-4D9F-AE81-99522AB0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6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5CCC3-6033-4E28-B5EF-0AB86381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6C4541-E37F-443E-A7B5-3AD9E3963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74D304-791B-4EC5-8E5A-CA37571BB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510DF8-019A-43E3-AFFF-D0842270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пт 08.03.24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70635B-04A9-4BAD-90EC-1710BEE0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69B2E6-90D0-47E6-B6B6-2F68F66D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92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16182-4B45-4931-8B3D-5EDA8F2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F49E3F-523E-40AE-91F6-10F5AC27D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9AC49C-7483-434B-A21F-E9C697C0A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B0E135-3893-43AF-954C-5B75FE1F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пт 08.03.24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DE02C0-6A8A-4CE9-A72A-A9A99151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AFBA7-DF35-48AF-B977-617E7CF5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15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1FDA9-B456-4F75-BC9B-24618171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2455D5-A1CC-4225-9F56-2BDE5705E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ED4FF-0F1F-433F-AED3-499292C7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пт 08.03.24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B23066-6F35-4F6E-862A-6E3ACD13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5629CA-3436-48AB-B5BF-B52EC993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80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07122C-CC69-4859-85B1-F08AD4BDC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8AD4E4-2AB4-4B70-871C-25A5EBF8C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5B3B1-FBD1-4A7C-9154-5EAE2A38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пт 08.03.24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9D3746-9127-4AB8-90A1-C1B0C7B8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5507E-190B-4482-B86D-7478C3D8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2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два столбца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25" name="Google Shape;25;p43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3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title" idx="4"/>
          </p:nvPr>
        </p:nvSpPr>
        <p:spPr>
          <a:xfrm>
            <a:off x="4591859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title" idx="5"/>
          </p:nvPr>
        </p:nvSpPr>
        <p:spPr>
          <a:xfrm>
            <a:off x="4591859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1">
          <p15:clr>
            <a:srgbClr val="FA7B17"/>
          </p15:clr>
        </p15:guide>
        <p15:guide id="2" pos="2948">
          <p15:clr>
            <a:srgbClr val="FA7B17"/>
          </p15:clr>
        </p15:guide>
        <p15:guide id="3" orient="horz" pos="232">
          <p15:clr>
            <a:srgbClr val="FA7B17"/>
          </p15:clr>
        </p15:guide>
        <p15:guide id="4" orient="horz" pos="3013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шесть столбцов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33" name="Google Shape;33;p44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44"/>
          <p:cNvSpPr txBox="1">
            <a:spLocks noGrp="1"/>
          </p:cNvSpPr>
          <p:nvPr>
            <p:ph type="title" idx="2"/>
          </p:nvPr>
        </p:nvSpPr>
        <p:spPr>
          <a:xfrm>
            <a:off x="284425" y="944693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title" idx="3"/>
          </p:nvPr>
        </p:nvSpPr>
        <p:spPr>
          <a:xfrm>
            <a:off x="284425" y="1245352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title" idx="4"/>
          </p:nvPr>
        </p:nvSpPr>
        <p:spPr>
          <a:xfrm>
            <a:off x="3164400" y="944693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title" idx="5"/>
          </p:nvPr>
        </p:nvSpPr>
        <p:spPr>
          <a:xfrm>
            <a:off x="3164400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title" idx="6"/>
          </p:nvPr>
        </p:nvSpPr>
        <p:spPr>
          <a:xfrm>
            <a:off x="6044375" y="944693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title" idx="7"/>
          </p:nvPr>
        </p:nvSpPr>
        <p:spPr>
          <a:xfrm>
            <a:off x="6044375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title" idx="8"/>
          </p:nvPr>
        </p:nvSpPr>
        <p:spPr>
          <a:xfrm>
            <a:off x="284425" y="2744937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title" idx="9"/>
          </p:nvPr>
        </p:nvSpPr>
        <p:spPr>
          <a:xfrm>
            <a:off x="284425" y="3045596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title" idx="13"/>
          </p:nvPr>
        </p:nvSpPr>
        <p:spPr>
          <a:xfrm>
            <a:off x="3164400" y="2744937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title" idx="14"/>
          </p:nvPr>
        </p:nvSpPr>
        <p:spPr>
          <a:xfrm>
            <a:off x="3164400" y="3045594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title" idx="15"/>
          </p:nvPr>
        </p:nvSpPr>
        <p:spPr>
          <a:xfrm>
            <a:off x="6044375" y="2744937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title" idx="16"/>
          </p:nvPr>
        </p:nvSpPr>
        <p:spPr>
          <a:xfrm>
            <a:off x="6044375" y="3045594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8">
          <p15:clr>
            <a:srgbClr val="FA7B17"/>
          </p15:clr>
        </p15:guide>
        <p15:guide id="2" orient="horz" pos="1814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680">
          <p15:clr>
            <a:srgbClr val="FA7B17"/>
          </p15:clr>
        </p15:guide>
        <p15:guide id="5" orient="horz" pos="1587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ри столбца" type="titleOnly">
  <p:cSld name="TITLE_ONLY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49" name="Google Shape;49;p45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45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547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title" idx="3"/>
          </p:nvPr>
        </p:nvSpPr>
        <p:spPr>
          <a:xfrm>
            <a:off x="284425" y="1245357"/>
            <a:ext cx="5475600" cy="23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title" idx="4"/>
          </p:nvPr>
        </p:nvSpPr>
        <p:spPr>
          <a:xfrm>
            <a:off x="6044375" y="944693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title" idx="5"/>
          </p:nvPr>
        </p:nvSpPr>
        <p:spPr>
          <a:xfrm>
            <a:off x="6044375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title" idx="6"/>
          </p:nvPr>
        </p:nvSpPr>
        <p:spPr>
          <a:xfrm>
            <a:off x="6044375" y="2763868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title" idx="7"/>
          </p:nvPr>
        </p:nvSpPr>
        <p:spPr>
          <a:xfrm>
            <a:off x="6044375" y="3064525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A7B17"/>
          </p15:clr>
        </p15:guide>
        <p15:guide id="2" orient="horz" pos="680">
          <p15:clr>
            <a:srgbClr val="FA7B17"/>
          </p15:clr>
        </p15:guide>
        <p15:guide id="3" orient="horz" pos="227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екст с диаграммой">
  <p:cSld name="MAIN_POINT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59" name="Google Shape;59;p46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46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48">
          <p15:clr>
            <a:srgbClr val="FA7B17"/>
          </p15:clr>
        </p15:guide>
        <p15:guide id="2" pos="2721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3013">
          <p15:clr>
            <a:srgbClr val="FA7B17"/>
          </p15:clr>
        </p15:guide>
        <p15:guide id="5" pos="227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четыре столбцов">
  <p:cSld name="CAPTION_ONLY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65" name="Google Shape;65;p47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47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title" idx="4"/>
          </p:nvPr>
        </p:nvSpPr>
        <p:spPr>
          <a:xfrm>
            <a:off x="4591859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title" idx="5"/>
          </p:nvPr>
        </p:nvSpPr>
        <p:spPr>
          <a:xfrm>
            <a:off x="4591850" y="1245350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title" idx="6"/>
          </p:nvPr>
        </p:nvSpPr>
        <p:spPr>
          <a:xfrm>
            <a:off x="284425" y="2747005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title" idx="7"/>
          </p:nvPr>
        </p:nvSpPr>
        <p:spPr>
          <a:xfrm>
            <a:off x="284425" y="3047655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title" idx="8"/>
          </p:nvPr>
        </p:nvSpPr>
        <p:spPr>
          <a:xfrm>
            <a:off x="4591859" y="2747005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title" idx="9"/>
          </p:nvPr>
        </p:nvSpPr>
        <p:spPr>
          <a:xfrm>
            <a:off x="4591850" y="3047655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FA7B17"/>
          </p15:clr>
        </p15:guide>
        <p15:guide id="2" orient="horz" pos="1587">
          <p15:clr>
            <a:srgbClr val="FA7B17"/>
          </p15:clr>
        </p15:guide>
        <p15:guide id="3" orient="horz" pos="1814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EBF37-674A-4E57-85F8-6ABA61979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F43132-521E-4BB0-AA5D-7192C34CD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565805-A5D4-465A-B06A-281A1B7E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пт 08.03.24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E1C92-A1BF-4628-B272-218EAE77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1D0A5F-2556-41B1-93CB-729CA551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2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7C9D1-B5E8-439B-B7B3-8F0EAC51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E1EF27-B9A0-423C-99D4-06E2E9BEA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1FFDD-1629-47DC-AC5D-E59A61227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0BF-91B5-41B2-A9AB-9348BFA8E687}" type="datetimeFigureOut">
              <a:rPr lang="ru-RU" smtClean="0"/>
              <a:t>пт 08.03.24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9CD9DB-52D1-47C6-B563-B5AE5FAAF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90B7EC-8294-4253-BDF8-66ED5D85A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9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1AE52F-8A45-40FC-981E-55B59603F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2E0DF4-4E4B-4287-87FA-442A42CDB7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1" y="1"/>
            <a:ext cx="5619465" cy="13818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5AB077-40A3-4F64-9868-5D840228A8B9}"/>
              </a:ext>
            </a:extLst>
          </p:cNvPr>
          <p:cNvSpPr txBox="1"/>
          <p:nvPr/>
        </p:nvSpPr>
        <p:spPr>
          <a:xfrm>
            <a:off x="1" y="2159409"/>
            <a:ext cx="699951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Helvetica Neue"/>
                <a:sym typeface="Helvetica Neue"/>
              </a:rPr>
              <a:t>УДОВЛЕТВОРЕННОСТЬ СТУДЕНТОВ КАЧЕСТВОМ </a:t>
            </a:r>
          </a:p>
          <a:p>
            <a:pPr algn="ctr" defTabSz="685800">
              <a:buClrTx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Helvetica Neue"/>
                <a:sym typeface="Helvetica Neue"/>
              </a:rPr>
              <a:t>ОБРАЗОВАТЕЛЬНОГО ПРОЦЕССА И ЕГО РЕЗУЛЬТАТАМИ </a:t>
            </a:r>
          </a:p>
          <a:p>
            <a:pPr algn="ctr" defTabSz="685800">
              <a:buClrTx/>
            </a:pPr>
            <a:r>
              <a:rPr lang="ru-RU" sz="2100" b="1" kern="1200" dirty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Обзор результатов онлайн-опроса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966BF-0BDC-4E84-A055-1E3A97C68AAF}"/>
              </a:ext>
            </a:extLst>
          </p:cNvPr>
          <p:cNvSpPr txBox="1"/>
          <p:nvPr/>
        </p:nvSpPr>
        <p:spPr>
          <a:xfrm>
            <a:off x="829102" y="4073857"/>
            <a:ext cx="516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endParaRPr lang="ru-RU" sz="2400" b="1" kern="1200" dirty="0"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  <a:p>
            <a:pPr algn="ctr" defTabSz="685800">
              <a:buClrTx/>
            </a:pPr>
            <a:r>
              <a:rPr lang="ru-RU" sz="2400" b="1" kern="1200" dirty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КАРАГАНДА - 2024</a:t>
            </a:r>
          </a:p>
        </p:txBody>
      </p:sp>
    </p:spTree>
    <p:extLst>
      <p:ext uri="{BB962C8B-B14F-4D97-AF65-F5344CB8AC3E}">
        <p14:creationId xmlns:p14="http://schemas.microsoft.com/office/powerpoint/2010/main" val="298279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10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3744686" y="468087"/>
            <a:ext cx="5219020" cy="453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Практически три четверти опрошенных студентов чувствуют себя максимально комфортно в своих учебных группах. Их основной контингент -  студенты, полностью удовлетворенные обучением в вузе (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96,1%) </a:t>
            </a: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. </a:t>
            </a: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100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Респонденты, оценившие на 5 баллов свою комфортность в учебной группе, на 78,6% состоят из </a:t>
            </a:r>
            <a:r>
              <a:rPr lang="ru-RU" sz="1100" dirty="0" err="1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дотовцев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, с казахским языком обучения (70,4%), 1 и 2 курсов (соответственно 41,8% и 32,2%), образовательных программ «Педагогика и методика начального обучения» (34,6%), «Дошкольное обучение и воспитание» (11,6%) и «Педагогика и психология» (9,4%).</a:t>
            </a: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ru-RU" sz="11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elvetica Neue"/>
              <a:cs typeface="Helvetica Neue"/>
              <a:sym typeface="Helvetica Neue"/>
            </a:endParaRP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На 4 балла оценили свою комфортность в учебной группе каждые шестой – седьмой участники опроса. В их составе представлены главным образом </a:t>
            </a:r>
            <a:r>
              <a:rPr kumimoji="0" lang="ru-RU" sz="11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дотовцы</a:t>
            </a: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 (71,3%), </a:t>
            </a:r>
            <a:r>
              <a:rPr kumimoji="0" lang="ru-RU" sz="11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 (71,9%),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студенты </a:t>
            </a: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первых трех курсов (соответственно 37,7%-32,3%-22,2%), образовательных программ «Иностранный язык: два иностранных языка» (29,4%), «Педагогика и методика начального обучения» (24,6%) и «Дошкольное обучение и воспитание» (12,6%).</a:t>
            </a: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ru-RU" sz="11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elvetica Neue"/>
              <a:cs typeface="Helvetica Neue"/>
              <a:sym typeface="Helvetica Neue"/>
            </a:endParaRP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На 3 балла оценил комфорт в учебной группе каждый 24-й опрошенный (44 студента). Данная категория респондентов практически наполовину состоит из неудовлетворенных обучением и неопределившихся (47,7%). Среди них доминируют </a:t>
            </a:r>
            <a:r>
              <a:rPr kumimoji="0" lang="ru-RU" sz="11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дотовцы</a:t>
            </a: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 (75%); </a:t>
            </a:r>
            <a:r>
              <a:rPr kumimoji="0" lang="ru-RU" sz="11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 (52,3%); студенты 2 курса (40,9%); образовательных программ «Иностранный язык: два иностранных языка» (40,9%) и «Педагогика и методика начального обучения» (20,5%).</a:t>
            </a:r>
            <a:endParaRPr kumimoji="0" sz="11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DFBE1CB-D52A-4C23-B5CE-0F7B3BC5E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056557"/>
              </p:ext>
            </p:extLst>
          </p:nvPr>
        </p:nvGraphicFramePr>
        <p:xfrm>
          <a:off x="337456" y="1513114"/>
          <a:ext cx="3331028" cy="315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240;g13a709386da_1_22">
            <a:extLst>
              <a:ext uri="{FF2B5EF4-FFF2-40B4-BE49-F238E27FC236}">
                <a16:creationId xmlns:a16="http://schemas.microsoft.com/office/drawing/2014/main" id="{DF6E59CB-4CBD-41EE-900C-9DC662BB47F5}"/>
              </a:ext>
            </a:extLst>
          </p:cNvPr>
          <p:cNvSpPr txBox="1"/>
          <p:nvPr/>
        </p:nvSpPr>
        <p:spPr>
          <a:xfrm>
            <a:off x="180293" y="477175"/>
            <a:ext cx="3488191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Насколько комфортно Вы себя чувствуете в Вашей учебной группе? Оцените по 5-ти балльной шкале, где 1 балл – наименее, 5 баллов – наиболее комфортно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3AC44E-0CB0-453E-8A9F-BA735353E567}"/>
              </a:ext>
            </a:extLst>
          </p:cNvPr>
          <p:cNvSpPr txBox="1"/>
          <p:nvPr/>
        </p:nvSpPr>
        <p:spPr>
          <a:xfrm>
            <a:off x="180294" y="4749851"/>
            <a:ext cx="3488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/>
              <a:t>Примечание: </a:t>
            </a:r>
            <a:r>
              <a:rPr lang="ru-RU" sz="1000" i="1" dirty="0"/>
              <a:t>Средний балл – 4,7 или около 5 баллов.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33849-CE09-4CEC-ACC1-BF18C315EED8}"/>
              </a:ext>
            </a:extLst>
          </p:cNvPr>
          <p:cNvSpPr txBox="1"/>
          <p:nvPr/>
        </p:nvSpPr>
        <p:spPr>
          <a:xfrm>
            <a:off x="435429" y="1"/>
            <a:ext cx="348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/>
          </a:p>
          <a:p>
            <a:r>
              <a:rPr lang="ru-RU" sz="1000" dirty="0"/>
              <a:t>КОМФОРТНОСТЬ В УЧЕБНОЙ ГРУППЕ</a:t>
            </a:r>
          </a:p>
        </p:txBody>
      </p:sp>
    </p:spTree>
    <p:extLst>
      <p:ext uri="{BB962C8B-B14F-4D97-AF65-F5344CB8AC3E}">
        <p14:creationId xmlns:p14="http://schemas.microsoft.com/office/powerpoint/2010/main" val="156361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96407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108856" y="402772"/>
            <a:ext cx="8795657" cy="55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Оцените, пожалуйста, по 5-ти балльной шкале степень Вашей удовлетворенности нижеуказанными показателями, где 1 балл - абсолютная неудовлетворенность, 5 баллов - абсолютная удовлетворенность (% от числа опрошенных)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8DC08354-BEFC-4464-BCC0-3EDB1FE4A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639387"/>
              </p:ext>
            </p:extLst>
          </p:nvPr>
        </p:nvGraphicFramePr>
        <p:xfrm>
          <a:off x="239488" y="953019"/>
          <a:ext cx="8665027" cy="334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455">
                  <a:extLst>
                    <a:ext uri="{9D8B030D-6E8A-4147-A177-3AD203B41FA5}">
                      <a16:colId xmlns:a16="http://schemas.microsoft.com/office/drawing/2014/main" val="1800470685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6541664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80637495"/>
                    </a:ext>
                  </a:extLst>
                </a:gridCol>
                <a:gridCol w="772886">
                  <a:extLst>
                    <a:ext uri="{9D8B030D-6E8A-4147-A177-3AD203B41FA5}">
                      <a16:colId xmlns:a16="http://schemas.microsoft.com/office/drawing/2014/main" val="233280387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02892008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869747496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3084334536"/>
                    </a:ext>
                  </a:extLst>
                </a:gridCol>
              </a:tblGrid>
              <a:tr h="353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2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3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4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5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Средний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96183"/>
                  </a:ext>
                </a:extLst>
              </a:tr>
              <a:tr h="353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Доступность и своевременность всей необходимой информации, касающейся учебного процесса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985999"/>
                  </a:ext>
                </a:extLst>
              </a:tr>
              <a:tr h="353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Организация учебного процесса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523013"/>
                  </a:ext>
                </a:extLst>
              </a:tr>
              <a:tr h="353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Воспитательная работа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124587"/>
                  </a:ext>
                </a:extLst>
              </a:tr>
              <a:tr h="353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Работа куратора группы в период обучения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183718"/>
                  </a:ext>
                </a:extLst>
              </a:tr>
              <a:tr h="353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Открытость, полнота и доступность информации о деятельности вуза, размещенная на его официальном сайте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582239"/>
                  </a:ext>
                </a:extLst>
              </a:tr>
              <a:tr h="353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Комфортность условий обучения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66498"/>
                  </a:ext>
                </a:extLst>
              </a:tr>
              <a:tr h="353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Соответствие оборудования, необходимого для учебного процесса, современным требованиям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5850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42EE1C-BBED-4A94-9883-D87D95A4EAF1}"/>
              </a:ext>
            </a:extLst>
          </p:cNvPr>
          <p:cNvSpPr txBox="1"/>
          <p:nvPr/>
        </p:nvSpPr>
        <p:spPr>
          <a:xfrm>
            <a:off x="239485" y="4293294"/>
            <a:ext cx="86650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Единственный показатель, средняя оценка которого достигает 5 баллов (4,5 баллов при округлении дает 5 баллов) – работа куратора в период обучения.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EF6D2-C751-47C9-8583-2205C74D1A73}"/>
              </a:ext>
            </a:extLst>
          </p:cNvPr>
          <p:cNvSpPr txBox="1"/>
          <p:nvPr/>
        </p:nvSpPr>
        <p:spPr>
          <a:xfrm>
            <a:off x="457199" y="21771"/>
            <a:ext cx="4452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/>
          </a:p>
          <a:p>
            <a:r>
              <a:rPr lang="ru-RU" sz="1000" dirty="0"/>
              <a:t>УДОВЛЕТВОРЕННОСТЬ ПОКАЗАТЕЛЯМИ УЧЕБНОГО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15715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FAE125D-A503-49E6-95E1-28B6ACE5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79463"/>
            <a:ext cx="1763486" cy="225337"/>
          </a:xfrm>
        </p:spPr>
        <p:txBody>
          <a:bodyPr/>
          <a:lstStyle/>
          <a:p>
            <a:r>
              <a:rPr lang="ru-RU" sz="1000" dirty="0"/>
              <a:t>ВИДЫ ОБУЧЕНИЯ</a:t>
            </a:r>
            <a:br>
              <a:rPr lang="ru-RU" sz="1000" dirty="0"/>
            </a:br>
            <a:br>
              <a:rPr lang="ru-RU" sz="1000" dirty="0"/>
            </a:b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373" name="Google Shape;373;g13a709386da_1_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74" name="Google Shape;374;g13a709386da_1_49"/>
          <p:cNvSpPr txBox="1"/>
          <p:nvPr/>
        </p:nvSpPr>
        <p:spPr>
          <a:xfrm>
            <a:off x="206830" y="381000"/>
            <a:ext cx="8730341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b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Оцените по 5-ти балльной шкале виды обучения, способствующие наиболее качественному образованию в вузе, где 5 баллов – максимально способствует, 1 балл – максимально не способствует (% от числа опрошенных)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23191-D214-43C2-89FB-448825EC5009}"/>
              </a:ext>
            </a:extLst>
          </p:cNvPr>
          <p:cNvSpPr txBox="1"/>
          <p:nvPr/>
        </p:nvSpPr>
        <p:spPr>
          <a:xfrm>
            <a:off x="7639049" y="1138343"/>
            <a:ext cx="552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41,1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FD9789-E686-4E6C-99CA-B3048CFFC67C}"/>
              </a:ext>
            </a:extLst>
          </p:cNvPr>
          <p:cNvSpPr txBox="1"/>
          <p:nvPr/>
        </p:nvSpPr>
        <p:spPr>
          <a:xfrm>
            <a:off x="7117845" y="1138342"/>
            <a:ext cx="388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E6D325-D6F3-4602-A986-1F67CB377A75}"/>
              </a:ext>
            </a:extLst>
          </p:cNvPr>
          <p:cNvSpPr txBox="1"/>
          <p:nvPr/>
        </p:nvSpPr>
        <p:spPr>
          <a:xfrm>
            <a:off x="7639050" y="1535534"/>
            <a:ext cx="552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46,1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7469E3-7636-4B0B-98F9-A1B80C994C47}"/>
              </a:ext>
            </a:extLst>
          </p:cNvPr>
          <p:cNvSpPr txBox="1"/>
          <p:nvPr/>
        </p:nvSpPr>
        <p:spPr>
          <a:xfrm>
            <a:off x="7099877" y="1535533"/>
            <a:ext cx="510600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18,3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C74AA2-3D8D-4FB6-AA40-4133996262ED}"/>
              </a:ext>
            </a:extLst>
          </p:cNvPr>
          <p:cNvSpPr txBox="1"/>
          <p:nvPr/>
        </p:nvSpPr>
        <p:spPr>
          <a:xfrm>
            <a:off x="7604700" y="1932724"/>
            <a:ext cx="552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43,1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555713-E838-4E02-A99D-FEA43C8CB2E9}"/>
              </a:ext>
            </a:extLst>
          </p:cNvPr>
          <p:cNvSpPr txBox="1"/>
          <p:nvPr/>
        </p:nvSpPr>
        <p:spPr>
          <a:xfrm>
            <a:off x="7099877" y="1932719"/>
            <a:ext cx="504823" cy="24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19,9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FA33E19C-C943-4B95-AFDD-227E6E97A5D5}"/>
              </a:ext>
            </a:extLst>
          </p:cNvPr>
          <p:cNvSpPr txBox="1"/>
          <p:nvPr/>
        </p:nvSpPr>
        <p:spPr>
          <a:xfrm>
            <a:off x="7604700" y="2329910"/>
            <a:ext cx="47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37,6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2CEB023A-7529-477A-A4DA-54463E1B800D}"/>
              </a:ext>
            </a:extLst>
          </p:cNvPr>
          <p:cNvSpPr txBox="1"/>
          <p:nvPr/>
        </p:nvSpPr>
        <p:spPr>
          <a:xfrm>
            <a:off x="7117845" y="2329910"/>
            <a:ext cx="486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19,9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B2346EF3-AF9B-4AD5-B1B6-5762CACCC48E}"/>
              </a:ext>
            </a:extLst>
          </p:cNvPr>
          <p:cNvSpPr txBox="1"/>
          <p:nvPr/>
        </p:nvSpPr>
        <p:spPr>
          <a:xfrm>
            <a:off x="7604700" y="2727096"/>
            <a:ext cx="552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37,6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0BEFFA80-DA42-4A8C-B2D6-F8CE72E4B4E9}"/>
              </a:ext>
            </a:extLst>
          </p:cNvPr>
          <p:cNvSpPr txBox="1"/>
          <p:nvPr/>
        </p:nvSpPr>
        <p:spPr>
          <a:xfrm>
            <a:off x="7117845" y="2727086"/>
            <a:ext cx="429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18,9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2BDA6FB0-53F9-4458-B38A-0533787174B5}"/>
              </a:ext>
            </a:extLst>
          </p:cNvPr>
          <p:cNvSpPr txBox="1"/>
          <p:nvPr/>
        </p:nvSpPr>
        <p:spPr>
          <a:xfrm>
            <a:off x="7639050" y="3153730"/>
            <a:ext cx="552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38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CEE55821-ECA3-4E1D-9811-D9054674448B}"/>
              </a:ext>
            </a:extLst>
          </p:cNvPr>
          <p:cNvSpPr txBox="1"/>
          <p:nvPr/>
        </p:nvSpPr>
        <p:spPr>
          <a:xfrm>
            <a:off x="7134226" y="3153730"/>
            <a:ext cx="470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20,1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B0847052-1EEB-4336-BF37-927DA93D93A4}"/>
              </a:ext>
            </a:extLst>
          </p:cNvPr>
          <p:cNvSpPr txBox="1"/>
          <p:nvPr/>
        </p:nvSpPr>
        <p:spPr>
          <a:xfrm>
            <a:off x="7639048" y="3521469"/>
            <a:ext cx="552450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39,6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4A2F332F-3883-4A81-8E70-70FC9DBC6D26}"/>
              </a:ext>
            </a:extLst>
          </p:cNvPr>
          <p:cNvSpPr txBox="1"/>
          <p:nvPr/>
        </p:nvSpPr>
        <p:spPr>
          <a:xfrm>
            <a:off x="7134225" y="3524251"/>
            <a:ext cx="533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20,4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23C30BCF-39A8-4C0A-984B-0A0A927451D2}"/>
              </a:ext>
            </a:extLst>
          </p:cNvPr>
          <p:cNvSpPr txBox="1"/>
          <p:nvPr/>
        </p:nvSpPr>
        <p:spPr>
          <a:xfrm>
            <a:off x="7623752" y="3948102"/>
            <a:ext cx="533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49,5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443D6BB5-3DC5-45F4-84A8-6EE260C30F1C}"/>
              </a:ext>
            </a:extLst>
          </p:cNvPr>
          <p:cNvSpPr txBox="1"/>
          <p:nvPr/>
        </p:nvSpPr>
        <p:spPr>
          <a:xfrm>
            <a:off x="7099877" y="3948103"/>
            <a:ext cx="390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16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2F430BFB-6DDF-484F-BFF0-A15B83554EEE}"/>
              </a:ext>
            </a:extLst>
          </p:cNvPr>
          <p:cNvSpPr txBox="1"/>
          <p:nvPr/>
        </p:nvSpPr>
        <p:spPr>
          <a:xfrm>
            <a:off x="7623752" y="4345293"/>
            <a:ext cx="6344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46,6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5B717A52-DF54-4ECB-B936-69F4E40F8801}"/>
              </a:ext>
            </a:extLst>
          </p:cNvPr>
          <p:cNvSpPr txBox="1"/>
          <p:nvPr/>
        </p:nvSpPr>
        <p:spPr>
          <a:xfrm>
            <a:off x="7134226" y="4343401"/>
            <a:ext cx="523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18,3</a:t>
            </a:r>
          </a:p>
        </p:txBody>
      </p:sp>
      <p:graphicFrame>
        <p:nvGraphicFramePr>
          <p:cNvPr id="2" name="Таблица 8">
            <a:extLst>
              <a:ext uri="{FF2B5EF4-FFF2-40B4-BE49-F238E27FC236}">
                <a16:creationId xmlns:a16="http://schemas.microsoft.com/office/drawing/2014/main" id="{136DEF66-FAF6-459A-8E17-892C1C55ADAA}"/>
              </a:ext>
            </a:extLst>
          </p:cNvPr>
          <p:cNvGraphicFramePr>
            <a:graphicFrameLocks noGrp="1"/>
          </p:cNvGraphicFramePr>
          <p:nvPr/>
        </p:nvGraphicFramePr>
        <p:xfrm>
          <a:off x="206830" y="1060690"/>
          <a:ext cx="8730342" cy="32960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14057">
                  <a:extLst>
                    <a:ext uri="{9D8B030D-6E8A-4147-A177-3AD203B41FA5}">
                      <a16:colId xmlns:a16="http://schemas.microsoft.com/office/drawing/2014/main" val="1938168604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523459596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2934718348"/>
                    </a:ext>
                  </a:extLst>
                </a:gridCol>
                <a:gridCol w="859971">
                  <a:extLst>
                    <a:ext uri="{9D8B030D-6E8A-4147-A177-3AD203B41FA5}">
                      <a16:colId xmlns:a16="http://schemas.microsoft.com/office/drawing/2014/main" val="45542157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767681187"/>
                    </a:ext>
                  </a:extLst>
                </a:gridCol>
                <a:gridCol w="827315">
                  <a:extLst>
                    <a:ext uri="{9D8B030D-6E8A-4147-A177-3AD203B41FA5}">
                      <a16:colId xmlns:a16="http://schemas.microsoft.com/office/drawing/2014/main" val="699078929"/>
                    </a:ext>
                  </a:extLst>
                </a:gridCol>
                <a:gridCol w="925285">
                  <a:extLst>
                    <a:ext uri="{9D8B030D-6E8A-4147-A177-3AD203B41FA5}">
                      <a16:colId xmlns:a16="http://schemas.microsoft.com/office/drawing/2014/main" val="876681791"/>
                    </a:ext>
                  </a:extLst>
                </a:gridCol>
              </a:tblGrid>
              <a:tr h="4461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ВИДЫ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Средний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46263"/>
                  </a:ext>
                </a:extLst>
              </a:tr>
              <a:tr h="267936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Традиционные лекции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783395"/>
                  </a:ext>
                </a:extLst>
              </a:tr>
              <a:tr h="446160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Лекции в режиме диалога, дискуссии, мозгового штурма, кейс-</a:t>
                      </a:r>
                      <a:r>
                        <a:rPr lang="ru-RU" sz="1100" dirty="0" err="1"/>
                        <a:t>стади</a:t>
                      </a:r>
                      <a:r>
                        <a:rPr lang="ru-RU" sz="1100" dirty="0"/>
                        <a:t> и в др. интерактивных формах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1787"/>
                  </a:ext>
                </a:extLst>
              </a:tr>
              <a:tr h="272297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Семинары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265447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Лабораторные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9108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Контрольные работы, рефераты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97013"/>
                  </a:ext>
                </a:extLst>
              </a:tr>
              <a:tr h="293915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Контрольный срез знаний студентов, коллоквиум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755445"/>
                  </a:ext>
                </a:extLst>
              </a:tr>
              <a:tr h="350335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Научно-исследовательская работа студентов, курсовые и дипломные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3617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Практика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049583"/>
                  </a:ext>
                </a:extLst>
              </a:tr>
              <a:tr h="350335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Самостоятельная работа студентов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26202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0B856D-7727-410C-B4AE-4D36C07D5FDE}"/>
              </a:ext>
            </a:extLst>
          </p:cNvPr>
          <p:cNvSpPr txBox="1"/>
          <p:nvPr/>
        </p:nvSpPr>
        <p:spPr>
          <a:xfrm>
            <a:off x="206830" y="4365161"/>
            <a:ext cx="8730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Средняя оценка по всем представленным видам обучения колеблется в пределах 4 баллов.</a:t>
            </a:r>
          </a:p>
        </p:txBody>
      </p:sp>
    </p:spTree>
    <p:extLst>
      <p:ext uri="{BB962C8B-B14F-4D97-AF65-F5344CB8AC3E}">
        <p14:creationId xmlns:p14="http://schemas.microsoft.com/office/powerpoint/2010/main" val="500897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7d1d21ee2_1_16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88" name="Google Shape;288;g137d1d21ee2_1_168"/>
          <p:cNvSpPr txBox="1"/>
          <p:nvPr/>
        </p:nvSpPr>
        <p:spPr>
          <a:xfrm>
            <a:off x="284425" y="474396"/>
            <a:ext cx="4035175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 какой мере Вы удовлетворены результатами своего обучения в вузе? (% от числа опрошенных)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Google Shape;293;g137d1d21ee2_1_168"/>
          <p:cNvSpPr txBox="1"/>
          <p:nvPr/>
        </p:nvSpPr>
        <p:spPr>
          <a:xfrm>
            <a:off x="451555" y="76200"/>
            <a:ext cx="3674131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УДОВЛЕТВОРЕННОСТЬ РЕЗУЛЬТАТАМИ ОБУЧЕНИЯ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A6356-F30F-4706-B0E5-0BE51A322F8F}"/>
              </a:ext>
            </a:extLst>
          </p:cNvPr>
          <p:cNvSpPr txBox="1"/>
          <p:nvPr/>
        </p:nvSpPr>
        <p:spPr>
          <a:xfrm>
            <a:off x="7124700" y="2571750"/>
            <a:ext cx="552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62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A2038DE1-4933-4241-B96E-5CD59F2AD700}"/>
              </a:ext>
            </a:extLst>
          </p:cNvPr>
          <p:cNvGraphicFramePr/>
          <p:nvPr/>
        </p:nvGraphicFramePr>
        <p:xfrm>
          <a:off x="218587" y="1190847"/>
          <a:ext cx="4101013" cy="335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8F8C64-AC19-4042-9EC9-8A814F9E920F}"/>
              </a:ext>
            </a:extLst>
          </p:cNvPr>
          <p:cNvSpPr txBox="1"/>
          <p:nvPr/>
        </p:nvSpPr>
        <p:spPr>
          <a:xfrm>
            <a:off x="4484914" y="414724"/>
            <a:ext cx="46205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Из 1076 опрошенных 927 полностью удовлетворены результатами своего обучения в вузе. Их основной контингент – студенты очного отделения с применением ДОТ – 79%, 1 и 2 курсов (соответственно 42,6% и 31,1%), с казахским языком обучения (72,2%), образовательных программ «ПМНО» (34,2%), «ДОВ» (12,2%), «Юриспруденция» (13,8%) и «Иностранный язык» (12,4%).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Не совсем удовлетворены 90 участников опроса. Главным образом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(60%), первых двух курсов (соответственно 27,8% и 41,1%), с казахским языком обучения (68,9%), программ «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ПиП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» (31,1%) и «Иностранный язык» (34,5%).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Не удовлетворены – 15 респондентов. Среди них наиболее активно представлены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(86,7%), второкурсники (46,7%), с казахским языком обучения (60%), студенты программы «Иностранный язык» (73,3%).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Не имеют определенного мнения – 44 опрошенных, на 63,6% состоящих из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дотовцев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с казахским языком обучения (54,6%), чаще всего второкурсники (43,2%), обучающиеся по программам «Иностранный язык» (34,1%) и «ПМНО» (25%).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Совокупный удельный вес неудовлетворенных (в большей или меньше степени) и неопределившихся – 13,9% (седьмая часть опрошенных студентов).</a:t>
            </a:r>
          </a:p>
        </p:txBody>
      </p:sp>
    </p:spTree>
    <p:extLst>
      <p:ext uri="{BB962C8B-B14F-4D97-AF65-F5344CB8AC3E}">
        <p14:creationId xmlns:p14="http://schemas.microsoft.com/office/powerpoint/2010/main" val="92301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32F6DA-419E-4327-95AF-AA455D9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2" y="76201"/>
            <a:ext cx="4594077" cy="272142"/>
          </a:xfrm>
        </p:spPr>
        <p:txBody>
          <a:bodyPr/>
          <a:lstStyle/>
          <a:p>
            <a:r>
              <a:rPr lang="ru-RU" sz="1000" dirty="0">
                <a:latin typeface="+mn-lt"/>
              </a:rPr>
              <a:t>НЕГАТИВНЫЕ ПОСЛЕДСТВИЯ ОБУЧ</a:t>
            </a:r>
            <a:r>
              <a:rPr lang="ru-RU" sz="1100" dirty="0">
                <a:latin typeface="+mn-lt"/>
              </a:rPr>
              <a:t>ЕНИЯ</a:t>
            </a:r>
          </a:p>
        </p:txBody>
      </p:sp>
      <p:sp>
        <p:nvSpPr>
          <p:cNvPr id="266" name="Google Shape;266;g1376dbea4d5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649F0-4526-4A82-85CE-2CC69D5D56E6}"/>
              </a:ext>
            </a:extLst>
          </p:cNvPr>
          <p:cNvSpPr txBox="1"/>
          <p:nvPr/>
        </p:nvSpPr>
        <p:spPr>
          <a:xfrm>
            <a:off x="253970" y="435429"/>
            <a:ext cx="4070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Какие негативные последствия обучения в вузе Вы можете отметить? (% от числа опрошенных)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48887-322C-4A44-B607-0F80035B720B}"/>
              </a:ext>
            </a:extLst>
          </p:cNvPr>
          <p:cNvSpPr txBox="1"/>
          <p:nvPr/>
        </p:nvSpPr>
        <p:spPr>
          <a:xfrm>
            <a:off x="4251572" y="435429"/>
            <a:ext cx="479699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Доминантное большинство опрошенных студентов не испытывают негативных последствий обучения в вузе. Среди них наиболее активно представлены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(81,9%), с казахским языком обучения (74,6%), первокурсники (44,4%), обучающиеся по программе «ПМНО» (37,3%).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 частоте упоминаний негативных последствий обучения в связи с численным перевесом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дотовцев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в составе студентов вуза на 1-ом месте стоят трудности совмещения учебы с работой. Практически каждый третий работающий студент вуза, включенный в выборку, наряду с другими последствиями указал на нехватку сил. Вклад в этот показатель внесли 76,8%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дотовцев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из числа отметивших данный вариант ответа в анкете (всего 314 респондентов). Главным образом это студенты с казахским языком обучения (65,6%), 1 и 2 курсов (соответственно 37,3% и 38,7%), программ «ПМНО» (27,7%) и «Иностранный язык» (24,8%).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На 2-ом месте по частоте упоминаний стоит отсутствие свободного времени. Его отметил каждый пятый опрошенный (или 199 респондентов). По своему составу в основном это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(84,4%),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казахоязычные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(72,9%), первых двух курсов (соответственно 24,1% и 33,7%), программ «ПМНО» (22,1%) и «Иностранный язык» (20,1%).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 графе «Другое» указано: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«Вследствие проведения экзаменов снизилась мотивация к учебе – участие в лекциях и т.д. Считаю неэффективным давать домашние задания», «трудно во время </a:t>
            </a:r>
            <a:r>
              <a:rPr kumimoji="0" lang="ru-RU" sz="11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рубежки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каждый раз ехать в другой город, хорошо было бы ехать в вуз только во время сессий», «в 2011 г. не смог доучиться, Надеюсь на этот раз дадут доучиться, не будут ставить палки в колеса».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FCB13-8BDB-47BA-80A8-B2446AA91F8C}"/>
              </a:ext>
            </a:extLst>
          </p:cNvPr>
          <p:cNvSpPr txBox="1"/>
          <p:nvPr/>
        </p:nvSpPr>
        <p:spPr>
          <a:xfrm>
            <a:off x="130630" y="4663253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Примечание: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Множественный выбор. Студенты могли отмечать более одного ответа.</a:t>
            </a:r>
            <a:endParaRPr kumimoji="0" lang="ru-RU" sz="1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D6118E2-A547-6298-26E2-71AD8DE5A917}"/>
              </a:ext>
            </a:extLst>
          </p:cNvPr>
          <p:cNvGraphicFramePr/>
          <p:nvPr/>
        </p:nvGraphicFramePr>
        <p:xfrm>
          <a:off x="253971" y="953402"/>
          <a:ext cx="3762857" cy="3709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071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BE7221C-38E6-422F-B77D-4BC1B4DD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88" y="399639"/>
            <a:ext cx="3547533" cy="648111"/>
          </a:xfrm>
        </p:spPr>
        <p:txBody>
          <a:bodyPr/>
          <a:lstStyle/>
          <a:p>
            <a:pPr algn="ctr"/>
            <a:r>
              <a:rPr lang="ru-RU" sz="1100" b="1" dirty="0">
                <a:latin typeface="+mn-lt"/>
                <a:cs typeface="Times New Roman" panose="02020603050405020304" pitchFamily="18" charset="0"/>
              </a:rPr>
              <a:t>Считаете ли Вы систему оценки знаний в вузе достаточно объективной и справедливой?</a:t>
            </a:r>
            <a:br>
              <a:rPr lang="ru-RU" sz="1100" b="1" dirty="0">
                <a:latin typeface="+mn-lt"/>
                <a:cs typeface="Times New Roman" panose="02020603050405020304" pitchFamily="18" charset="0"/>
              </a:rPr>
            </a:br>
            <a:r>
              <a:rPr lang="ru-RU" sz="1100" b="1" dirty="0">
                <a:latin typeface="+mn-lt"/>
                <a:cs typeface="Times New Roman" panose="02020603050405020304" pitchFamily="18" charset="0"/>
              </a:rPr>
              <a:t>                (% от числа опрошенных)</a:t>
            </a:r>
          </a:p>
        </p:txBody>
      </p:sp>
      <p:sp>
        <p:nvSpPr>
          <p:cNvPr id="194" name="Google Shape;194;g137d1d21ee2_1_1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15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196" name="Google Shape;196;g137d1d21ee2_1_135"/>
          <p:cNvSpPr txBox="1"/>
          <p:nvPr/>
        </p:nvSpPr>
        <p:spPr>
          <a:xfrm>
            <a:off x="4292755" y="4336461"/>
            <a:ext cx="4677074" cy="33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651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7CA0B-9D3A-4EBE-BF56-23615BDB9750}"/>
              </a:ext>
            </a:extLst>
          </p:cNvPr>
          <p:cNvSpPr txBox="1"/>
          <p:nvPr/>
        </p:nvSpPr>
        <p:spPr>
          <a:xfrm>
            <a:off x="6638926" y="1047751"/>
            <a:ext cx="561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Helvetica Neue" panose="020B0604020202020204" charset="0"/>
              </a:rPr>
              <a:t>13,2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16EB7C-0333-4789-BCB3-70C77D917776}"/>
              </a:ext>
            </a:extLst>
          </p:cNvPr>
          <p:cNvSpPr txBox="1"/>
          <p:nvPr/>
        </p:nvSpPr>
        <p:spPr>
          <a:xfrm>
            <a:off x="6989446" y="1672108"/>
            <a:ext cx="449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Helvetica Neue" panose="020B0604020202020204" charset="0"/>
              </a:rPr>
              <a:t>25,9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F131F9-7F23-4A81-98E3-19E433DC814E}"/>
              </a:ext>
            </a:extLst>
          </p:cNvPr>
          <p:cNvSpPr txBox="1"/>
          <p:nvPr/>
        </p:nvSpPr>
        <p:spPr>
          <a:xfrm>
            <a:off x="7044988" y="2172223"/>
            <a:ext cx="449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Helvetica Neue" panose="020B0604020202020204" charset="0"/>
              </a:rPr>
              <a:t>22,2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FB843B-192E-406C-B7F2-2AC85015AEF4}"/>
              </a:ext>
            </a:extLst>
          </p:cNvPr>
          <p:cNvSpPr txBox="1"/>
          <p:nvPr/>
        </p:nvSpPr>
        <p:spPr>
          <a:xfrm>
            <a:off x="6895295" y="2672338"/>
            <a:ext cx="334425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Helvetica Neue" panose="020B0604020202020204" charset="0"/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AC9C57-2215-4C27-BC19-EFE8C47DA434}"/>
              </a:ext>
            </a:extLst>
          </p:cNvPr>
          <p:cNvSpPr txBox="1"/>
          <p:nvPr/>
        </p:nvSpPr>
        <p:spPr>
          <a:xfrm>
            <a:off x="7275442" y="3147595"/>
            <a:ext cx="449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Helvetica Neue" panose="020B0604020202020204" charset="0"/>
              </a:rPr>
              <a:t>25,7</a:t>
            </a:r>
          </a:p>
        </p:txBody>
      </p:sp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4F48843C-770E-44D9-8FA1-24326ED65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163133"/>
              </p:ext>
            </p:extLst>
          </p:nvPr>
        </p:nvGraphicFramePr>
        <p:xfrm>
          <a:off x="218588" y="1047750"/>
          <a:ext cx="3449898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E1C7775-AE42-4D8F-8AEB-FF0BA1713EB2}"/>
              </a:ext>
            </a:extLst>
          </p:cNvPr>
          <p:cNvSpPr txBox="1"/>
          <p:nvPr/>
        </p:nvSpPr>
        <p:spPr>
          <a:xfrm>
            <a:off x="3766120" y="475499"/>
            <a:ext cx="5377880" cy="458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В своем превалирующем большинстве участники опроса признают объективность и справедливость системы оценки знаний в вузе.</a:t>
            </a:r>
          </a:p>
          <a:p>
            <a:r>
              <a:rPr lang="ru-RU" sz="1100" dirty="0"/>
              <a:t>Совокупный показатель не совсем и полностью отрицающих объективность и справедливость вузовской системы оценки знаний, а также неопределившихся с оценкой составляет 13,6% (7-ая часть опрошенных). Немногим более половины из них (50,7%) не удовлетворены (в большей или меньшей степени) и не определились в своем отношении к процессу обучения в вузе.</a:t>
            </a:r>
          </a:p>
          <a:p>
            <a:endParaRPr lang="ru-RU" sz="1100" dirty="0"/>
          </a:p>
          <a:p>
            <a:r>
              <a:rPr lang="ru-RU" sz="1100" dirty="0"/>
              <a:t>Считают систему оценки знаний в вузе не совсем объективной и справедливой 75 опрошенных (7%). Их основной контингент – студенты очного отделения с применением ДОТ (69,3%), </a:t>
            </a:r>
            <a:r>
              <a:rPr lang="ru-RU" sz="1100" dirty="0" err="1"/>
              <a:t>казахоязычные</a:t>
            </a:r>
            <a:r>
              <a:rPr lang="ru-RU" sz="1100" dirty="0"/>
              <a:t> (60%), 1 и 2 курсов (соответственно 28% и 49,3%), образовательных программ «Иностранный язык: два иностранных языка» (37,3%), «Педагогика и методика начального обучения» (17,3%), «Юриспруденция» (13,3%).</a:t>
            </a:r>
          </a:p>
          <a:p>
            <a:endParaRPr lang="ru-RU" sz="1100" dirty="0"/>
          </a:p>
          <a:p>
            <a:r>
              <a:rPr lang="ru-RU" sz="1100" dirty="0"/>
              <a:t>Не имеют определенного мнения 56 студентов (5,2%). Главным образом </a:t>
            </a:r>
            <a:r>
              <a:rPr lang="ru-RU" sz="1100" dirty="0" err="1"/>
              <a:t>дотовцы</a:t>
            </a:r>
            <a:r>
              <a:rPr lang="ru-RU" sz="1100" dirty="0"/>
              <a:t> (69,7%), </a:t>
            </a:r>
            <a:r>
              <a:rPr lang="ru-RU" sz="1100" dirty="0" err="1"/>
              <a:t>казахоязычные</a:t>
            </a:r>
            <a:r>
              <a:rPr lang="ru-RU" sz="1100" dirty="0"/>
              <a:t> (57,2%), 1 и 2 курсов (соответственно 35,7% и 37,5%), образовательных программ «Иностранный язык: два иностранных языка» (30,4%) и «Юриспруденция» (12,5%).</a:t>
            </a:r>
          </a:p>
          <a:p>
            <a:endParaRPr lang="ru-RU" sz="1100" dirty="0"/>
          </a:p>
          <a:p>
            <a:r>
              <a:rPr lang="ru-RU" sz="1100" dirty="0"/>
              <a:t>Отзываются о системе оценки знаний как о необъективной и несправедливой 15 студентов (1,4%), из них 11 человек не удовлетворены обучением в вузе. Наиболее активно они представлены </a:t>
            </a:r>
            <a:r>
              <a:rPr lang="ru-RU" sz="1100" dirty="0" err="1"/>
              <a:t>дотовцами</a:t>
            </a:r>
            <a:r>
              <a:rPr lang="ru-RU" sz="1100" dirty="0"/>
              <a:t> (66,7%), </a:t>
            </a:r>
            <a:r>
              <a:rPr lang="ru-RU" sz="1100" dirty="0" err="1"/>
              <a:t>казахоязычными</a:t>
            </a:r>
            <a:r>
              <a:rPr lang="ru-RU" sz="1100" dirty="0"/>
              <a:t> (86,7%), второкурсниками (46,7%) и третьекурсниками (33,3%), образовательных программ «Иностранный язык: два иностранных языка» (60%) и «Педагогика и психология» (20%).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A92F8B2D-DE97-40B6-9ED8-30D734DE843F}"/>
              </a:ext>
            </a:extLst>
          </p:cNvPr>
          <p:cNvSpPr txBox="1">
            <a:spLocks/>
          </p:cNvSpPr>
          <p:nvPr/>
        </p:nvSpPr>
        <p:spPr>
          <a:xfrm>
            <a:off x="398959" y="54077"/>
            <a:ext cx="19741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1000" dirty="0">
                <a:solidFill>
                  <a:srgbClr val="21212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ОЦЕНКИ ЗНАНИЙ</a:t>
            </a:r>
            <a:endParaRPr lang="ru-RU" sz="10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BE7221C-38E6-422F-B77D-4BC1B4DD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59" y="54077"/>
            <a:ext cx="1974127" cy="261610"/>
          </a:xfrm>
        </p:spPr>
        <p:txBody>
          <a:bodyPr/>
          <a:lstStyle/>
          <a:p>
            <a:r>
              <a:rPr lang="ru-RU" sz="100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ОЦЕНКИ ЗНАНИЙ</a:t>
            </a:r>
            <a:endParaRPr lang="ru-RU" sz="1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4" name="Google Shape;194;g137d1d21ee2_1_1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16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7CA0B-9D3A-4EBE-BF56-23615BDB9750}"/>
              </a:ext>
            </a:extLst>
          </p:cNvPr>
          <p:cNvSpPr txBox="1"/>
          <p:nvPr/>
        </p:nvSpPr>
        <p:spPr>
          <a:xfrm>
            <a:off x="6638926" y="1047751"/>
            <a:ext cx="561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13,2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F131F9-7F23-4A81-98E3-19E433DC814E}"/>
              </a:ext>
            </a:extLst>
          </p:cNvPr>
          <p:cNvSpPr txBox="1"/>
          <p:nvPr/>
        </p:nvSpPr>
        <p:spPr>
          <a:xfrm>
            <a:off x="7044988" y="2172223"/>
            <a:ext cx="449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22,2</a:t>
            </a: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9B9BA215-A268-4BAA-A69D-D9189E24B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945424"/>
              </p:ext>
            </p:extLst>
          </p:nvPr>
        </p:nvGraphicFramePr>
        <p:xfrm>
          <a:off x="228600" y="741319"/>
          <a:ext cx="8762999" cy="20237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88971">
                  <a:extLst>
                    <a:ext uri="{9D8B030D-6E8A-4147-A177-3AD203B41FA5}">
                      <a16:colId xmlns:a16="http://schemas.microsoft.com/office/drawing/2014/main" val="2679961178"/>
                    </a:ext>
                  </a:extLst>
                </a:gridCol>
                <a:gridCol w="968829">
                  <a:extLst>
                    <a:ext uri="{9D8B030D-6E8A-4147-A177-3AD203B41FA5}">
                      <a16:colId xmlns:a16="http://schemas.microsoft.com/office/drawing/2014/main" val="625277238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458865151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2905204347"/>
                    </a:ext>
                  </a:extLst>
                </a:gridCol>
                <a:gridCol w="1001485">
                  <a:extLst>
                    <a:ext uri="{9D8B030D-6E8A-4147-A177-3AD203B41FA5}">
                      <a16:colId xmlns:a16="http://schemas.microsoft.com/office/drawing/2014/main" val="2772881658"/>
                    </a:ext>
                  </a:extLst>
                </a:gridCol>
              </a:tblGrid>
              <a:tr h="27611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ХАРАКТЕРИСТИКИ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Согласны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Не согласны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Не определились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Нет ответа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20446"/>
                  </a:ext>
                </a:extLst>
              </a:tr>
              <a:tr h="411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Система оценки знаний соответствует условиям и потребностям организации учебного процесса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96719"/>
                  </a:ext>
                </a:extLst>
              </a:tr>
              <a:tr h="441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Оценивается лишь уровень знания билета на экзамене, а не вся совокупность учебного труда каждого студента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521969"/>
                  </a:ext>
                </a:extLst>
              </a:tr>
              <a:tr h="602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Оценка знаний зависит от квалификации преподавателя, культуры общения, его отношения к студенту, понимания особенностей личности студента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860363"/>
                  </a:ext>
                </a:extLst>
              </a:tr>
              <a:tr h="276110"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Непонятны критерии оценки результатов обучения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1146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984FD59-3183-4C6B-86CC-7C4ADF632EBD}"/>
              </a:ext>
            </a:extLst>
          </p:cNvPr>
          <p:cNvSpPr txBox="1"/>
          <p:nvPr/>
        </p:nvSpPr>
        <p:spPr>
          <a:xfrm>
            <a:off x="228600" y="2845110"/>
            <a:ext cx="889831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</a:t>
            </a:r>
            <a:r>
              <a:rPr lang="ru-RU" sz="1100" dirty="0"/>
              <a:t> Согласные (881 респондент) – главным образом </a:t>
            </a:r>
            <a:r>
              <a:rPr lang="ru-RU" sz="1100" dirty="0" err="1"/>
              <a:t>дотовцы</a:t>
            </a:r>
            <a:r>
              <a:rPr lang="ru-RU" sz="1100" dirty="0"/>
              <a:t> (78,3%), 1-2 курсов (соответственно 42,9%-30,4%), </a:t>
            </a:r>
            <a:r>
              <a:rPr lang="ru-RU" sz="1100" dirty="0" err="1"/>
              <a:t>казахоязычные</a:t>
            </a:r>
            <a:r>
              <a:rPr lang="ru-RU" sz="1100" dirty="0"/>
              <a:t> (71%), студенты «ПМНО» (34,5%); несогласные (26 респондентов) – </a:t>
            </a:r>
            <a:r>
              <a:rPr lang="ru-RU" sz="1100" dirty="0" err="1"/>
              <a:t>дотовцы</a:t>
            </a:r>
            <a:r>
              <a:rPr lang="ru-RU" sz="1100" dirty="0"/>
              <a:t> (76,9%), 1 и 2 курсов (по 34,6%), </a:t>
            </a:r>
            <a:r>
              <a:rPr lang="ru-RU" sz="1100" dirty="0" err="1"/>
              <a:t>казахоязычные</a:t>
            </a:r>
            <a:r>
              <a:rPr lang="ru-RU" sz="1100" dirty="0"/>
              <a:t> (92,3%), студенты программы «Иностранный язык» (26,9%).</a:t>
            </a:r>
          </a:p>
          <a:p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</a:t>
            </a:r>
            <a:r>
              <a:rPr lang="ru-RU" sz="1100" dirty="0"/>
              <a:t> Согласные (563 респондента) - в основном </a:t>
            </a:r>
            <a:r>
              <a:rPr lang="ru-RU" sz="1100" dirty="0" err="1"/>
              <a:t>дотовцы</a:t>
            </a:r>
            <a:r>
              <a:rPr lang="ru-RU" sz="1100" dirty="0"/>
              <a:t> (79,4%), 1,2 и 3 курсов (соответственно 42,5%-29,5%-22%), </a:t>
            </a:r>
            <a:r>
              <a:rPr lang="ru-RU" sz="1100" dirty="0" err="1"/>
              <a:t>казахоязычные</a:t>
            </a:r>
            <a:r>
              <a:rPr lang="ru-RU" sz="1100" dirty="0"/>
              <a:t> (57,9%), студенты «ПМНО» (31%); несогласные (242 респондента) – </a:t>
            </a:r>
            <a:r>
              <a:rPr lang="ru-RU" sz="1100" dirty="0" err="1"/>
              <a:t>дотовцы</a:t>
            </a:r>
            <a:r>
              <a:rPr lang="ru-RU" sz="1100" dirty="0"/>
              <a:t> (77,3%), 1 (43,4%) и 2 (29,3%) курсов, </a:t>
            </a:r>
            <a:r>
              <a:rPr lang="ru-RU" sz="1100" dirty="0" err="1"/>
              <a:t>казахоязычные</a:t>
            </a:r>
            <a:r>
              <a:rPr lang="ru-RU" sz="1100" dirty="0"/>
              <a:t> (57,9%), студенты «ПМНО» (31%).</a:t>
            </a:r>
          </a:p>
          <a:p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r>
              <a:rPr lang="ru-RU" sz="1100" dirty="0"/>
              <a:t>Согласные (629 респондентов) – прежде всего </a:t>
            </a:r>
            <a:r>
              <a:rPr lang="ru-RU" sz="1100" dirty="0" err="1"/>
              <a:t>дотовцы</a:t>
            </a:r>
            <a:r>
              <a:rPr lang="ru-RU" sz="1100" dirty="0"/>
              <a:t> (77%), 1-3 курсов (соответственно 42,5%-28,5%-21,9%), </a:t>
            </a:r>
            <a:r>
              <a:rPr lang="ru-RU" sz="1100" dirty="0" err="1"/>
              <a:t>казахоязычные</a:t>
            </a:r>
            <a:r>
              <a:rPr lang="ru-RU" sz="1100" dirty="0"/>
              <a:t> (74,7%), студенты «ПМНО» (36,1%); несогласные (177 респондента) – </a:t>
            </a:r>
            <a:r>
              <a:rPr lang="ru-RU" sz="1100" dirty="0" err="1"/>
              <a:t>дотовцы</a:t>
            </a:r>
            <a:r>
              <a:rPr lang="ru-RU" sz="1100" dirty="0"/>
              <a:t> (85,3%), 1 и 2 курсов (соответственно 42,9%-35%), </a:t>
            </a:r>
            <a:r>
              <a:rPr lang="ru-RU" sz="1100" dirty="0" err="1"/>
              <a:t>казахоязычные</a:t>
            </a:r>
            <a:r>
              <a:rPr lang="ru-RU" sz="1100" dirty="0"/>
              <a:t> (70,1%), студенты «ПМНО» (34,5%).</a:t>
            </a:r>
          </a:p>
          <a:p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</a:t>
            </a:r>
            <a:r>
              <a:rPr lang="ru-RU" sz="1100" dirty="0"/>
              <a:t> Согласные (368 респондентов) – чаще всего </a:t>
            </a:r>
            <a:r>
              <a:rPr lang="ru-RU" sz="1100" dirty="0" err="1"/>
              <a:t>дотовцы</a:t>
            </a:r>
            <a:r>
              <a:rPr lang="ru-RU" sz="1100" dirty="0"/>
              <a:t> (75,8%), 2 и 3 курсов (соответственно 28,3%-25,3%), </a:t>
            </a:r>
            <a:r>
              <a:rPr lang="ru-RU" sz="1100" dirty="0" err="1"/>
              <a:t>казахоязычные</a:t>
            </a:r>
            <a:r>
              <a:rPr lang="ru-RU" sz="1100" dirty="0"/>
              <a:t> (78,8%), студенты «ПМНО» (40%); несогласные (403 респондента) – </a:t>
            </a:r>
            <a:r>
              <a:rPr lang="ru-RU" sz="1100" dirty="0" err="1"/>
              <a:t>дотовцы</a:t>
            </a:r>
            <a:r>
              <a:rPr lang="ru-RU" sz="1100" dirty="0"/>
              <a:t> (80,9%), 1 и 2 курсов (соответственно 43,9% - 31,8%), </a:t>
            </a:r>
            <a:r>
              <a:rPr lang="ru-RU" sz="1100" dirty="0" err="1"/>
              <a:t>казахоязычные</a:t>
            </a:r>
            <a:r>
              <a:rPr lang="ru-RU" sz="1100" dirty="0"/>
              <a:t> (67,8%), студенты «ПМНО» (33,8%). </a:t>
            </a:r>
          </a:p>
          <a:p>
            <a:endParaRPr lang="ru-RU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207326-CD6A-4007-8EC0-3CB1B448AD6B}"/>
              </a:ext>
            </a:extLst>
          </p:cNvPr>
          <p:cNvSpPr txBox="1"/>
          <p:nvPr/>
        </p:nvSpPr>
        <p:spPr>
          <a:xfrm>
            <a:off x="398959" y="399641"/>
            <a:ext cx="848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С какой характеристикой вузовской системы оценки знаний Вы согласны или не согласны? (% от числа опрошенных)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4646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E662D9C-B8EC-43E3-AD5B-6118B13A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2" y="0"/>
            <a:ext cx="5620838" cy="354000"/>
          </a:xfrm>
        </p:spPr>
        <p:txBody>
          <a:bodyPr/>
          <a:lstStyle/>
          <a:p>
            <a:r>
              <a:rPr lang="ru-RU" sz="1000" dirty="0">
                <a:latin typeface="+mn-lt"/>
              </a:rPr>
              <a:t>КАЧЕСТВО ОБРАЗОВАТЕЛЬНОГО ПРОЦЕССА</a:t>
            </a:r>
          </a:p>
        </p:txBody>
      </p:sp>
      <p:sp>
        <p:nvSpPr>
          <p:cNvPr id="344" name="Google Shape;344;g137d1d21ee2_1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17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45" name="Google Shape;345;g137d1d21ee2_1_0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6" name="Google Shape;346;g137d1d21ee2_1_0"/>
          <p:cNvSpPr txBox="1"/>
          <p:nvPr/>
        </p:nvSpPr>
        <p:spPr>
          <a:xfrm>
            <a:off x="3788229" y="387152"/>
            <a:ext cx="5317255" cy="458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ru-RU" sz="1100" dirty="0">
                <a:solidFill>
                  <a:srgbClr val="505050"/>
                </a:solidFill>
                <a:latin typeface="+mn-lt"/>
                <a:ea typeface="Helvetica Neue"/>
                <a:cs typeface="Helvetica Neue"/>
                <a:sym typeface="Helvetica Neue"/>
              </a:rPr>
              <a:t>Подавляющее большинство участников опроса высоко оценивают качество образовательного процесса (70,1%), учитывая, что на 98% они состоят из тех, кто удовлетворен обучением в вузе. Среди респондентов, давших высокую оценку, преобладают студенты очного отделения с применением ДОТ (80,2%), 1 и 2 курсов (соответственно 41,9% и 30,6%), с казахским языком обучения (70%), студенты «ПМНО» (34,5%) и «Юриспруденции» (13,4%).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lang="ru-RU" sz="1100" dirty="0">
              <a:solidFill>
                <a:srgbClr val="505050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ru-RU" sz="1100" dirty="0">
                <a:solidFill>
                  <a:srgbClr val="505050"/>
                </a:solidFill>
                <a:latin typeface="+mn-lt"/>
                <a:ea typeface="Helvetica Neue"/>
                <a:cs typeface="Helvetica Neue"/>
                <a:sym typeface="Helvetica Neue"/>
              </a:rPr>
              <a:t>Четверть опрошенных (24,7%) оценивают качество образовательного процесса как среднее, несмотря на то, что 77,1% из них полностью удовлетворены обучением в вузе. В составе этой категории респондентов наиболее активно представлены </a:t>
            </a:r>
            <a:r>
              <a:rPr lang="ru-RU" sz="1100" dirty="0" err="1">
                <a:solidFill>
                  <a:srgbClr val="505050"/>
                </a:solidFill>
                <a:latin typeface="+mn-lt"/>
                <a:ea typeface="Helvetica Neue"/>
                <a:cs typeface="Helvetica Neue"/>
                <a:sym typeface="Helvetica Neue"/>
              </a:rPr>
              <a:t>дотовцы</a:t>
            </a:r>
            <a:r>
              <a:rPr lang="ru-RU" sz="1100" dirty="0">
                <a:solidFill>
                  <a:srgbClr val="505050"/>
                </a:solidFill>
                <a:latin typeface="+mn-lt"/>
                <a:ea typeface="Helvetica Neue"/>
                <a:cs typeface="Helvetica Neue"/>
                <a:sym typeface="Helvetica Neue"/>
              </a:rPr>
              <a:t> (79%), 1 и 2 курсов (соответственно 33,1% и 22,9%), с казахским языком обучения (56,8%), студенты «ПМНО» (23,7%), «Иностранного языка» (15,4%) и «Юриспруденции» (10,5%).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lang="ru-RU" sz="1100" dirty="0">
              <a:solidFill>
                <a:srgbClr val="505050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ru-RU" sz="1100" dirty="0">
                <a:solidFill>
                  <a:srgbClr val="505050"/>
                </a:solidFill>
                <a:latin typeface="+mn-lt"/>
                <a:ea typeface="Helvetica Neue"/>
                <a:cs typeface="Helvetica Neue"/>
                <a:sym typeface="Helvetica Neue"/>
              </a:rPr>
              <a:t>Низкую оценку качеству образовательного процесса поставили 15 респондентов (1,4%). 14 человек из них (93,3%) не удовлетворены обучением в вузе. Эта малочисленная группа состоит главным образом из </a:t>
            </a:r>
            <a:r>
              <a:rPr lang="ru-RU" sz="1100" dirty="0" err="1">
                <a:solidFill>
                  <a:srgbClr val="505050"/>
                </a:solidFill>
                <a:latin typeface="+mn-lt"/>
                <a:ea typeface="Helvetica Neue"/>
                <a:cs typeface="Helvetica Neue"/>
                <a:sym typeface="Helvetica Neue"/>
              </a:rPr>
              <a:t>дотовцев</a:t>
            </a:r>
            <a:r>
              <a:rPr lang="ru-RU" sz="1100" dirty="0">
                <a:solidFill>
                  <a:srgbClr val="505050"/>
                </a:solidFill>
                <a:latin typeface="+mn-lt"/>
                <a:ea typeface="Helvetica Neue"/>
                <a:cs typeface="Helvetica Neue"/>
                <a:sym typeface="Helvetica Neue"/>
              </a:rPr>
              <a:t> (66,7%), второкурсников (46,7%), с казахским языком обучения (80%), студентов «Иностранного языка» (53,3%).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lang="ru-RU" sz="1100" dirty="0">
              <a:solidFill>
                <a:srgbClr val="505050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ru-RU" sz="1100" dirty="0">
                <a:solidFill>
                  <a:srgbClr val="505050"/>
                </a:solidFill>
                <a:latin typeface="+mn-lt"/>
                <a:ea typeface="Helvetica Neue"/>
                <a:cs typeface="Helvetica Neue"/>
                <a:sym typeface="Helvetica Neue"/>
              </a:rPr>
              <a:t>Неопределившиеся (41 респондент) представлены чаще всего </a:t>
            </a:r>
            <a:r>
              <a:rPr lang="ru-RU" sz="1100" dirty="0" err="1">
                <a:solidFill>
                  <a:srgbClr val="505050"/>
                </a:solidFill>
                <a:latin typeface="+mn-lt"/>
                <a:ea typeface="Helvetica Neue"/>
                <a:cs typeface="Helvetica Neue"/>
                <a:sym typeface="Helvetica Neue"/>
              </a:rPr>
              <a:t>дотовцами</a:t>
            </a:r>
            <a:r>
              <a:rPr lang="ru-RU" sz="1100" dirty="0">
                <a:solidFill>
                  <a:srgbClr val="505050"/>
                </a:solidFill>
                <a:latin typeface="+mn-lt"/>
                <a:ea typeface="Helvetica Neue"/>
                <a:cs typeface="Helvetica Neue"/>
                <a:sym typeface="Helvetica Neue"/>
              </a:rPr>
              <a:t> (68,3%), 1 и 2 курсов (соответственно 26,8% и 43,9%), с казахским языком обучения (61%), студентами «Иностранного языка» (31,7%) и «Юриспруденции» (24,4%). Более половины затруднившихся с ответом удовлетворены обучением в вузе (56,1%).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lang="ru-RU" sz="100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B389F21-430B-4D52-98E0-95093938B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187107"/>
              </p:ext>
            </p:extLst>
          </p:nvPr>
        </p:nvGraphicFramePr>
        <p:xfrm>
          <a:off x="379374" y="965250"/>
          <a:ext cx="3633632" cy="356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1712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7d1d21ee2_1_1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18</a:t>
            </a:fld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05" name="Google Shape;205;g137d1d21ee2_1_118"/>
          <p:cNvSpPr txBox="1"/>
          <p:nvPr/>
        </p:nvSpPr>
        <p:spPr>
          <a:xfrm>
            <a:off x="342800" y="965250"/>
            <a:ext cx="3535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g137d1d21ee2_1_118"/>
          <p:cNvSpPr txBox="1"/>
          <p:nvPr/>
        </p:nvSpPr>
        <p:spPr>
          <a:xfrm>
            <a:off x="342800" y="65314"/>
            <a:ext cx="5796743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СОПРОВОЖДЕНИЕ ОБРАЗОВАТЕЛЬНОГО ПРОЦЕССА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8FF88-7FAA-47B9-AB6B-E64AAAD7091E}"/>
              </a:ext>
            </a:extLst>
          </p:cNvPr>
          <p:cNvSpPr txBox="1"/>
          <p:nvPr/>
        </p:nvSpPr>
        <p:spPr>
          <a:xfrm>
            <a:off x="435428" y="401962"/>
            <a:ext cx="8365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Оцените по 5-ти балльной шкале сопровождение образовательного процесса, где 5 баллов – максимально положительная оценка, 1 балл – максимально отрицательная оценка  (% от числа опрошенных)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2B1F69-6566-4D80-8DB3-843223A3AEA2}"/>
              </a:ext>
            </a:extLst>
          </p:cNvPr>
          <p:cNvSpPr txBox="1"/>
          <p:nvPr/>
        </p:nvSpPr>
        <p:spPr>
          <a:xfrm>
            <a:off x="7448551" y="1345514"/>
            <a:ext cx="58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46,1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606485-3E47-4DD5-B949-FFA672C62E3C}"/>
              </a:ext>
            </a:extLst>
          </p:cNvPr>
          <p:cNvSpPr txBox="1"/>
          <p:nvPr/>
        </p:nvSpPr>
        <p:spPr>
          <a:xfrm>
            <a:off x="7456767" y="1785034"/>
            <a:ext cx="446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43,8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BF3A07-FFE6-4E3D-833A-1473179D7827}"/>
              </a:ext>
            </a:extLst>
          </p:cNvPr>
          <p:cNvSpPr txBox="1"/>
          <p:nvPr/>
        </p:nvSpPr>
        <p:spPr>
          <a:xfrm>
            <a:off x="7456767" y="2244484"/>
            <a:ext cx="446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43,1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1E2119-0563-41B5-9989-2A13B6DA14DB}"/>
              </a:ext>
            </a:extLst>
          </p:cNvPr>
          <p:cNvSpPr txBox="1"/>
          <p:nvPr/>
        </p:nvSpPr>
        <p:spPr>
          <a:xfrm>
            <a:off x="7448551" y="2703934"/>
            <a:ext cx="581024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41,4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44B3B-09BB-415D-8D67-163D24ECF884}"/>
              </a:ext>
            </a:extLst>
          </p:cNvPr>
          <p:cNvSpPr txBox="1"/>
          <p:nvPr/>
        </p:nvSpPr>
        <p:spPr>
          <a:xfrm>
            <a:off x="7456767" y="3140293"/>
            <a:ext cx="446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46,4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A08EBF-6D65-47B8-9A95-F3016F66C44D}"/>
              </a:ext>
            </a:extLst>
          </p:cNvPr>
          <p:cNvSpPr txBox="1"/>
          <p:nvPr/>
        </p:nvSpPr>
        <p:spPr>
          <a:xfrm>
            <a:off x="7370354" y="3599746"/>
            <a:ext cx="821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43,1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B01703-76AA-4A2D-93FB-7F4E5DF23623}"/>
              </a:ext>
            </a:extLst>
          </p:cNvPr>
          <p:cNvSpPr txBox="1"/>
          <p:nvPr/>
        </p:nvSpPr>
        <p:spPr>
          <a:xfrm>
            <a:off x="7370354" y="4059200"/>
            <a:ext cx="4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37,7</a:t>
            </a: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AFF1B5B5-8FE7-4E04-AF94-387095046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889971"/>
              </p:ext>
            </p:extLst>
          </p:nvPr>
        </p:nvGraphicFramePr>
        <p:xfrm>
          <a:off x="359229" y="832851"/>
          <a:ext cx="8512629" cy="35360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3467">
                  <a:extLst>
                    <a:ext uri="{9D8B030D-6E8A-4147-A177-3AD203B41FA5}">
                      <a16:colId xmlns:a16="http://schemas.microsoft.com/office/drawing/2014/main" val="2585679405"/>
                    </a:ext>
                  </a:extLst>
                </a:gridCol>
                <a:gridCol w="749102">
                  <a:extLst>
                    <a:ext uri="{9D8B030D-6E8A-4147-A177-3AD203B41FA5}">
                      <a16:colId xmlns:a16="http://schemas.microsoft.com/office/drawing/2014/main" val="4213476083"/>
                    </a:ext>
                  </a:extLst>
                </a:gridCol>
                <a:gridCol w="813310">
                  <a:extLst>
                    <a:ext uri="{9D8B030D-6E8A-4147-A177-3AD203B41FA5}">
                      <a16:colId xmlns:a16="http://schemas.microsoft.com/office/drawing/2014/main" val="2821565049"/>
                    </a:ext>
                  </a:extLst>
                </a:gridCol>
                <a:gridCol w="792150">
                  <a:extLst>
                    <a:ext uri="{9D8B030D-6E8A-4147-A177-3AD203B41FA5}">
                      <a16:colId xmlns:a16="http://schemas.microsoft.com/office/drawing/2014/main" val="2897408124"/>
                    </a:ext>
                  </a:extLst>
                </a:gridCol>
                <a:gridCol w="816428">
                  <a:extLst>
                    <a:ext uri="{9D8B030D-6E8A-4147-A177-3AD203B41FA5}">
                      <a16:colId xmlns:a16="http://schemas.microsoft.com/office/drawing/2014/main" val="4152766412"/>
                    </a:ext>
                  </a:extLst>
                </a:gridCol>
                <a:gridCol w="859971">
                  <a:extLst>
                    <a:ext uri="{9D8B030D-6E8A-4147-A177-3AD203B41FA5}">
                      <a16:colId xmlns:a16="http://schemas.microsoft.com/office/drawing/2014/main" val="3482109061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4000605844"/>
                    </a:ext>
                  </a:extLst>
                </a:gridCol>
              </a:tblGrid>
              <a:tr h="4550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Средний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014903"/>
                  </a:ext>
                </a:extLst>
              </a:tr>
              <a:tr h="379087">
                <a:tc>
                  <a:txBody>
                    <a:bodyPr/>
                    <a:lstStyle/>
                    <a:p>
                      <a:r>
                        <a:rPr lang="ru-RU" sz="1100" dirty="0"/>
                        <a:t>Доступ к компьютерным технологиям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117487"/>
                  </a:ext>
                </a:extLst>
              </a:tr>
              <a:tr h="430726">
                <a:tc>
                  <a:txBody>
                    <a:bodyPr/>
                    <a:lstStyle/>
                    <a:p>
                      <a:r>
                        <a:rPr lang="ru-RU" sz="1100" dirty="0"/>
                        <a:t>Оснащенность и укомплектованность библиотеки учебно-методической литературой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050241"/>
                  </a:ext>
                </a:extLst>
              </a:tr>
              <a:tr h="379087">
                <a:tc>
                  <a:txBody>
                    <a:bodyPr/>
                    <a:lstStyle/>
                    <a:p>
                      <a:r>
                        <a:rPr lang="ru-RU" sz="1100" dirty="0"/>
                        <a:t>Удобные аудитории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961302"/>
                  </a:ext>
                </a:extLst>
              </a:tr>
              <a:tr h="430726">
                <a:tc>
                  <a:txBody>
                    <a:bodyPr/>
                    <a:lstStyle/>
                    <a:p>
                      <a:r>
                        <a:rPr lang="ru-RU" sz="1100" dirty="0"/>
                        <a:t>Удобное расписание с равномерным  распределением нагрузки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561827"/>
                  </a:ext>
                </a:extLst>
              </a:tr>
              <a:tr h="430726">
                <a:tc>
                  <a:txBody>
                    <a:bodyPr/>
                    <a:lstStyle/>
                    <a:p>
                      <a:r>
                        <a:rPr lang="ru-RU" sz="1100" dirty="0"/>
                        <a:t>Доступность учебных материалов на электронных носителях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124157"/>
                  </a:ext>
                </a:extLst>
              </a:tr>
              <a:tr h="599940">
                <a:tc>
                  <a:txBody>
                    <a:bodyPr/>
                    <a:lstStyle/>
                    <a:p>
                      <a:r>
                        <a:rPr lang="ru-RU" sz="1100" dirty="0"/>
                        <a:t>Консультативное обеспечение (оказание помощи в решении учебных, профессиональных и личных проблем)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4480"/>
                  </a:ext>
                </a:extLst>
              </a:tr>
              <a:tr h="430726">
                <a:tc>
                  <a:txBody>
                    <a:bodyPr/>
                    <a:lstStyle/>
                    <a:p>
                      <a:r>
                        <a:rPr lang="ru-RU" sz="1100" dirty="0"/>
                        <a:t>Содействие в организации трудоустройства выпускников вуза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516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A5DF00-B207-4504-A14F-E5210A43BCE7}"/>
              </a:ext>
            </a:extLst>
          </p:cNvPr>
          <p:cNvSpPr txBox="1"/>
          <p:nvPr/>
        </p:nvSpPr>
        <p:spPr>
          <a:xfrm>
            <a:off x="342800" y="4368889"/>
            <a:ext cx="85290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  <a:p>
            <a:r>
              <a:rPr lang="ru-RU" sz="1100" dirty="0"/>
              <a:t>Средняя оценка по большинству показателей сопровождения образовательного процесса составляет 4 балла. Исключение – содействие в организации трудоустройства выпускников вуза, которое опрошенные студенты оценили на 3 балла.</a:t>
            </a:r>
          </a:p>
        </p:txBody>
      </p:sp>
    </p:spTree>
    <p:extLst>
      <p:ext uri="{BB962C8B-B14F-4D97-AF65-F5344CB8AC3E}">
        <p14:creationId xmlns:p14="http://schemas.microsoft.com/office/powerpoint/2010/main" val="2065800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3a709386da_1_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19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83" name="Google Shape;383;g13a709386da_1_57"/>
          <p:cNvSpPr txBox="1"/>
          <p:nvPr/>
        </p:nvSpPr>
        <p:spPr>
          <a:xfrm>
            <a:off x="278992" y="504315"/>
            <a:ext cx="8473122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Оцените по 5-ти балльной шкале образовательную деятельность в вузе в целом, где 5 баллов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максимально высокая оценка, 1 балл – максимально низкая оценка (% от числа опрошенных)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6" name="Google Shape;386;g13a709386da_1_57"/>
          <p:cNvSpPr txBox="1"/>
          <p:nvPr/>
        </p:nvSpPr>
        <p:spPr>
          <a:xfrm>
            <a:off x="278992" y="63369"/>
            <a:ext cx="3955551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ПОКАЗАТЕЛИ ОБРАЗОВАТЕЛЬНОЙ ДЕЯТЕЛЬНОСТИ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C0935-6941-4766-9272-9B892507FA2A}"/>
              </a:ext>
            </a:extLst>
          </p:cNvPr>
          <p:cNvSpPr txBox="1"/>
          <p:nvPr/>
        </p:nvSpPr>
        <p:spPr>
          <a:xfrm>
            <a:off x="7639050" y="1085850"/>
            <a:ext cx="532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47,7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1DFE48-8D0D-467D-881A-17A42E839EEC}"/>
              </a:ext>
            </a:extLst>
          </p:cNvPr>
          <p:cNvSpPr txBox="1"/>
          <p:nvPr/>
        </p:nvSpPr>
        <p:spPr>
          <a:xfrm>
            <a:off x="7067550" y="1085850"/>
            <a:ext cx="458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17,7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6089FC-18B0-40CB-9DD5-B688C73ED293}"/>
              </a:ext>
            </a:extLst>
          </p:cNvPr>
          <p:cNvSpPr txBox="1"/>
          <p:nvPr/>
        </p:nvSpPr>
        <p:spPr>
          <a:xfrm>
            <a:off x="7639052" y="1628775"/>
            <a:ext cx="438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42,3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35E712-93F5-4541-BCE6-7C92278E61C5}"/>
              </a:ext>
            </a:extLst>
          </p:cNvPr>
          <p:cNvSpPr txBox="1"/>
          <p:nvPr/>
        </p:nvSpPr>
        <p:spPr>
          <a:xfrm>
            <a:off x="7087405" y="1628775"/>
            <a:ext cx="458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19,8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D3039-935C-4A9D-8823-F2E3334453D8}"/>
              </a:ext>
            </a:extLst>
          </p:cNvPr>
          <p:cNvSpPr txBox="1"/>
          <p:nvPr/>
        </p:nvSpPr>
        <p:spPr>
          <a:xfrm>
            <a:off x="7626819" y="2076451"/>
            <a:ext cx="532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45,1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7B2A02-C02C-492B-B194-17897E310319}"/>
              </a:ext>
            </a:extLst>
          </p:cNvPr>
          <p:cNvSpPr txBox="1"/>
          <p:nvPr/>
        </p:nvSpPr>
        <p:spPr>
          <a:xfrm>
            <a:off x="7067550" y="2076452"/>
            <a:ext cx="458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19,4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880BD9D4-71DE-4E16-A3F3-BCA01460F231}"/>
              </a:ext>
            </a:extLst>
          </p:cNvPr>
          <p:cNvSpPr txBox="1"/>
          <p:nvPr/>
        </p:nvSpPr>
        <p:spPr>
          <a:xfrm>
            <a:off x="7626819" y="2619376"/>
            <a:ext cx="450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45,3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C553D8EE-9E85-4A74-A13E-B06AD935A828}"/>
              </a:ext>
            </a:extLst>
          </p:cNvPr>
          <p:cNvSpPr txBox="1"/>
          <p:nvPr/>
        </p:nvSpPr>
        <p:spPr>
          <a:xfrm>
            <a:off x="7095025" y="2627473"/>
            <a:ext cx="450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17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01845D6A-38A4-48CE-8E11-5C20F2E13899}"/>
              </a:ext>
            </a:extLst>
          </p:cNvPr>
          <p:cNvSpPr txBox="1"/>
          <p:nvPr/>
        </p:nvSpPr>
        <p:spPr>
          <a:xfrm>
            <a:off x="7626819" y="3162301"/>
            <a:ext cx="545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45,8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5D27989F-B5DD-4F71-A3AF-81F1A3838FDD}"/>
              </a:ext>
            </a:extLst>
          </p:cNvPr>
          <p:cNvSpPr txBox="1"/>
          <p:nvPr/>
        </p:nvSpPr>
        <p:spPr>
          <a:xfrm>
            <a:off x="7087405" y="3162301"/>
            <a:ext cx="438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18,6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27E6DB54-F5D5-4FBA-89B2-47FC30E14875}"/>
              </a:ext>
            </a:extLst>
          </p:cNvPr>
          <p:cNvSpPr txBox="1"/>
          <p:nvPr/>
        </p:nvSpPr>
        <p:spPr>
          <a:xfrm>
            <a:off x="7626819" y="3705225"/>
            <a:ext cx="532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48,5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6D15109C-083E-453E-A788-CA9A8C616854}"/>
              </a:ext>
            </a:extLst>
          </p:cNvPr>
          <p:cNvSpPr txBox="1"/>
          <p:nvPr/>
        </p:nvSpPr>
        <p:spPr>
          <a:xfrm>
            <a:off x="7095025" y="3681651"/>
            <a:ext cx="430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17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D21CB479-DCBB-48F7-821E-94A0A980827D}"/>
              </a:ext>
            </a:extLst>
          </p:cNvPr>
          <p:cNvSpPr txBox="1"/>
          <p:nvPr/>
        </p:nvSpPr>
        <p:spPr>
          <a:xfrm>
            <a:off x="7626818" y="4152902"/>
            <a:ext cx="4636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44,2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FB342341-83D6-4220-B3CA-85C32305E4E0}"/>
              </a:ext>
            </a:extLst>
          </p:cNvPr>
          <p:cNvSpPr txBox="1"/>
          <p:nvPr/>
        </p:nvSpPr>
        <p:spPr>
          <a:xfrm>
            <a:off x="7095025" y="4152902"/>
            <a:ext cx="458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17,9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3D5B5A28-9B91-488A-901A-99BFCC8D6371}"/>
              </a:ext>
            </a:extLst>
          </p:cNvPr>
          <p:cNvGraphicFramePr>
            <a:graphicFrameLocks noGrp="1"/>
          </p:cNvGraphicFramePr>
          <p:nvPr/>
        </p:nvGraphicFramePr>
        <p:xfrm>
          <a:off x="278992" y="1027504"/>
          <a:ext cx="8586018" cy="32969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88208">
                  <a:extLst>
                    <a:ext uri="{9D8B030D-6E8A-4147-A177-3AD203B41FA5}">
                      <a16:colId xmlns:a16="http://schemas.microsoft.com/office/drawing/2014/main" val="826074731"/>
                    </a:ext>
                  </a:extLst>
                </a:gridCol>
                <a:gridCol w="664029">
                  <a:extLst>
                    <a:ext uri="{9D8B030D-6E8A-4147-A177-3AD203B41FA5}">
                      <a16:colId xmlns:a16="http://schemas.microsoft.com/office/drawing/2014/main" val="3614794681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415055186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5409087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19086096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26173622"/>
                    </a:ext>
                  </a:extLst>
                </a:gridCol>
                <a:gridCol w="831353">
                  <a:extLst>
                    <a:ext uri="{9D8B030D-6E8A-4147-A177-3AD203B41FA5}">
                      <a16:colId xmlns:a16="http://schemas.microsoft.com/office/drawing/2014/main" val="4153286581"/>
                    </a:ext>
                  </a:extLst>
                </a:gridCol>
              </a:tblGrid>
              <a:tr h="309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Средний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12385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r>
                        <a:rPr lang="ru-RU" sz="1100" dirty="0"/>
                        <a:t>Соответствие информации, излагаемой преподавателем, тематике предмета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08830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r>
                        <a:rPr lang="ru-RU" sz="1100" dirty="0"/>
                        <a:t>Оснащенность лабораторно-практических занятий современным оборудованием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39366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r>
                        <a:rPr lang="ru-RU" sz="1100" dirty="0"/>
                        <a:t>Актуальность и востребованность содержания учебных программ, преподаваемых на занятиях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501597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r>
                        <a:rPr lang="ru-RU" sz="1100" dirty="0"/>
                        <a:t>Способность преподавателя заинтересовать студентов в процессе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622150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r>
                        <a:rPr lang="ru-RU" sz="1100" dirty="0"/>
                        <a:t>Объективность и прозрачность оценки знаний студентов по критериям, известным студентам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646937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r>
                        <a:rPr lang="ru-RU" sz="1100" dirty="0"/>
                        <a:t>Уважительное отношение к студентам со стороны ППС, сотрудников, администрации вуза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900406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r>
                        <a:rPr lang="ru-RU" sz="1100" dirty="0"/>
                        <a:t>Наличие эффективных служб поддержки студентов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517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2073F4-CB2E-49D7-BF23-C429C1DFD4CB}"/>
              </a:ext>
            </a:extLst>
          </p:cNvPr>
          <p:cNvSpPr txBox="1"/>
          <p:nvPr/>
        </p:nvSpPr>
        <p:spPr>
          <a:xfrm>
            <a:off x="278992" y="4324416"/>
            <a:ext cx="8586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Средние оценки по всем предложенным показателям образовательной деятельности колеблются в пределах 4 баллов.</a:t>
            </a:r>
          </a:p>
        </p:txBody>
      </p:sp>
    </p:spTree>
    <p:extLst>
      <p:ext uri="{BB962C8B-B14F-4D97-AF65-F5344CB8AC3E}">
        <p14:creationId xmlns:p14="http://schemas.microsoft.com/office/powerpoint/2010/main" val="290786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ru" sz="1200" b="1">
                <a:solidFill>
                  <a:srgbClr val="434343"/>
                </a:solidFill>
              </a:rPr>
              <a:t>СОДЕРЖАНИЕ</a:t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title" idx="4294967295"/>
          </p:nvPr>
        </p:nvSpPr>
        <p:spPr>
          <a:xfrm>
            <a:off x="354900" y="695300"/>
            <a:ext cx="8434200" cy="444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lang="ru" sz="1100" b="1" dirty="0">
                <a:solidFill>
                  <a:schemeClr val="dk2"/>
                </a:solidFill>
              </a:rPr>
              <a:t>Об исследовании............. ………………………………………………………………….……………………….…………………   3</a:t>
            </a:r>
            <a:endParaRPr sz="1100" b="1" dirty="0">
              <a:solidFill>
                <a:schemeClr val="dk2"/>
              </a:solidFill>
            </a:endParaRPr>
          </a:p>
          <a:p>
            <a:r>
              <a:rPr lang="ru" sz="1100" b="1" dirty="0">
                <a:solidFill>
                  <a:schemeClr val="dk2"/>
                </a:solidFill>
              </a:rPr>
              <a:t>Резюме (выводы и обобщения).. ...................................................................……………………….…………………………... 4</a:t>
            </a:r>
            <a:br>
              <a:rPr lang="ru" sz="1100" b="1" dirty="0">
                <a:solidFill>
                  <a:schemeClr val="dk2"/>
                </a:solidFill>
              </a:rPr>
            </a:br>
            <a:r>
              <a:rPr lang="ru-RU" sz="1100" b="1" dirty="0">
                <a:solidFill>
                  <a:schemeClr val="dk2"/>
                </a:solidFill>
              </a:rPr>
              <a:t>Профиль опрошенных студентов……………………………………………………………………………………………………..6 Образовательный процесс в вузе…………………………………………………………………………………………………….8 </a:t>
            </a:r>
            <a:br>
              <a:rPr lang="ru-RU" sz="1100" b="1" dirty="0">
                <a:solidFill>
                  <a:schemeClr val="dk2"/>
                </a:solidFill>
              </a:rPr>
            </a:br>
            <a:r>
              <a:rPr lang="ru-RU" sz="1050" i="1" dirty="0">
                <a:solidFill>
                  <a:schemeClr val="dk2"/>
                </a:solidFill>
                <a:latin typeface="+mn-lt"/>
              </a:rPr>
              <a:t>Удовлетворенность обучением</a:t>
            </a:r>
            <a:br>
              <a:rPr lang="ru-RU" sz="1050" i="1" dirty="0">
                <a:solidFill>
                  <a:schemeClr val="dk2"/>
                </a:solidFill>
                <a:latin typeface="+mn-lt"/>
              </a:rPr>
            </a:br>
            <a:r>
              <a:rPr lang="ru-RU" sz="1050" i="1" dirty="0">
                <a:solidFill>
                  <a:schemeClr val="dk2"/>
                </a:solidFill>
                <a:latin typeface="+mn-lt"/>
              </a:rPr>
              <a:t>Комфортность в учебной группе</a:t>
            </a:r>
            <a:br>
              <a:rPr lang="ru-RU" sz="1050" i="1" dirty="0">
                <a:solidFill>
                  <a:schemeClr val="dk2"/>
                </a:solidFill>
                <a:latin typeface="+mn-lt"/>
              </a:rPr>
            </a:br>
            <a: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  <a:t>Виды обучения</a:t>
            </a:r>
            <a:br>
              <a:rPr lang="ru-RU" sz="105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  <a:t>Удовлетворенность результатами обучения</a:t>
            </a:r>
            <a:br>
              <a:rPr lang="ru-RU" sz="105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  <a:t>Негативные последствия обучения</a:t>
            </a:r>
            <a:br>
              <a:rPr lang="ru-RU" sz="105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  <a:t>Система оценки знаний</a:t>
            </a:r>
            <a:br>
              <a:rPr lang="ru-RU" sz="105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  <a:t>Качество образовательного процесса</a:t>
            </a:r>
            <a:br>
              <a:rPr lang="ru-RU" sz="105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  <a:t>Сопровождение образовательного процесса</a:t>
            </a:r>
            <a:br>
              <a:rPr lang="ru-RU" sz="105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  <a:t>Показатели образовательной деятельности </a:t>
            </a:r>
            <a:br>
              <a:rPr lang="ru-RU" sz="105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  <a:t>Объем получаемых знаний</a:t>
            </a:r>
            <a:br>
              <a:rPr lang="ru-RU" sz="105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  <a:t>Уровень освоения образовательной программы</a:t>
            </a:r>
            <a:br>
              <a:rPr lang="ru-RU" sz="105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  <a:t>Раскрытие и реализация творческих способностей</a:t>
            </a:r>
            <a:br>
              <a:rPr lang="ru-RU" sz="105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  <a:t>Удовлетворенность содержанием и организацией профессиональных практик</a:t>
            </a:r>
            <a:br>
              <a:rPr lang="ru-RU" sz="105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  <a:t>Удовлетворенность научно-исследовательской деятельностью</a:t>
            </a:r>
            <a:b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sym typeface="Helvetica Neue"/>
              </a:rPr>
              <a:t>Внеучебная деятельность</a:t>
            </a:r>
            <a:br>
              <a:rPr lang="ru-RU" sz="105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  <a:t>Подготовка по профилю специальности</a:t>
            </a:r>
            <a:br>
              <a:rPr lang="ru-RU" sz="105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  <a:t>Понимание содержания будущей профессии</a:t>
            </a:r>
            <a:br>
              <a:rPr lang="ru-RU" sz="105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  <a:t>Ожидания и результаты</a:t>
            </a:r>
            <a:br>
              <a:rPr lang="ru-RU" sz="105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  <a:t>Представление о вузе</a:t>
            </a:r>
            <a:br>
              <a:rPr lang="ru-RU" sz="105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i="1" dirty="0">
                <a:effectLst/>
                <a:latin typeface="+mn-lt"/>
                <a:ea typeface="Times New Roman" panose="02020603050405020304" pitchFamily="18" charset="0"/>
              </a:rPr>
              <a:t>Перед выбором</a:t>
            </a:r>
            <a:br>
              <a:rPr lang="ru-RU" sz="1050" dirty="0">
                <a:effectLst/>
                <a:latin typeface="+mn-lt"/>
                <a:ea typeface="Times New Roman" panose="02020603050405020304" pitchFamily="18" charset="0"/>
              </a:rPr>
            </a:br>
            <a:endParaRPr sz="1050" i="1" dirty="0">
              <a:solidFill>
                <a:schemeClr val="dk2"/>
              </a:solidFill>
              <a:latin typeface="+mn-lt"/>
            </a:endParaRPr>
          </a:p>
          <a:p>
            <a:pPr marL="15875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</a:pPr>
            <a:endParaRPr sz="1100"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7d1d21ee2_1_1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20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" name="Google Shape;228;g137d1d21ee2_1_143">
            <a:extLst>
              <a:ext uri="{FF2B5EF4-FFF2-40B4-BE49-F238E27FC236}">
                <a16:creationId xmlns:a16="http://schemas.microsoft.com/office/drawing/2014/main" id="{7E5DBB02-9638-466A-A582-272856A180CA}"/>
              </a:ext>
            </a:extLst>
          </p:cNvPr>
          <p:cNvSpPr txBox="1"/>
          <p:nvPr/>
        </p:nvSpPr>
        <p:spPr>
          <a:xfrm>
            <a:off x="284424" y="10157"/>
            <a:ext cx="3699748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228;g137d1d21ee2_1_143">
            <a:extLst>
              <a:ext uri="{FF2B5EF4-FFF2-40B4-BE49-F238E27FC236}">
                <a16:creationId xmlns:a16="http://schemas.microsoft.com/office/drawing/2014/main" id="{47ADB1B5-00B2-4C93-A860-C1DF2E7E3E92}"/>
              </a:ext>
            </a:extLst>
          </p:cNvPr>
          <p:cNvSpPr txBox="1"/>
          <p:nvPr/>
        </p:nvSpPr>
        <p:spPr>
          <a:xfrm>
            <a:off x="284423" y="10157"/>
            <a:ext cx="2502319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ОБЪЕМ ПОЛУЧАЕМЫХ ЗНАНИЙ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AE3777-B0F3-44F1-8843-291B60AA5B3D}"/>
              </a:ext>
            </a:extLst>
          </p:cNvPr>
          <p:cNvSpPr txBox="1"/>
          <p:nvPr/>
        </p:nvSpPr>
        <p:spPr>
          <a:xfrm>
            <a:off x="16402" y="435429"/>
            <a:ext cx="4316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+mn-lt"/>
              </a:rPr>
              <a:t>Как Вы считаете, достаточно ли Вы получаете знаний </a:t>
            </a:r>
          </a:p>
          <a:p>
            <a:pPr algn="ctr"/>
            <a:r>
              <a:rPr lang="ru-RU" sz="1100" b="1" dirty="0">
                <a:latin typeface="+mn-lt"/>
              </a:rPr>
              <a:t>для эффективной профессиональной деятельности? </a:t>
            </a:r>
          </a:p>
          <a:p>
            <a:pPr algn="ctr"/>
            <a:r>
              <a:rPr lang="ru-RU" sz="1100" b="1" dirty="0">
                <a:latin typeface="+mn-lt"/>
              </a:rPr>
              <a:t>(% от числа опрошенных)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C580C0-6005-4424-9245-7EAEE4009584}"/>
              </a:ext>
            </a:extLst>
          </p:cNvPr>
          <p:cNvSpPr txBox="1"/>
          <p:nvPr/>
        </p:nvSpPr>
        <p:spPr>
          <a:xfrm flipH="1">
            <a:off x="4436729" y="511629"/>
            <a:ext cx="466875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+mn-lt"/>
              </a:rPr>
              <a:t>Студенты получают достаточный объем знаний для эффективной профессиональной деятельности. Таково мнение абсолютного большинства опрошенных, из которых 96,2% удовлетворены обучением в вузе. Основной контингент этой категории респондентов – студенты очного отделения с применением ДОТ (78,5%), 1 и 2 курсов (соответственно 42,3% и 31,8%), с казахским языком обучения (72,9%), образовательных программ «ПМНО» (34%), «Юриспруденция» (13,3%), «ДОВ» (12,5%), «Иностранный язык» (12,4%).</a:t>
            </a:r>
          </a:p>
          <a:p>
            <a:endParaRPr lang="ru-RU" sz="1100" dirty="0">
              <a:latin typeface="+mn-lt"/>
            </a:endParaRPr>
          </a:p>
          <a:p>
            <a:r>
              <a:rPr lang="ru-RU" sz="1100" dirty="0">
                <a:latin typeface="+mn-lt"/>
              </a:rPr>
              <a:t>Недовольны (в большей или меньшей степени) объемом получаемых знаний в общем целом 9,6% опрошенных. В их составе наиболее активно представлены студенты очного отделения с применением ДОТ, обучающихся на казахском языке (по 59,2%), 1, 2  и 3 курсов (соответственно 22,3% - 37,9% - 21,4%), образовательных программ «Иностранный язык» (40,8%), «Юриспруденция» (17,5%) и «ПМНО» (16,5%). Каждый второй в этой группе не удовлетворен обучением в вузе.</a:t>
            </a:r>
          </a:p>
          <a:p>
            <a:endParaRPr lang="ru-RU" sz="1100" dirty="0">
              <a:latin typeface="+mn-lt"/>
            </a:endParaRPr>
          </a:p>
          <a:p>
            <a:r>
              <a:rPr lang="ru-RU" sz="1100" dirty="0">
                <a:latin typeface="+mn-lt"/>
              </a:rPr>
              <a:t>Затруднились с ответом 43 студента (4% от числа опрошенных). Из них 83,7% - </a:t>
            </a:r>
            <a:r>
              <a:rPr lang="ru-RU" sz="1100" dirty="0" err="1">
                <a:latin typeface="+mn-lt"/>
              </a:rPr>
              <a:t>дотовцы</a:t>
            </a:r>
            <a:r>
              <a:rPr lang="ru-RU" sz="1100" dirty="0">
                <a:latin typeface="+mn-lt"/>
              </a:rPr>
              <a:t>, 1 и 2 курсов (соответственно 44,2% и 37,2%), с казахским языком обучения (58,1%), студенты образовательных программ «Иностранный язык» (34,9%) и «ПМНО» (27,9%). Примечательно, что 55,8% в составе этой группы удовлетворены обучением в вузе.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25CD38C6-C448-4CFE-8D48-6ACD0DB97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696077"/>
              </p:ext>
            </p:extLst>
          </p:nvPr>
        </p:nvGraphicFramePr>
        <p:xfrm>
          <a:off x="218588" y="952888"/>
          <a:ext cx="4015956" cy="3934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8498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2ABDFA-929C-4FBA-9AD2-6ACBD7603C1A}"/>
              </a:ext>
            </a:extLst>
          </p:cNvPr>
          <p:cNvSpPr txBox="1"/>
          <p:nvPr/>
        </p:nvSpPr>
        <p:spPr>
          <a:xfrm>
            <a:off x="380997" y="92275"/>
            <a:ext cx="6117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n-lt"/>
              </a:rPr>
              <a:t>УРОВЕНЬ ОСВОЕНИЯ ОБРАЗОВАТЕЛЬНОЙ ПРОГРАММЫ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5800D-1911-4430-9DAE-6561F8BB1A44}"/>
              </a:ext>
            </a:extLst>
          </p:cNvPr>
          <p:cNvSpPr txBox="1"/>
          <p:nvPr/>
        </p:nvSpPr>
        <p:spPr>
          <a:xfrm>
            <a:off x="283029" y="575187"/>
            <a:ext cx="36698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+mn-lt"/>
              </a:rPr>
              <a:t>Удовлетворены ли Вы достигнутым уровнем освоения образовательной программы?</a:t>
            </a:r>
          </a:p>
          <a:p>
            <a:pPr algn="ctr"/>
            <a:r>
              <a:rPr lang="ru-RU" sz="1100" b="1" dirty="0">
                <a:latin typeface="+mn-lt"/>
              </a:rPr>
              <a:t>(% от числа опрошенных)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A308F5B8-2F34-47BD-BC63-65F47E028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973913"/>
              </p:ext>
            </p:extLst>
          </p:nvPr>
        </p:nvGraphicFramePr>
        <p:xfrm>
          <a:off x="342800" y="1200497"/>
          <a:ext cx="3669846" cy="359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E8B4C0-42A8-4B66-B9C8-C630A116BD7E}"/>
              </a:ext>
            </a:extLst>
          </p:cNvPr>
          <p:cNvSpPr txBox="1"/>
          <p:nvPr/>
        </p:nvSpPr>
        <p:spPr>
          <a:xfrm>
            <a:off x="4442500" y="338496"/>
            <a:ext cx="466298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  <a:p>
            <a:r>
              <a:rPr lang="ru-RU" sz="1100" dirty="0"/>
              <a:t>Масштаб удовлетворенности уровнем освоения образовательной программы имеет охватом 87,6% или 942 студента из 1076 опрошенных. Указанный сегмент обследованной аудитории на 96,7% характеризует удовлетворенность обучением в вузе в целом. По своему составу это главным образом студенты очного отделения с применением ДОТ (78,5%), первых двух курсов (соответственно 42,7% и 31,3%), с казахским языком обучения (64,1%), образовательных программ «ПМНО» (34,7%), «Юриспруденция» (13,5%) и «ДОВ» (12,2%).</a:t>
            </a:r>
          </a:p>
          <a:p>
            <a:endParaRPr lang="ru-RU" sz="1100" dirty="0"/>
          </a:p>
          <a:p>
            <a:r>
              <a:rPr lang="ru-RU" sz="1100" dirty="0"/>
              <a:t>Не совсем удовлетворены и совершенно не удовлетворены 8,6% (92 студента). Более половины из них (54,4%) разделяют неудовлетворенность обучением в вузе. Данная категория опрошенных наиболее активно представлена </a:t>
            </a:r>
            <a:r>
              <a:rPr lang="ru-RU" sz="1100" dirty="0" err="1"/>
              <a:t>дотовцами</a:t>
            </a:r>
            <a:r>
              <a:rPr lang="ru-RU" sz="1100" dirty="0"/>
              <a:t> (60,9%), 2 и 3 курсов (соответственно 42,4% и 21,7%), с казахским языком обучения (60,9%), студентами образовательных программ «Иностранный язык: два иностранных языка» (43,5%), «Юриспруденция» (15,2%) и «ПМНО» (10,9%).</a:t>
            </a:r>
          </a:p>
          <a:p>
            <a:endParaRPr lang="ru-RU" sz="1100" dirty="0"/>
          </a:p>
          <a:p>
            <a:r>
              <a:rPr lang="ru-RU" sz="1100" dirty="0"/>
              <a:t>Не имеют определенного мнения 42 студента (3,9% от числа опрошенных). Из них 38,1% удовлетворены обучением в вузе, 35,7% не удовлетворены (в большей или меньшей степени). Основной костяк этой группы – </a:t>
            </a:r>
            <a:r>
              <a:rPr lang="ru-RU" sz="1100" dirty="0" err="1"/>
              <a:t>дотовцы</a:t>
            </a:r>
            <a:r>
              <a:rPr lang="ru-RU" sz="1100" dirty="0"/>
              <a:t> (76,2%), 1 и 2 курсов (соответственно 35,7% и 40,4%), </a:t>
            </a:r>
            <a:r>
              <a:rPr lang="ru-RU" sz="1100" dirty="0" err="1"/>
              <a:t>казахоязычные</a:t>
            </a:r>
            <a:r>
              <a:rPr lang="ru-RU" sz="1100" dirty="0"/>
              <a:t> (57,2%), образовательных программ «Иностранный язык» (45,2%) и «ПМНО» (19,1%). </a:t>
            </a:r>
          </a:p>
        </p:txBody>
      </p:sp>
    </p:spTree>
    <p:extLst>
      <p:ext uri="{BB962C8B-B14F-4D97-AF65-F5344CB8AC3E}">
        <p14:creationId xmlns:p14="http://schemas.microsoft.com/office/powerpoint/2010/main" val="3738763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32F6DA-419E-4327-95AF-AA455D9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2" y="76201"/>
            <a:ext cx="4506991" cy="272142"/>
          </a:xfrm>
        </p:spPr>
        <p:txBody>
          <a:bodyPr/>
          <a:lstStyle/>
          <a:p>
            <a:r>
              <a:rPr lang="ru-RU" sz="1000" dirty="0">
                <a:latin typeface="+mn-lt"/>
              </a:rPr>
              <a:t>РАСКРЫТИЕ И РЕАЛИЗАЦИЯ ТВОРЧЕСКИХ СПОСОБНОСТЕЙ</a:t>
            </a:r>
          </a:p>
        </p:txBody>
      </p:sp>
      <p:sp>
        <p:nvSpPr>
          <p:cNvPr id="266" name="Google Shape;266;g1376dbea4d5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649F0-4526-4A82-85CE-2CC69D5D56E6}"/>
              </a:ext>
            </a:extLst>
          </p:cNvPr>
          <p:cNvSpPr txBox="1"/>
          <p:nvPr/>
        </p:nvSpPr>
        <p:spPr>
          <a:xfrm>
            <a:off x="253970" y="435429"/>
            <a:ext cx="40702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Можете ли Вы сказать о себе, что образовательный процесс способствует раскрытию и реализации Ваших творческих способностей? (% от числа опрошенных)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48B3D63F-BA1E-4194-931C-1B8C35A86CC4}"/>
              </a:ext>
            </a:extLst>
          </p:cNvPr>
          <p:cNvGraphicFramePr/>
          <p:nvPr/>
        </p:nvGraphicFramePr>
        <p:xfrm>
          <a:off x="342800" y="1200497"/>
          <a:ext cx="3976800" cy="359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A248887-322C-4A44-B607-0F80035B720B}"/>
              </a:ext>
            </a:extLst>
          </p:cNvPr>
          <p:cNvSpPr txBox="1"/>
          <p:nvPr/>
        </p:nvSpPr>
        <p:spPr>
          <a:xfrm>
            <a:off x="4429125" y="348343"/>
            <a:ext cx="467635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 мнению подавляющего большинства опрошенных студентов, образовательный процесс способствует в полной мере раскрытию и реализации их творческих способностей. 96,4% из них удовлетворены обучением в вузе. В целом данная категория респондентов наиболее активно представлена студентами очного отделения с применением ДОТ (78,5%), с казахским языком обучения (74,3%), 1 и 2 курсов (соответственно 42,9% и 31%), образовательных программ «ПМНО» (35%), «Юриспруденция» (12,9%), «Иностранный язык» (12,4%).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«Ядерные» составы групп по другим показателям: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«Не совсем способствует»: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– 60,2%, с казахским языком обучения – 57,8%, 1 и 2 курсов -соответственно 27,7% и 39,8%, программ «Иностранный язык» – 28,9%, «Юриспруденция» – 18,1%, «ПМНО» – 14,5%. При этом 61,5% удовлетворены обучением в вузе.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«Совершенно не способствует»: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– 70,8%, с казахским языком обучения – 66,7%, 2 курса – 50%, программ «Иностранный язык» – 45,8%, «Юриспруденция» – 25%. Не удовлетворены обучением в вузе – 62,5%.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«Затрудняюсь ответить»: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– 77,8%, с казахским языком обучения – 52,2%, первых двух курсов – соответственно 35,6% и 36,7%, программ «Иностранный язык» – 31,1%, «ПМНО» – 24,5%. Удовлетворены обучением в вузе – 70%.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064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B9B1E71-6914-4305-A058-94BD16AE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25" y="19111"/>
            <a:ext cx="8412059" cy="358575"/>
          </a:xfrm>
        </p:spPr>
        <p:txBody>
          <a:bodyPr/>
          <a:lstStyle/>
          <a:p>
            <a:r>
              <a:rPr lang="ru-RU" dirty="0"/>
              <a:t>   </a:t>
            </a:r>
            <a:r>
              <a:rPr lang="ru-RU" dirty="0">
                <a:latin typeface="+mn-lt"/>
              </a:rPr>
              <a:t>УДОВЛЕТВОРЕННОСТЬ СОДЕРЖАНИЕМ И ОРГАНИЗАЦИЕЙ ПРОФЕССИОНАЛЬНЫХ ПРАКТИК </a:t>
            </a:r>
          </a:p>
        </p:txBody>
      </p:sp>
      <p:sp>
        <p:nvSpPr>
          <p:cNvPr id="354" name="Google Shape;354;g137d1d21ee2_1_8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23</a:t>
            </a:fld>
            <a:endParaRPr kumimoji="0" lang="ru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24D35-E687-4B68-A733-5AE2E9466CE0}"/>
              </a:ext>
            </a:extLst>
          </p:cNvPr>
          <p:cNvSpPr txBox="1"/>
          <p:nvPr/>
        </p:nvSpPr>
        <p:spPr>
          <a:xfrm>
            <a:off x="144725" y="377686"/>
            <a:ext cx="3633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Удовлетворены ли Вы содержанием и организацией профессиональных практик?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(% от числа опрошенных)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C5542CF9-6F8C-456B-BCFE-5AF64BCFFEE3}"/>
              </a:ext>
            </a:extLst>
          </p:cNvPr>
          <p:cNvGraphicFramePr/>
          <p:nvPr/>
        </p:nvGraphicFramePr>
        <p:xfrm>
          <a:off x="218588" y="1215808"/>
          <a:ext cx="3036242" cy="353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6867CE2-BE43-4428-83B9-C41F1D141D49}"/>
              </a:ext>
            </a:extLst>
          </p:cNvPr>
          <p:cNvSpPr txBox="1"/>
          <p:nvPr/>
        </p:nvSpPr>
        <p:spPr>
          <a:xfrm>
            <a:off x="3657600" y="377686"/>
            <a:ext cx="52678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915 (85,1%) опрошенных студентов, по их признанию,  удовлетворены содержанием и организацией профессиональных практик, поскольку получают реальные и полезные навыки и умения для будущей работы. Среди них преобладают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(78,5%), с казахским языком обучения (73,5%), чаще всего 1 и 2 курсов (соответственно 40,6% и 32,8%), образовательных программ «Иностранный язык» и «Юриспруденция» (по 12,9%).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Не имеют определенного мнения относительно профессиональных практик 79 (7,4%) респондентов. В своем большинстве это студенты очного отделения с применением ДОТ (77,2%), обучающиеся на русском языке (51,9%), 1 и 2 курсов (соответственно 48,1% и 30,1%), образовательных программ «Иностранный язык» (28,1%), «ПМНО» (26,3%), «Юриспруденция (21,1%).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Не совсем удовлетворены организацией и содержанием практики 57 (5,3%) участников опроса, которых не устраивает простое ознакомление с работой. Более половины из них - это студенты очного отделения с применением ДОТ (52,6%).  С казахским языком обучения - 68,4%. В их составе чаще встречаются первокурсники и второкурсники (соответственно 35,1% и 26,3%), четверокурсников – 17,6%. «Ядро» группы – студенты программ «Иностранный язык» (28,1%), «ПМНО» (26,3%), «Юриспруденция» (21,1%).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Не удовлетворены полностью – 24 (2,2%) опрошенных студентов. Практика ассоциируется у них с потерей времени на ненужный и неинтересный труд. Большинство из них – это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(70,8%),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казахоязычные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(58,3%), второкурсники (50%), студенты программы «Иностранный язык» (54,2%).</a:t>
            </a:r>
          </a:p>
        </p:txBody>
      </p:sp>
    </p:spTree>
    <p:extLst>
      <p:ext uri="{BB962C8B-B14F-4D97-AF65-F5344CB8AC3E}">
        <p14:creationId xmlns:p14="http://schemas.microsoft.com/office/powerpoint/2010/main" val="2322973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a709386da_1_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38" name="Google Shape;238;g13a709386da_1_22"/>
          <p:cNvSpPr txBox="1"/>
          <p:nvPr/>
        </p:nvSpPr>
        <p:spPr>
          <a:xfrm>
            <a:off x="0" y="338524"/>
            <a:ext cx="4219575" cy="84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ru-RU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Удовлетворены ли Вы текущими результатами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научно-исследовательской деятельности?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1" dirty="0">
                <a:latin typeface="+mn-lt"/>
                <a:ea typeface="Helvetica Neue"/>
                <a:cs typeface="Helvetica Neue"/>
                <a:sym typeface="Helvetica Neue"/>
              </a:rPr>
              <a:t>(% от числа опрошенных)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g13a709386da_1_22"/>
          <p:cNvSpPr txBox="1"/>
          <p:nvPr/>
        </p:nvSpPr>
        <p:spPr>
          <a:xfrm>
            <a:off x="284424" y="0"/>
            <a:ext cx="6181689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УДОВЛЕТВОРЕННОСТЬ НАУЧНО-ИССЛЕДОВАТЕЛЬСКОЙ ДЕЯТЕЛЬНОСТЬЮ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827857F8-EC43-40E1-8D4D-2B99CAC79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260374"/>
              </p:ext>
            </p:extLst>
          </p:nvPr>
        </p:nvGraphicFramePr>
        <p:xfrm>
          <a:off x="218588" y="1215808"/>
          <a:ext cx="4000988" cy="330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0989F5-7DAB-43A5-998A-C1D8D032D15D}"/>
              </a:ext>
            </a:extLst>
          </p:cNvPr>
          <p:cNvSpPr txBox="1"/>
          <p:nvPr/>
        </p:nvSpPr>
        <p:spPr>
          <a:xfrm>
            <a:off x="4219575" y="338524"/>
            <a:ext cx="488590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  <a:p>
            <a:r>
              <a:rPr lang="ru-RU" sz="1100" dirty="0"/>
              <a:t>Возможной объяснительной причиной завышенного показателя удовлетворенности текущими результатами научно-исследовательской деятельности является удовлетворенность опрошенных студентов в целом обучением в вузе. Из 906 участников опроса, отметивших «да», 876 (или 96,7%) удовлетворены процессом обучения в вузе. По своему составу это преимущественно студенты очного отделения с применением ДОТ (78,2%), первых 2-х курсов (соответственно 42% и 31,9%), с казахским языком обучения (73%), образовательных программ «ПМНО» (34,9%), «Юриспруденция» (13,4%), «Иностранный язык» (12,6%).</a:t>
            </a:r>
          </a:p>
          <a:p>
            <a:endParaRPr lang="ru-RU" sz="1100" dirty="0"/>
          </a:p>
          <a:p>
            <a:r>
              <a:rPr lang="ru-RU" sz="1100" dirty="0"/>
              <a:t>Совокупный показатель неудовлетворенных (в большей или меньшей степени) – 6,9% (74 студента). Более половины из них прежде всего не удовлетворены (частично или полностью) обучением в вузе (51,4%). Основной контингент – </a:t>
            </a:r>
            <a:r>
              <a:rPr lang="ru-RU" sz="1100" dirty="0" err="1"/>
              <a:t>дотовцы</a:t>
            </a:r>
            <a:r>
              <a:rPr lang="ru-RU" sz="1100" dirty="0"/>
              <a:t> (63,5%), 1 и 2 курсов (соответственно 28,4% и 35,1%), с казахским языком обучения (67,8%), образовательных программ  «Иностранный язык» (35,1%), «Юриспруденция» (16,2%), «ПМНО» (14,9%).</a:t>
            </a:r>
          </a:p>
          <a:p>
            <a:endParaRPr lang="ru-RU" sz="1100" dirty="0"/>
          </a:p>
          <a:p>
            <a:r>
              <a:rPr lang="ru-RU" sz="1100" dirty="0"/>
              <a:t>Неопределившиеся (96 респондентов или 8,9%) по большей части удовлетворены обучением в вузе (59,4%). Вполне вероятно, что у этой категории респондентов уклонение от ответа обусловлено </a:t>
            </a:r>
            <a:r>
              <a:rPr lang="ru-RU" sz="1100" dirty="0" err="1"/>
              <a:t>невовлеченностью</a:t>
            </a:r>
            <a:r>
              <a:rPr lang="ru-RU" sz="1100" dirty="0"/>
              <a:t> в научно-исследовательскую деятельность. Речь идет в основном о </a:t>
            </a:r>
            <a:r>
              <a:rPr lang="ru-RU" sz="1100" dirty="0" err="1"/>
              <a:t>дотовцах</a:t>
            </a:r>
            <a:r>
              <a:rPr lang="ru-RU" sz="1100" dirty="0"/>
              <a:t> (75%),  1 и 2 курсов (соответственно 35,4% и 37,5%), </a:t>
            </a:r>
            <a:r>
              <a:rPr lang="ru-RU" sz="1100" dirty="0" err="1"/>
              <a:t>казахоязычных</a:t>
            </a:r>
            <a:r>
              <a:rPr lang="ru-RU" sz="1100" dirty="0"/>
              <a:t> (53,1%), программ «Иностранный язык» (33,3%), «ПМНО» (17,7%), «Юриспруденция» (15,6%).</a:t>
            </a:r>
          </a:p>
        </p:txBody>
      </p:sp>
    </p:spTree>
    <p:extLst>
      <p:ext uri="{BB962C8B-B14F-4D97-AF65-F5344CB8AC3E}">
        <p14:creationId xmlns:p14="http://schemas.microsoft.com/office/powerpoint/2010/main" val="1474742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323850" y="43000"/>
            <a:ext cx="2305051" cy="35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ВНЕУЧЕБНАЯ ДЕЯТЕЛЬНОСТЬ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5F6F2A-692D-4597-A780-79E14D695A43}"/>
              </a:ext>
            </a:extLst>
          </p:cNvPr>
          <p:cNvSpPr txBox="1"/>
          <p:nvPr/>
        </p:nvSpPr>
        <p:spPr>
          <a:xfrm>
            <a:off x="228600" y="438727"/>
            <a:ext cx="374332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 каких из нижеуказанных видах внеучебной деятельности Вы участвуете?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(% от числа опрошенных)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cs typeface="Arial"/>
              <a:sym typeface="Arial"/>
            </a:endParaRP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585672D4-151A-4B25-B260-FFA98AC1B2F2}"/>
              </a:ext>
            </a:extLst>
          </p:cNvPr>
          <p:cNvGraphicFramePr/>
          <p:nvPr/>
        </p:nvGraphicFramePr>
        <p:xfrm>
          <a:off x="108857" y="1192780"/>
          <a:ext cx="3526971" cy="328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7DD393F-DAFD-4DAC-BF76-A2BDE5F1811A}"/>
              </a:ext>
            </a:extLst>
          </p:cNvPr>
          <p:cNvSpPr txBox="1"/>
          <p:nvPr/>
        </p:nvSpPr>
        <p:spPr>
          <a:xfrm>
            <a:off x="228600" y="4474030"/>
            <a:ext cx="3995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Примечание: </a:t>
            </a: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Множественный выбор. Студенты могли отмечать более одного ответа.</a:t>
            </a:r>
            <a:endParaRPr kumimoji="0" lang="ru-RU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2F9B5-C5D7-4CE3-9ED1-C47F2602DD34}"/>
              </a:ext>
            </a:extLst>
          </p:cNvPr>
          <p:cNvSpPr txBox="1"/>
          <p:nvPr/>
        </p:nvSpPr>
        <p:spPr>
          <a:xfrm>
            <a:off x="4223658" y="438728"/>
            <a:ext cx="48818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Две трети опрошенных студентов не участвуют ни в одном из предложенных видов внеучебной деятельности. В составе этой категории респондентов наиболее активно представлены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(84,7%), 1 и 2 курсов (соответственно 45,2% и 32,7%), с казахским языком обучения (65,3%), студенты программ «ПМНО» (34%), «Иностранный язык» (16,6%), «Юриспруденция» (12,4%), что обусловлено их численным перевесом в составе выборки.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Показатели неучастия среди опрошенных студентов образовательных программ (%):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C9DF05D-F8B8-4069-AA8D-4C6A3626EBA1}"/>
              </a:ext>
            </a:extLst>
          </p:cNvPr>
          <p:cNvGraphicFramePr>
            <a:graphicFrameLocks noGrp="1"/>
          </p:cNvGraphicFramePr>
          <p:nvPr/>
        </p:nvGraphicFramePr>
        <p:xfrm>
          <a:off x="4223657" y="2340428"/>
          <a:ext cx="4811485" cy="718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740">
                  <a:extLst>
                    <a:ext uri="{9D8B030D-6E8A-4147-A177-3AD203B41FA5}">
                      <a16:colId xmlns:a16="http://schemas.microsoft.com/office/drawing/2014/main" val="2093665512"/>
                    </a:ext>
                  </a:extLst>
                </a:gridCol>
                <a:gridCol w="530079">
                  <a:extLst>
                    <a:ext uri="{9D8B030D-6E8A-4147-A177-3AD203B41FA5}">
                      <a16:colId xmlns:a16="http://schemas.microsoft.com/office/drawing/2014/main" val="1192057788"/>
                    </a:ext>
                  </a:extLst>
                </a:gridCol>
                <a:gridCol w="618924">
                  <a:extLst>
                    <a:ext uri="{9D8B030D-6E8A-4147-A177-3AD203B41FA5}">
                      <a16:colId xmlns:a16="http://schemas.microsoft.com/office/drawing/2014/main" val="3659791148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2768846756"/>
                    </a:ext>
                  </a:extLst>
                </a:gridCol>
                <a:gridCol w="631371">
                  <a:extLst>
                    <a:ext uri="{9D8B030D-6E8A-4147-A177-3AD203B41FA5}">
                      <a16:colId xmlns:a16="http://schemas.microsoft.com/office/drawing/2014/main" val="2983211912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3398034141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2964087825"/>
                    </a:ext>
                  </a:extLst>
                </a:gridCol>
                <a:gridCol w="514874">
                  <a:extLst>
                    <a:ext uri="{9D8B030D-6E8A-4147-A177-3AD203B41FA5}">
                      <a16:colId xmlns:a16="http://schemas.microsoft.com/office/drawing/2014/main" val="3753998723"/>
                    </a:ext>
                  </a:extLst>
                </a:gridCol>
                <a:gridCol w="464839">
                  <a:extLst>
                    <a:ext uri="{9D8B030D-6E8A-4147-A177-3AD203B41FA5}">
                      <a16:colId xmlns:a16="http://schemas.microsoft.com/office/drawing/2014/main" val="1256070042"/>
                    </a:ext>
                  </a:extLst>
                </a:gridCol>
              </a:tblGrid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ПиП</a:t>
                      </a: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ПМНО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КЯ и 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Ин. яз.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292473"/>
                  </a:ext>
                </a:extLst>
              </a:tr>
              <a:tr h="35889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64,4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60,7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49,1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54,6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67,5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84,1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58,8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55,3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91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954C44F-B91C-41BC-A687-EECC21DF135E}"/>
              </a:ext>
            </a:extLst>
          </p:cNvPr>
          <p:cNvSpPr txBox="1"/>
          <p:nvPr/>
        </p:nvSpPr>
        <p:spPr>
          <a:xfrm>
            <a:off x="4223657" y="3352800"/>
            <a:ext cx="4811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Показатели неучастия среди опрошенных студентов 1 – 5 курсов обучения (%):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698B5A91-AD3C-4925-BE33-AD2577F30786}"/>
              </a:ext>
            </a:extLst>
          </p:cNvPr>
          <p:cNvGraphicFramePr>
            <a:graphicFrameLocks noGrp="1"/>
          </p:cNvGraphicFramePr>
          <p:nvPr/>
        </p:nvGraphicFramePr>
        <p:xfrm>
          <a:off x="4735286" y="3864429"/>
          <a:ext cx="3821500" cy="55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300">
                  <a:extLst>
                    <a:ext uri="{9D8B030D-6E8A-4147-A177-3AD203B41FA5}">
                      <a16:colId xmlns:a16="http://schemas.microsoft.com/office/drawing/2014/main" val="892790062"/>
                    </a:ext>
                  </a:extLst>
                </a:gridCol>
                <a:gridCol w="764300">
                  <a:extLst>
                    <a:ext uri="{9D8B030D-6E8A-4147-A177-3AD203B41FA5}">
                      <a16:colId xmlns:a16="http://schemas.microsoft.com/office/drawing/2014/main" val="2110932680"/>
                    </a:ext>
                  </a:extLst>
                </a:gridCol>
                <a:gridCol w="764300">
                  <a:extLst>
                    <a:ext uri="{9D8B030D-6E8A-4147-A177-3AD203B41FA5}">
                      <a16:colId xmlns:a16="http://schemas.microsoft.com/office/drawing/2014/main" val="1798330560"/>
                    </a:ext>
                  </a:extLst>
                </a:gridCol>
                <a:gridCol w="764300">
                  <a:extLst>
                    <a:ext uri="{9D8B030D-6E8A-4147-A177-3AD203B41FA5}">
                      <a16:colId xmlns:a16="http://schemas.microsoft.com/office/drawing/2014/main" val="3036847604"/>
                    </a:ext>
                  </a:extLst>
                </a:gridCol>
                <a:gridCol w="764300">
                  <a:extLst>
                    <a:ext uri="{9D8B030D-6E8A-4147-A177-3AD203B41FA5}">
                      <a16:colId xmlns:a16="http://schemas.microsoft.com/office/drawing/2014/main" val="829385854"/>
                    </a:ext>
                  </a:extLst>
                </a:gridCol>
              </a:tblGrid>
              <a:tr h="27699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 курс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71243"/>
                  </a:ext>
                </a:extLst>
              </a:tr>
              <a:tr h="27699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089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469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26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323850" y="43000"/>
            <a:ext cx="2305051" cy="35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ВНЕУЧЕБНАЯ ДЕЯТЕЛЬНОСТЬ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222B1-5CF2-4DBC-A285-3B271FBD8E5E}"/>
              </a:ext>
            </a:extLst>
          </p:cNvPr>
          <p:cNvSpPr txBox="1"/>
          <p:nvPr/>
        </p:nvSpPr>
        <p:spPr>
          <a:xfrm>
            <a:off x="323851" y="548437"/>
            <a:ext cx="8496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Показатели участия во внеучебных видах деятельности опрошенных студентов в разрезе курса обучения и образовательной программы (%)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868D169-7F37-4DFD-842A-9D83D1D52AA2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2909980"/>
          <a:ext cx="8643253" cy="17280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36521">
                  <a:extLst>
                    <a:ext uri="{9D8B030D-6E8A-4147-A177-3AD203B41FA5}">
                      <a16:colId xmlns:a16="http://schemas.microsoft.com/office/drawing/2014/main" val="3923967251"/>
                    </a:ext>
                  </a:extLst>
                </a:gridCol>
                <a:gridCol w="489858">
                  <a:extLst>
                    <a:ext uri="{9D8B030D-6E8A-4147-A177-3AD203B41FA5}">
                      <a16:colId xmlns:a16="http://schemas.microsoft.com/office/drawing/2014/main" val="2878301974"/>
                    </a:ext>
                  </a:extLst>
                </a:gridCol>
                <a:gridCol w="511628">
                  <a:extLst>
                    <a:ext uri="{9D8B030D-6E8A-4147-A177-3AD203B41FA5}">
                      <a16:colId xmlns:a16="http://schemas.microsoft.com/office/drawing/2014/main" val="3393069034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20359085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633164219"/>
                    </a:ext>
                  </a:extLst>
                </a:gridCol>
                <a:gridCol w="628651">
                  <a:extLst>
                    <a:ext uri="{9D8B030D-6E8A-4147-A177-3AD203B41FA5}">
                      <a16:colId xmlns:a16="http://schemas.microsoft.com/office/drawing/2014/main" val="40095629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4857830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495571675"/>
                    </a:ext>
                  </a:extLst>
                </a:gridCol>
                <a:gridCol w="532670">
                  <a:extLst>
                    <a:ext uri="{9D8B030D-6E8A-4147-A177-3AD203B41FA5}">
                      <a16:colId xmlns:a16="http://schemas.microsoft.com/office/drawing/2014/main" val="1915799592"/>
                    </a:ext>
                  </a:extLst>
                </a:gridCol>
                <a:gridCol w="588554">
                  <a:extLst>
                    <a:ext uri="{9D8B030D-6E8A-4147-A177-3AD203B41FA5}">
                      <a16:colId xmlns:a16="http://schemas.microsoft.com/office/drawing/2014/main" val="189720930"/>
                    </a:ext>
                  </a:extLst>
                </a:gridCol>
              </a:tblGrid>
              <a:tr h="282309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ПиП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ПМНО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КЯ и 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Ин. яз.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40065"/>
                  </a:ext>
                </a:extLst>
              </a:tr>
              <a:tr h="286466">
                <a:tc>
                  <a:txBody>
                    <a:bodyPr/>
                    <a:lstStyle/>
                    <a:p>
                      <a:r>
                        <a:rPr lang="ru-RU" sz="1000" dirty="0"/>
                        <a:t>В студенческих научных конференциях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342479"/>
                  </a:ext>
                </a:extLst>
              </a:tr>
              <a:tr h="255476">
                <a:tc>
                  <a:txBody>
                    <a:bodyPr/>
                    <a:lstStyle/>
                    <a:p>
                      <a:r>
                        <a:rPr lang="ru-RU" sz="1000" dirty="0"/>
                        <a:t>В работе кружков, секций по интересам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42,9*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819737"/>
                  </a:ext>
                </a:extLst>
              </a:tr>
              <a:tr h="285357">
                <a:tc>
                  <a:txBody>
                    <a:bodyPr/>
                    <a:lstStyle/>
                    <a:p>
                      <a:r>
                        <a:rPr lang="ru-RU" sz="1000" dirty="0"/>
                        <a:t>В общественно-политических мероприятиях, </a:t>
                      </a:r>
                      <a:r>
                        <a:rPr lang="ru-RU" sz="1000" dirty="0" err="1"/>
                        <a:t>волонтерство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336225"/>
                  </a:ext>
                </a:extLst>
              </a:tr>
              <a:tr h="226750">
                <a:tc>
                  <a:txBody>
                    <a:bodyPr/>
                    <a:lstStyle/>
                    <a:p>
                      <a:r>
                        <a:rPr lang="ru-RU" sz="1000" dirty="0"/>
                        <a:t>В заседаниях студенческого совета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172870"/>
                  </a:ext>
                </a:extLst>
              </a:tr>
              <a:tr h="374563">
                <a:tc>
                  <a:txBody>
                    <a:bodyPr/>
                    <a:lstStyle/>
                    <a:p>
                      <a:r>
                        <a:rPr lang="ru-RU" sz="1000" dirty="0"/>
                        <a:t>Публикую статьи в студенческой газете «</a:t>
                      </a:r>
                      <a:r>
                        <a:rPr lang="ru-RU" sz="1000" dirty="0" err="1"/>
                        <a:t>ЛиМоНад</a:t>
                      </a:r>
                      <a:r>
                        <a:rPr lang="ru-RU" sz="1000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367003"/>
                  </a:ext>
                </a:extLst>
              </a:tr>
            </a:tbl>
          </a:graphicData>
        </a:graphic>
      </p:graphicFrame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D7E13311-7EE9-4DFA-8C9D-99F9D21A8C05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067012"/>
          <a:ext cx="8643253" cy="17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54848">
                  <a:extLst>
                    <a:ext uri="{9D8B030D-6E8A-4147-A177-3AD203B41FA5}">
                      <a16:colId xmlns:a16="http://schemas.microsoft.com/office/drawing/2014/main" val="512102470"/>
                    </a:ext>
                  </a:extLst>
                </a:gridCol>
                <a:gridCol w="930216">
                  <a:extLst>
                    <a:ext uri="{9D8B030D-6E8A-4147-A177-3AD203B41FA5}">
                      <a16:colId xmlns:a16="http://schemas.microsoft.com/office/drawing/2014/main" val="808756693"/>
                    </a:ext>
                  </a:extLst>
                </a:gridCol>
                <a:gridCol w="841623">
                  <a:extLst>
                    <a:ext uri="{9D8B030D-6E8A-4147-A177-3AD203B41FA5}">
                      <a16:colId xmlns:a16="http://schemas.microsoft.com/office/drawing/2014/main" val="2279208629"/>
                    </a:ext>
                  </a:extLst>
                </a:gridCol>
                <a:gridCol w="819476">
                  <a:extLst>
                    <a:ext uri="{9D8B030D-6E8A-4147-A177-3AD203B41FA5}">
                      <a16:colId xmlns:a16="http://schemas.microsoft.com/office/drawing/2014/main" val="708277657"/>
                    </a:ext>
                  </a:extLst>
                </a:gridCol>
                <a:gridCol w="830550">
                  <a:extLst>
                    <a:ext uri="{9D8B030D-6E8A-4147-A177-3AD203B41FA5}">
                      <a16:colId xmlns:a16="http://schemas.microsoft.com/office/drawing/2014/main" val="893237080"/>
                    </a:ext>
                  </a:extLst>
                </a:gridCol>
                <a:gridCol w="866540">
                  <a:extLst>
                    <a:ext uri="{9D8B030D-6E8A-4147-A177-3AD203B41FA5}">
                      <a16:colId xmlns:a16="http://schemas.microsoft.com/office/drawing/2014/main" val="286554824"/>
                    </a:ext>
                  </a:extLst>
                </a:gridCol>
              </a:tblGrid>
              <a:tr h="221363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курс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342864"/>
                  </a:ext>
                </a:extLst>
              </a:tr>
              <a:tr h="2711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 студенческих научных конференциях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219574"/>
                  </a:ext>
                </a:extLst>
              </a:tr>
              <a:tr h="237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 работе кружков, секций по интересам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293760"/>
                  </a:ext>
                </a:extLst>
              </a:tr>
              <a:tr h="317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 общественно-политических мероприятиях, </a:t>
                      </a:r>
                      <a:r>
                        <a:rPr kumimoji="0" lang="ru-RU" sz="1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волонтерство</a:t>
                      </a:r>
                      <a:endParaRPr kumimoji="0" lang="ru-RU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4242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730503"/>
                  </a:ext>
                </a:extLst>
              </a:tr>
              <a:tr h="317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 заседаниях студенческого совета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043170"/>
                  </a:ext>
                </a:extLst>
              </a:tr>
              <a:tr h="317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Публикую статьи в студенческой газете «</a:t>
                      </a:r>
                      <a:r>
                        <a:rPr kumimoji="0" lang="ru-RU" sz="1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ЛиМоНад</a:t>
                      </a: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15525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BEF8AF4-BF50-47FA-BD1D-ECFCB7E74135}"/>
              </a:ext>
            </a:extLst>
          </p:cNvPr>
          <p:cNvSpPr txBox="1"/>
          <p:nvPr/>
        </p:nvSpPr>
        <p:spPr>
          <a:xfrm>
            <a:off x="323851" y="4637991"/>
            <a:ext cx="841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Примечание: </a:t>
            </a: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 По программе «Финансы» опрошено 7 студентов, из них трое участвуют в работе кружков/ секций по интересам. Чем ниже удельный вес опрошенных, тем выше показатели участия или неучастия.</a:t>
            </a:r>
            <a:endParaRPr kumimoji="0" lang="ru-RU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203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7FE927-3931-4893-839E-82C26B45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75" y="87086"/>
            <a:ext cx="3287750" cy="272143"/>
          </a:xfrm>
        </p:spPr>
        <p:txBody>
          <a:bodyPr/>
          <a:lstStyle/>
          <a:p>
            <a:r>
              <a:rPr lang="ru-RU" sz="1000" dirty="0">
                <a:latin typeface="+mn-lt"/>
              </a:rPr>
              <a:t>ПОДГОТОВКА ПО ПРОФИЛЮ СПЕЦИАЛЬНОСТИ</a:t>
            </a:r>
          </a:p>
        </p:txBody>
      </p:sp>
      <p:sp>
        <p:nvSpPr>
          <p:cNvPr id="364" name="Google Shape;364;g137d1d21ee2_1_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27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65" name="Google Shape;365;g137d1d21ee2_1_16"/>
          <p:cNvSpPr txBox="1"/>
          <p:nvPr/>
        </p:nvSpPr>
        <p:spPr>
          <a:xfrm>
            <a:off x="0" y="359230"/>
            <a:ext cx="4005941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Как Вы оцениваете уровень Вашей теоретической и практической  подготовки по профилю выбранной специальности? (% от числа опрошенных)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9BCAC-2368-4C1F-BE88-2DE4F70B22AE}"/>
              </a:ext>
            </a:extLst>
          </p:cNvPr>
          <p:cNvSpPr txBox="1"/>
          <p:nvPr/>
        </p:nvSpPr>
        <p:spPr>
          <a:xfrm>
            <a:off x="4005942" y="359229"/>
            <a:ext cx="50995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 превалирующем большинстве случаев участники опроса высоко оценивают уровень своей теоретической и практической подготовки по профилю выбранной специальности. Показатели высокой оценки приближаются к трем четвертям опрошенных студентов. В обоих случаях  основной контингент –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(78,9% и 79,5%), с казахским языком обучения (74,8% и 75%), первокурсники и второкурсники (соответственно в 1-ом случае - 42,5% и 31%, во 2-ом случае – 41,9% и 31,4%), обучающиеся по программам «ПМНО» (34,3% и 34,9%), «Юриспруденция» (13,5% и 12,6%), «ДОВ» (12% и 13,1%).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Каждый четвертый опрошенный оценивает свой уровень теоретической и практической подготовки как средний. В составе этой категории респондентов активно представлены студенты очного отделения с применением ДОТ (72,9% и 72,2%), с казахским языком обучения (63,7% и 65,5%), первых двух курсов (соответственно в первом случае - 37,8% и 35,5%, во втором – 37,3% и 35,3%), образовательных программ «ПМНО» (28,3% и 22,9%), «Иностранный язык» (22,9% и 22,8%).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 данным самооценок, низкий уровень теоретической подготовки по выбранной специальности характеризует 16 (1,4%) опрошенных, по практической подготовке – 20 (1,9%). В 1-ом случае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составляют 68,8%,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казахоязычные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– 62,5%, второкурсники – 56,3%, студенты программы «Иностранный язык» – 43,8%. Во 2-ом случае очники и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с русским и казахским языками обучения составляют по 50%. Здесь активнее представлены студенты 1 и 4 курсов (по 20%), программ «Иностранный язык» (35%), «Юриспруденция» (30%).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96E6CB0-FD57-416A-8DC9-719E70832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411112"/>
              </p:ext>
            </p:extLst>
          </p:nvPr>
        </p:nvGraphicFramePr>
        <p:xfrm>
          <a:off x="218588" y="1051697"/>
          <a:ext cx="3689382" cy="19621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1241">
                  <a:extLst>
                    <a:ext uri="{9D8B030D-6E8A-4147-A177-3AD203B41FA5}">
                      <a16:colId xmlns:a16="http://schemas.microsoft.com/office/drawing/2014/main" val="1791088035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483561333"/>
                    </a:ext>
                  </a:extLst>
                </a:gridCol>
                <a:gridCol w="1306284">
                  <a:extLst>
                    <a:ext uri="{9D8B030D-6E8A-4147-A177-3AD203B41FA5}">
                      <a16:colId xmlns:a16="http://schemas.microsoft.com/office/drawing/2014/main" val="2512324146"/>
                    </a:ext>
                  </a:extLst>
                </a:gridCol>
              </a:tblGrid>
              <a:tr h="569863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 теоретической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Уровень практической подготовки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705093"/>
                  </a:ext>
                </a:extLst>
              </a:tr>
              <a:tr h="3011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Высокий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433994"/>
                  </a:ext>
                </a:extLst>
              </a:tr>
              <a:tr h="33886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Средний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37643"/>
                  </a:ext>
                </a:extLst>
              </a:tr>
              <a:tr h="3011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Низкий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125074"/>
                  </a:ext>
                </a:extLst>
              </a:tr>
              <a:tr h="4091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Затрудняюсь ответить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8365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301CDE-666A-45F8-8D9B-59590A305BB5}"/>
              </a:ext>
            </a:extLst>
          </p:cNvPr>
          <p:cNvSpPr txBox="1"/>
          <p:nvPr/>
        </p:nvSpPr>
        <p:spPr>
          <a:xfrm>
            <a:off x="119743" y="3129146"/>
            <a:ext cx="37882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Неопределившихся по 1-ому показателю – 40 (3,7%) респондентов, по 2-ому – 45 (4,2%).  Среди первых 67,5%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дотовцев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с казахским и русским языками обучения (по 50%), первокурсников и второкурсников по 35%, чаще всего обучающихся по программам «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ПиП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» (35%) и «Иностранный язык» (30%). Среди вторых: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дотовцев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– 71,1%, русскоязычных – 55,5%, 1 и 2 курсов (соответственно 42,2% и 33,3%), программ «Иностранный язык» (31,1%), «ПМНО» и «Юриспруденция» (по 22,2%).</a:t>
            </a:r>
          </a:p>
        </p:txBody>
      </p:sp>
    </p:spTree>
    <p:extLst>
      <p:ext uri="{BB962C8B-B14F-4D97-AF65-F5344CB8AC3E}">
        <p14:creationId xmlns:p14="http://schemas.microsoft.com/office/powerpoint/2010/main" val="2748053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7d1d21ee2_1_1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81" name="Google Shape;281;g137d1d21ee2_1_157"/>
          <p:cNvSpPr txBox="1"/>
          <p:nvPr/>
        </p:nvSpPr>
        <p:spPr>
          <a:xfrm>
            <a:off x="250372" y="0"/>
            <a:ext cx="4133622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ПОНИМАНИЕ СОДЕРЖАНИЯ БУДУЩЕЙ ПРОФЕССИИ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7D8D9-6B22-44B8-B76D-B388DC3BB16E}"/>
              </a:ext>
            </a:extLst>
          </p:cNvPr>
          <p:cNvSpPr txBox="1"/>
          <p:nvPr/>
        </p:nvSpPr>
        <p:spPr>
          <a:xfrm>
            <a:off x="304800" y="365520"/>
            <a:ext cx="40791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Можете ли Вы сказать, что достаточно хорошо понимаете содержание своей будущей профессии?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(% от числа опрошенных)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A6C2D-A8AA-4ED2-9543-058D9D1A4BD0}"/>
              </a:ext>
            </a:extLst>
          </p:cNvPr>
          <p:cNvSpPr txBox="1"/>
          <p:nvPr/>
        </p:nvSpPr>
        <p:spPr>
          <a:xfrm>
            <a:off x="5838825" y="1131888"/>
            <a:ext cx="504825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80,5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FEC78056-A036-4B1E-BE80-4888F111D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911014"/>
              </p:ext>
            </p:extLst>
          </p:nvPr>
        </p:nvGraphicFramePr>
        <p:xfrm>
          <a:off x="284424" y="1031142"/>
          <a:ext cx="4603261" cy="374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0B0A128-4956-469E-A47A-0BDA21DF4F71}"/>
              </a:ext>
            </a:extLst>
          </p:cNvPr>
          <p:cNvSpPr txBox="1"/>
          <p:nvPr/>
        </p:nvSpPr>
        <p:spPr>
          <a:xfrm>
            <a:off x="5026290" y="365520"/>
            <a:ext cx="40791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  <a:p>
            <a:r>
              <a:rPr lang="ru-RU" sz="1100" dirty="0"/>
              <a:t>Абсолютное большинство опрошенных студентов, по их собственному признанию, хорошо понимают свою будущую профессию. Основной состав данной аудитории – </a:t>
            </a:r>
            <a:r>
              <a:rPr lang="ru-RU" sz="1100" dirty="0" err="1"/>
              <a:t>дотовцы</a:t>
            </a:r>
            <a:r>
              <a:rPr lang="ru-RU" sz="1100" dirty="0"/>
              <a:t> (67,1%), с казахским языком обучения (71,8%), студенты 1 и 2 курсов (соответственно 41,9% и 31,5%), программ «ПМНО» (34%), «Иностранный язык» (13,4%) и «Юриспруденция» (13,3%).</a:t>
            </a:r>
          </a:p>
          <a:p>
            <a:endParaRPr lang="ru-RU" sz="1100" dirty="0"/>
          </a:p>
          <a:p>
            <a:r>
              <a:rPr lang="ru-RU" sz="1100" dirty="0"/>
              <a:t>Имеют смутное представление о выбранной профессии 79 участников опроса (7,4%). Главным образом студенты первых двух курсов (соответственно 34,2% и 35,5%), с казахским языком обучения (65,8%), программ «</a:t>
            </a:r>
            <a:r>
              <a:rPr lang="ru-RU" sz="1100" dirty="0" err="1"/>
              <a:t>ПиП</a:t>
            </a:r>
            <a:r>
              <a:rPr lang="ru-RU" sz="1100" dirty="0"/>
              <a:t>» (35,5%) и «Иностранный язык» (31,7%).</a:t>
            </a:r>
          </a:p>
          <a:p>
            <a:endParaRPr lang="ru-RU" sz="1100" dirty="0"/>
          </a:p>
          <a:p>
            <a:r>
              <a:rPr lang="ru-RU" sz="1100" dirty="0"/>
              <a:t>В массе опрошенных студентов 6,2% (67 респондентов) – случайные люди, попавшие в вуз либо по ошибке, либо за дипломом. В большинстве случаев это </a:t>
            </a:r>
            <a:r>
              <a:rPr lang="ru-RU" sz="1100" dirty="0" err="1"/>
              <a:t>дотовцы</a:t>
            </a:r>
            <a:r>
              <a:rPr lang="ru-RU" sz="1100" dirty="0"/>
              <a:t>, </a:t>
            </a:r>
            <a:r>
              <a:rPr lang="ru-RU" sz="1100" dirty="0" err="1"/>
              <a:t>казахоязычные</a:t>
            </a:r>
            <a:r>
              <a:rPr lang="ru-RU" sz="1100" dirty="0"/>
              <a:t>, второкурсники, обучающиеся по программам «Иностранный язык» и «Юриспруденция».</a:t>
            </a:r>
          </a:p>
        </p:txBody>
      </p:sp>
    </p:spTree>
    <p:extLst>
      <p:ext uri="{BB962C8B-B14F-4D97-AF65-F5344CB8AC3E}">
        <p14:creationId xmlns:p14="http://schemas.microsoft.com/office/powerpoint/2010/main" val="1571004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7d1d21ee2_1_1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29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78" name="Google Shape;278;g137d1d21ee2_1_157"/>
          <p:cNvSpPr txBox="1"/>
          <p:nvPr/>
        </p:nvSpPr>
        <p:spPr>
          <a:xfrm>
            <a:off x="371474" y="594545"/>
            <a:ext cx="3948125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Соответствуют ли результаты обучения в академии Вашим ожиданиям? (% от числа опрошенных)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g137d1d21ee2_1_157"/>
          <p:cNvSpPr txBox="1"/>
          <p:nvPr/>
        </p:nvSpPr>
        <p:spPr>
          <a:xfrm>
            <a:off x="250371" y="90572"/>
            <a:ext cx="254998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ОЖИДАНИЯ И РЕЗУЛЬТАТЫ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BBB6EBBC-1E73-4A86-9E56-1437731F42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69544"/>
              </p:ext>
            </p:extLst>
          </p:nvPr>
        </p:nvGraphicFramePr>
        <p:xfrm>
          <a:off x="218587" y="1197429"/>
          <a:ext cx="4101013" cy="334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9F31815-8FAA-4AEB-B959-41401573472B}"/>
              </a:ext>
            </a:extLst>
          </p:cNvPr>
          <p:cNvSpPr txBox="1"/>
          <p:nvPr/>
        </p:nvSpPr>
        <p:spPr>
          <a:xfrm>
            <a:off x="4441371" y="348343"/>
            <a:ext cx="470262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Показатели ответов на предложенный вопрос подтверждают высокий уровень удовлетворенности опрошенных студентов результатами своего обучения в вузе. Поддается фиксации полное совпадение последних с ожиданиями подавляющего большинства участников опроса. Среди них 79% составляют </a:t>
            </a:r>
            <a:r>
              <a:rPr lang="ru-RU" sz="1100" dirty="0" err="1"/>
              <a:t>дотовцы</a:t>
            </a:r>
            <a:r>
              <a:rPr lang="ru-RU" sz="1100" dirty="0"/>
              <a:t> , первых двух курсов (соответственно 42,6% и 31,1%), с казахским языком обучения (72,2%), образовательных программ «ПМНО» (34,2%), «Юриспруденция» (13,8%), «Иностранный язык» 912,4%), «ДОВ» (12,2%).</a:t>
            </a:r>
          </a:p>
          <a:p>
            <a:endParaRPr lang="ru-RU" sz="1100" dirty="0"/>
          </a:p>
          <a:p>
            <a:r>
              <a:rPr lang="ru-RU" sz="1100" dirty="0"/>
              <a:t>Неполное соответствие отмечает каждый 11-й опрошенный (100 респондентов). В их составе превалируют </a:t>
            </a:r>
            <a:r>
              <a:rPr lang="ru-RU" sz="1100" dirty="0" err="1"/>
              <a:t>дотовцы</a:t>
            </a:r>
            <a:r>
              <a:rPr lang="ru-RU" sz="1100" dirty="0"/>
              <a:t> (61%), 1 и 2 курсов (соответственно 32% и 34%), </a:t>
            </a:r>
            <a:r>
              <a:rPr lang="ru-RU" sz="1100" dirty="0" err="1"/>
              <a:t>казахоязычные</a:t>
            </a:r>
            <a:r>
              <a:rPr lang="ru-RU" sz="1100" dirty="0"/>
              <a:t> (69%), программ «Иностранный язык» (36%) и «ПМНО» (22%).</a:t>
            </a:r>
          </a:p>
          <a:p>
            <a:endParaRPr lang="ru-RU" sz="1100" dirty="0"/>
          </a:p>
          <a:p>
            <a:r>
              <a:rPr lang="ru-RU" sz="1100" dirty="0"/>
              <a:t>Респонденты, указавшие полное несоответствие результатов обучения и ожиданий – в численном меньшинстве ( 25 респондентов). Их основной состав – </a:t>
            </a:r>
            <a:r>
              <a:rPr lang="ru-RU" sz="1100" dirty="0" err="1"/>
              <a:t>дотовцы</a:t>
            </a:r>
            <a:r>
              <a:rPr lang="ru-RU" sz="1100" dirty="0"/>
              <a:t> (72%), очников – 28%. Преобладают </a:t>
            </a:r>
            <a:r>
              <a:rPr lang="ru-RU" sz="1100" dirty="0" err="1"/>
              <a:t>казахоязычные</a:t>
            </a:r>
            <a:r>
              <a:rPr lang="ru-RU" sz="1100" dirty="0"/>
              <a:t> (56%), русскоязычных – 44%. «Ядро» – обучающиеся по программе «Иностранный язык» (56%).</a:t>
            </a:r>
          </a:p>
          <a:p>
            <a:endParaRPr lang="ru-RU" sz="1100" dirty="0"/>
          </a:p>
          <a:p>
            <a:r>
              <a:rPr lang="ru-RU" sz="1100" dirty="0"/>
              <a:t>Неопределившихся – 65 опрошенных студентов. Среди них численный перевес на стороне </a:t>
            </a:r>
            <a:r>
              <a:rPr lang="ru-RU" sz="1100" dirty="0" err="1"/>
              <a:t>дотовцев</a:t>
            </a:r>
            <a:r>
              <a:rPr lang="ru-RU" sz="1100" dirty="0"/>
              <a:t> – 69,2%, очников – 30,8%. Чаще всего встречаются первокурсники (40%) и второкурсники (35,4%), с казахским языком обучения – 60% ( с русским – 40%), обучающиеся по программам «ПМНО» и «Иностранный язык» (по 26,2%), а также «Юриспруденция» (20%). </a:t>
            </a:r>
          </a:p>
        </p:txBody>
      </p:sp>
    </p:spTree>
    <p:extLst>
      <p:ext uri="{BB962C8B-B14F-4D97-AF65-F5344CB8AC3E}">
        <p14:creationId xmlns:p14="http://schemas.microsoft.com/office/powerpoint/2010/main" val="176701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ada35a6fc_0_0"/>
          <p:cNvSpPr txBox="1">
            <a:spLocks noGrp="1"/>
          </p:cNvSpPr>
          <p:nvPr>
            <p:ph type="title"/>
          </p:nvPr>
        </p:nvSpPr>
        <p:spPr>
          <a:xfrm>
            <a:off x="284425" y="377675"/>
            <a:ext cx="43956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/>
              <a:t>ОБ ИССЛЕДОВАНИИ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98" name="Google Shape;98;g11ada35a6fc_0_0"/>
          <p:cNvSpPr txBox="1">
            <a:spLocks noGrp="1"/>
          </p:cNvSpPr>
          <p:nvPr>
            <p:ph type="title" idx="3"/>
          </p:nvPr>
        </p:nvSpPr>
        <p:spPr>
          <a:xfrm>
            <a:off x="360475" y="647375"/>
            <a:ext cx="4243500" cy="410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sz="1000" b="1" dirty="0">
                <a:solidFill>
                  <a:srgbClr val="434343"/>
                </a:solidFill>
              </a:rPr>
              <a:t>ВЫБОРКА И ГЕОЛОКАЦИЯ</a:t>
            </a:r>
            <a:endParaRPr sz="1000" b="1" dirty="0">
              <a:solidFill>
                <a:srgbClr val="434343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sz="1000" b="1" dirty="0"/>
              <a:t>Сроки исследования:</a:t>
            </a:r>
            <a:r>
              <a:rPr lang="ru" sz="1000" dirty="0"/>
              <a:t> </a:t>
            </a:r>
            <a:r>
              <a:rPr lang="ru-RU" sz="1000" dirty="0"/>
              <a:t>февраль 2024 г.</a:t>
            </a:r>
            <a:endParaRPr sz="1000" b="1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ru-RU" sz="1000" b="1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sz="1000" b="1" dirty="0"/>
              <a:t>Всего опрошено – </a:t>
            </a:r>
            <a:r>
              <a:rPr lang="ru-RU" sz="1000" dirty="0"/>
              <a:t>1076 респондента</a:t>
            </a:r>
            <a:endParaRPr sz="10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ru-RU" sz="1000" b="1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sz="1000" b="1" dirty="0">
                <a:solidFill>
                  <a:srgbClr val="434343"/>
                </a:solidFill>
              </a:rPr>
              <a:t>Геолокация: </a:t>
            </a:r>
            <a:r>
              <a:rPr lang="ru" sz="1000" dirty="0">
                <a:solidFill>
                  <a:srgbClr val="434343"/>
                </a:solidFill>
              </a:rPr>
              <a:t>Республика Казахстан - г. </a:t>
            </a:r>
            <a:r>
              <a:rPr lang="ru-RU" sz="1000" dirty="0">
                <a:solidFill>
                  <a:srgbClr val="434343"/>
                </a:solidFill>
              </a:rPr>
              <a:t>Караганда</a:t>
            </a:r>
            <a:endParaRPr sz="1000" dirty="0">
              <a:solidFill>
                <a:srgbClr val="99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lang="ru-RU" sz="1000" b="1" dirty="0">
                <a:solidFill>
                  <a:srgbClr val="434343"/>
                </a:solidFill>
              </a:rPr>
            </a:br>
            <a:endParaRPr lang="ru-RU" sz="1000" b="1" dirty="0">
              <a:solidFill>
                <a:srgbClr val="434343"/>
              </a:solidFill>
            </a:endParaRPr>
          </a:p>
          <a:p>
            <a:pPr lvl="0">
              <a:spcBef>
                <a:spcPts val="800"/>
              </a:spcBef>
              <a:buClr>
                <a:srgbClr val="505050"/>
              </a:buClr>
            </a:pPr>
            <a:r>
              <a:rPr lang="ru-RU" sz="1000" b="1" dirty="0">
                <a:solidFill>
                  <a:srgbClr val="505050"/>
                </a:solidFill>
              </a:rPr>
              <a:t>МЕТОДОЛОГИЯ ИССЛЕДОВАНИЯ</a:t>
            </a:r>
            <a:br>
              <a:rPr lang="ru-RU" sz="1000" b="1" dirty="0">
                <a:solidFill>
                  <a:srgbClr val="505050"/>
                </a:solidFill>
              </a:rPr>
            </a:br>
            <a:br>
              <a:rPr lang="ru-RU" sz="1000" b="1" dirty="0">
                <a:solidFill>
                  <a:srgbClr val="505050"/>
                </a:solidFill>
              </a:rPr>
            </a:br>
            <a:r>
              <a:rPr lang="ru-RU" sz="1000" b="1" dirty="0">
                <a:solidFill>
                  <a:srgbClr val="505050"/>
                </a:solidFill>
              </a:rPr>
              <a:t>Объект исследования:</a:t>
            </a:r>
            <a:r>
              <a:rPr lang="ru-RU" sz="1000" dirty="0">
                <a:solidFill>
                  <a:srgbClr val="505050"/>
                </a:solidFill>
              </a:rPr>
              <a:t> Студенты ЧУ «Академия «BOLASHAQ» 1 – 5 курсов, очной формы обучения, в том числе с применением ДОТ, казахского и русского отделений</a:t>
            </a:r>
            <a:br>
              <a:rPr lang="ru-RU" sz="1000" dirty="0">
                <a:solidFill>
                  <a:srgbClr val="505050"/>
                </a:solidFill>
              </a:rPr>
            </a:br>
            <a:endParaRPr lang="ru-RU" sz="1000" dirty="0">
              <a:solidFill>
                <a:srgbClr val="434343"/>
              </a:solidFill>
            </a:endParaRPr>
          </a:p>
          <a:p>
            <a:r>
              <a:rPr lang="ru-RU" sz="1000" b="1" dirty="0">
                <a:solidFill>
                  <a:srgbClr val="505050"/>
                </a:solidFill>
              </a:rPr>
              <a:t>Предмет исследования:</a:t>
            </a:r>
            <a:r>
              <a:rPr lang="ru-RU" sz="1000" dirty="0">
                <a:solidFill>
                  <a:srgbClr val="505050"/>
                </a:solidFill>
              </a:rPr>
              <a:t> Удовлетворенность студентов качеством образовательного процесса и его результатами</a:t>
            </a:r>
            <a:br>
              <a:rPr lang="ru-RU" sz="1000" dirty="0">
                <a:solidFill>
                  <a:srgbClr val="505050"/>
                </a:solidFill>
              </a:rPr>
            </a:br>
            <a:br>
              <a:rPr lang="ru-RU" sz="1000" dirty="0">
                <a:solidFill>
                  <a:srgbClr val="505050"/>
                </a:solidFill>
              </a:rPr>
            </a:br>
            <a:r>
              <a:rPr lang="ru-RU" sz="1000" b="1" dirty="0">
                <a:solidFill>
                  <a:srgbClr val="505050"/>
                </a:solidFill>
                <a:highlight>
                  <a:srgbClr val="F4F4F4"/>
                </a:highlight>
              </a:rPr>
              <a:t>Цель: </a:t>
            </a:r>
            <a:r>
              <a:rPr lang="ru-RU" sz="1000" dirty="0">
                <a:effectLst/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степени удовлетворенности студентов качеством предоставляемых услуг ВУЗом</a:t>
            </a:r>
            <a:br>
              <a:rPr lang="ru-RU" sz="1000" dirty="0">
                <a:effectLst/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000" dirty="0">
              <a:solidFill>
                <a:srgbClr val="434343"/>
              </a:solidFill>
              <a:latin typeface="Helvetica Neue" panose="020B0604020202020204" charset="0"/>
            </a:endParaRPr>
          </a:p>
        </p:txBody>
      </p:sp>
      <p:sp>
        <p:nvSpPr>
          <p:cNvPr id="100" name="Google Shape;100;g11ada35a6fc_0_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sp>
        <p:nvSpPr>
          <p:cNvPr id="2" name="Google Shape;99;g11ada35a6fc_0_0">
            <a:extLst>
              <a:ext uri="{FF2B5EF4-FFF2-40B4-BE49-F238E27FC236}">
                <a16:creationId xmlns:a16="http://schemas.microsoft.com/office/drawing/2014/main" id="{AC79980F-55AF-851E-E3CA-236363F5FF5A}"/>
              </a:ext>
            </a:extLst>
          </p:cNvPr>
          <p:cNvSpPr txBox="1">
            <a:spLocks/>
          </p:cNvSpPr>
          <p:nvPr/>
        </p:nvSpPr>
        <p:spPr>
          <a:xfrm>
            <a:off x="4680000" y="3105150"/>
            <a:ext cx="4300800" cy="138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Clr>
                <a:srgbClr val="000000"/>
              </a:buClr>
            </a:pPr>
            <a:br>
              <a:rPr lang="ru-RU" sz="1000" dirty="0">
                <a:highlight>
                  <a:schemeClr val="lt2"/>
                </a:highlight>
              </a:rPr>
            </a:br>
            <a:endParaRPr lang="ru-RU" sz="1000" b="1" dirty="0">
              <a:solidFill>
                <a:srgbClr val="434343"/>
              </a:solidFill>
            </a:endParaRPr>
          </a:p>
        </p:txBody>
      </p:sp>
      <p:sp>
        <p:nvSpPr>
          <p:cNvPr id="3" name="Google Shape;99;g11ada35a6fc_0_0">
            <a:extLst>
              <a:ext uri="{FF2B5EF4-FFF2-40B4-BE49-F238E27FC236}">
                <a16:creationId xmlns:a16="http://schemas.microsoft.com/office/drawing/2014/main" id="{0FD53B45-4705-3E6E-DF4F-BBD27899A49B}"/>
              </a:ext>
            </a:extLst>
          </p:cNvPr>
          <p:cNvSpPr txBox="1">
            <a:spLocks/>
          </p:cNvSpPr>
          <p:nvPr/>
        </p:nvSpPr>
        <p:spPr>
          <a:xfrm>
            <a:off x="4752976" y="647375"/>
            <a:ext cx="4030550" cy="384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 Neue"/>
                <a:sym typeface="Helvetica Neue"/>
              </a:rPr>
              <a:t>Задачи: </a:t>
            </a:r>
            <a:b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 Neue"/>
                <a:sym typeface="Helvetica Neue"/>
              </a:rPr>
            </a:br>
            <a:endParaRPr kumimoji="0" lang="ru-RU" sz="3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4F4F4"/>
              </a:highlight>
              <a:uLnTx/>
              <a:uFillTx/>
              <a:latin typeface="Helvetica Neue"/>
              <a:sym typeface="Helvetica Neue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 Neue"/>
                <a:sym typeface="Helvetica Neue"/>
              </a:rPr>
              <a:t>Выявить степень удовлетворенности студентов сопровождением образовательного процесса в вузе (доступность компьютерных технологий, учебных материалов на электронных носителях, оснащенность и укомплектованность библиотеки учебно-методической литературой и др.)</a:t>
            </a:r>
            <a:endParaRPr lang="ru-RU" sz="1000" dirty="0">
              <a:highlight>
                <a:schemeClr val="lt2"/>
              </a:highlight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endParaRPr lang="ru-RU" sz="1000" dirty="0">
              <a:highlight>
                <a:schemeClr val="lt2"/>
              </a:highlight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sz="1000" dirty="0">
                <a:highlight>
                  <a:schemeClr val="lt2"/>
                </a:highlight>
              </a:rPr>
              <a:t>Установить степень удовлетворенности студентов качеством образовательного процесса</a:t>
            </a:r>
          </a:p>
          <a:p>
            <a:pPr>
              <a:buClr>
                <a:srgbClr val="000000"/>
              </a:buClr>
            </a:pPr>
            <a:endParaRPr lang="ru-RU" sz="1000" dirty="0">
              <a:highlight>
                <a:schemeClr val="lt2"/>
              </a:highlight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sz="1000" dirty="0">
                <a:highlight>
                  <a:schemeClr val="lt2"/>
                </a:highlight>
              </a:rPr>
              <a:t> Определить степень удовлетворенности студентов результатами учебного процесса</a:t>
            </a:r>
            <a:endParaRPr lang="ru-RU" sz="1000" b="1" dirty="0">
              <a:solidFill>
                <a:srgbClr val="434343"/>
              </a:solidFill>
            </a:endParaRPr>
          </a:p>
        </p:txBody>
      </p:sp>
      <p:sp>
        <p:nvSpPr>
          <p:cNvPr id="4" name="Google Shape;99;g11ada35a6fc_0_0">
            <a:extLst>
              <a:ext uri="{FF2B5EF4-FFF2-40B4-BE49-F238E27FC236}">
                <a16:creationId xmlns:a16="http://schemas.microsoft.com/office/drawing/2014/main" id="{7D53A31F-B75F-C5CD-35D6-6D678FFB9A2D}"/>
              </a:ext>
            </a:extLst>
          </p:cNvPr>
          <p:cNvSpPr txBox="1">
            <a:spLocks/>
          </p:cNvSpPr>
          <p:nvPr/>
        </p:nvSpPr>
        <p:spPr>
          <a:xfrm>
            <a:off x="4953000" y="3771900"/>
            <a:ext cx="4027800" cy="1268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lang="ru-RU" sz="1000" dirty="0">
              <a:highlight>
                <a:schemeClr val="lt2"/>
              </a:highlight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ru-RU" sz="1000" b="1" dirty="0"/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ru-RU" sz="1000" b="1" dirty="0"/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ru-RU" sz="1000" b="1" dirty="0"/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000" b="1" dirty="0"/>
              <a:t>Метод сбора информации: </a:t>
            </a:r>
            <a:r>
              <a:rPr lang="ru-RU" sz="1000" dirty="0"/>
              <a:t>Онлайн- опрос</a:t>
            </a:r>
            <a:endParaRPr lang="ru-RU" sz="1000" b="1" dirty="0">
              <a:solidFill>
                <a:srgbClr val="434343"/>
              </a:solidFill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ru-RU" sz="10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30</a:t>
            </a:fld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8C201-E3CD-417E-9D87-1CD5B03CE6C3}"/>
              </a:ext>
            </a:extLst>
          </p:cNvPr>
          <p:cNvSpPr txBox="1"/>
          <p:nvPr/>
        </p:nvSpPr>
        <p:spPr>
          <a:xfrm>
            <a:off x="370114" y="174171"/>
            <a:ext cx="20900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n-lt"/>
              </a:rPr>
              <a:t>ПРЕДСТАВЛЕНИЕ О ВУЗЕ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AC5739-E5EB-44E5-900F-66F6FC1AD788}"/>
              </a:ext>
            </a:extLst>
          </p:cNvPr>
          <p:cNvSpPr txBox="1"/>
          <p:nvPr/>
        </p:nvSpPr>
        <p:spPr>
          <a:xfrm>
            <a:off x="370114" y="533401"/>
            <a:ext cx="4201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Соответствует ли вуз Вашему представлению об идеале высшего образования? (% от числа опрошенных)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1131E96-D935-431E-B859-7EE606BBC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980095"/>
              </p:ext>
            </p:extLst>
          </p:nvPr>
        </p:nvGraphicFramePr>
        <p:xfrm>
          <a:off x="218587" y="1077297"/>
          <a:ext cx="3951251" cy="38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4E66DA3-7843-44E9-BC7D-D457868F6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21003"/>
              </p:ext>
            </p:extLst>
          </p:nvPr>
        </p:nvGraphicFramePr>
        <p:xfrm>
          <a:off x="4572000" y="1276176"/>
          <a:ext cx="4353413" cy="316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88">
                  <a:extLst>
                    <a:ext uri="{9D8B030D-6E8A-4147-A177-3AD203B41FA5}">
                      <a16:colId xmlns:a16="http://schemas.microsoft.com/office/drawing/2014/main" val="476879483"/>
                    </a:ext>
                  </a:extLst>
                </a:gridCol>
                <a:gridCol w="576912">
                  <a:extLst>
                    <a:ext uri="{9D8B030D-6E8A-4147-A177-3AD203B41FA5}">
                      <a16:colId xmlns:a16="http://schemas.microsoft.com/office/drawing/2014/main" val="130380997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911885617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4095487447"/>
                    </a:ext>
                  </a:extLst>
                </a:gridCol>
                <a:gridCol w="1076813">
                  <a:extLst>
                    <a:ext uri="{9D8B030D-6E8A-4147-A177-3AD203B41FA5}">
                      <a16:colId xmlns:a16="http://schemas.microsoft.com/office/drawing/2014/main" val="4164860699"/>
                    </a:ext>
                  </a:extLst>
                </a:gridCol>
              </a:tblGrid>
              <a:tr h="3948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 совсем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Затрудняюсь</a:t>
                      </a:r>
                    </a:p>
                    <a:p>
                      <a:pPr algn="ctr"/>
                      <a:r>
                        <a:rPr lang="ru-RU" sz="1000" dirty="0"/>
                        <a:t>ответить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662439"/>
                  </a:ext>
                </a:extLst>
              </a:tr>
              <a:tr h="309128">
                <a:tc>
                  <a:txBody>
                    <a:bodyPr/>
                    <a:lstStyle/>
                    <a:p>
                      <a:r>
                        <a:rPr lang="ru-RU" sz="1000" dirty="0"/>
                        <a:t>Очное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664416"/>
                  </a:ext>
                </a:extLst>
              </a:tr>
              <a:tr h="309128">
                <a:tc>
                  <a:txBody>
                    <a:bodyPr/>
                    <a:lstStyle/>
                    <a:p>
                      <a:r>
                        <a:rPr lang="ru-RU" sz="1000" dirty="0"/>
                        <a:t>ДОТ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318891"/>
                  </a:ext>
                </a:extLst>
              </a:tr>
              <a:tr h="309128">
                <a:tc>
                  <a:txBody>
                    <a:bodyPr/>
                    <a:lstStyle/>
                    <a:p>
                      <a:r>
                        <a:rPr lang="ru-RU" sz="1000" dirty="0"/>
                        <a:t>Казахский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962558"/>
                  </a:ext>
                </a:extLst>
              </a:tr>
              <a:tr h="293944">
                <a:tc>
                  <a:txBody>
                    <a:bodyPr/>
                    <a:lstStyle/>
                    <a:p>
                      <a:r>
                        <a:rPr lang="ru-RU" sz="1000" dirty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950178"/>
                  </a:ext>
                </a:extLst>
              </a:tr>
              <a:tr h="309128">
                <a:tc>
                  <a:txBody>
                    <a:bodyPr/>
                    <a:lstStyle/>
                    <a:p>
                      <a:r>
                        <a:rPr lang="ru-RU" sz="1000" dirty="0"/>
                        <a:t>1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586625"/>
                  </a:ext>
                </a:extLst>
              </a:tr>
              <a:tr h="309128">
                <a:tc>
                  <a:txBody>
                    <a:bodyPr/>
                    <a:lstStyle/>
                    <a:p>
                      <a:r>
                        <a:rPr lang="ru-RU" sz="1000" dirty="0"/>
                        <a:t>2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43374"/>
                  </a:ext>
                </a:extLst>
              </a:tr>
              <a:tr h="309128">
                <a:tc>
                  <a:txBody>
                    <a:bodyPr/>
                    <a:lstStyle/>
                    <a:p>
                      <a:r>
                        <a:rPr lang="ru-RU" sz="1000" dirty="0"/>
                        <a:t>3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188188"/>
                  </a:ext>
                </a:extLst>
              </a:tr>
              <a:tr h="309128">
                <a:tc>
                  <a:txBody>
                    <a:bodyPr/>
                    <a:lstStyle/>
                    <a:p>
                      <a:r>
                        <a:rPr lang="ru-RU" sz="1000" dirty="0"/>
                        <a:t>4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765593"/>
                  </a:ext>
                </a:extLst>
              </a:tr>
              <a:tr h="309128">
                <a:tc>
                  <a:txBody>
                    <a:bodyPr/>
                    <a:lstStyle/>
                    <a:p>
                      <a:r>
                        <a:rPr lang="ru-RU" sz="1000" dirty="0"/>
                        <a:t>5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23,5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1839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3B96FD-C716-4A86-9CED-5E55CA0D6C50}"/>
              </a:ext>
            </a:extLst>
          </p:cNvPr>
          <p:cNvSpPr txBox="1"/>
          <p:nvPr/>
        </p:nvSpPr>
        <p:spPr>
          <a:xfrm>
            <a:off x="4572000" y="337457"/>
            <a:ext cx="435341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  <a:p>
            <a:pPr algn="ctr"/>
            <a:r>
              <a:rPr lang="ru-RU" sz="1100" b="1" dirty="0"/>
              <a:t>Показатели степени соответствия вуза представлениям опрошенных студентов об идеале высшего образования в зависимости от формы, языка и курса обучения </a:t>
            </a:r>
          </a:p>
          <a:p>
            <a:pPr algn="ctr"/>
            <a:r>
              <a:rPr lang="ru-RU" sz="1100" b="1" dirty="0"/>
              <a:t>(% по строке):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8E48A-A3D6-41B4-8A67-04BEA8271A7F}"/>
              </a:ext>
            </a:extLst>
          </p:cNvPr>
          <p:cNvSpPr txBox="1"/>
          <p:nvPr/>
        </p:nvSpPr>
        <p:spPr>
          <a:xfrm>
            <a:off x="3396343" y="4439385"/>
            <a:ext cx="5323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i="1" dirty="0"/>
          </a:p>
          <a:p>
            <a:r>
              <a:rPr lang="ru-RU" sz="1000" b="1" i="1" dirty="0"/>
              <a:t>Примечание: * </a:t>
            </a:r>
            <a:r>
              <a:rPr lang="ru-RU" sz="1000" i="1" dirty="0"/>
              <a:t>В группе пятикурсников –  всего 17 респондентов, из них у 4-х вуз не соответствует их представлениям об идеале высшего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929696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31</a:t>
            </a:fld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8C201-E3CD-417E-9D87-1CD5B03CE6C3}"/>
              </a:ext>
            </a:extLst>
          </p:cNvPr>
          <p:cNvSpPr txBox="1"/>
          <p:nvPr/>
        </p:nvSpPr>
        <p:spPr>
          <a:xfrm>
            <a:off x="370114" y="174171"/>
            <a:ext cx="20900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ПРЕДСТАВЛЕНИЕ О ВУЗЕ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4E66DA3-7843-44E9-BC7D-D457868F6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80886"/>
              </p:ext>
            </p:extLst>
          </p:nvPr>
        </p:nvGraphicFramePr>
        <p:xfrm>
          <a:off x="631371" y="1184797"/>
          <a:ext cx="8033654" cy="2809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4143">
                  <a:extLst>
                    <a:ext uri="{9D8B030D-6E8A-4147-A177-3AD203B41FA5}">
                      <a16:colId xmlns:a16="http://schemas.microsoft.com/office/drawing/2014/main" val="476879483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1303809974"/>
                    </a:ext>
                  </a:extLst>
                </a:gridCol>
                <a:gridCol w="903514">
                  <a:extLst>
                    <a:ext uri="{9D8B030D-6E8A-4147-A177-3AD203B41FA5}">
                      <a16:colId xmlns:a16="http://schemas.microsoft.com/office/drawing/2014/main" val="3911885617"/>
                    </a:ext>
                  </a:extLst>
                </a:gridCol>
                <a:gridCol w="500743">
                  <a:extLst>
                    <a:ext uri="{9D8B030D-6E8A-4147-A177-3AD203B41FA5}">
                      <a16:colId xmlns:a16="http://schemas.microsoft.com/office/drawing/2014/main" val="4095487447"/>
                    </a:ext>
                  </a:extLst>
                </a:gridCol>
                <a:gridCol w="1153882">
                  <a:extLst>
                    <a:ext uri="{9D8B030D-6E8A-4147-A177-3AD203B41FA5}">
                      <a16:colId xmlns:a16="http://schemas.microsoft.com/office/drawing/2014/main" val="4164860699"/>
                    </a:ext>
                  </a:extLst>
                </a:gridCol>
              </a:tblGrid>
              <a:tr h="3634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 совсем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Затрудняюсь</a:t>
                      </a:r>
                    </a:p>
                    <a:p>
                      <a:pPr algn="ctr"/>
                      <a:r>
                        <a:rPr lang="ru-RU" sz="1000" dirty="0"/>
                        <a:t>ответить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662439"/>
                  </a:ext>
                </a:extLst>
              </a:tr>
              <a:tr h="228842">
                <a:tc>
                  <a:txBody>
                    <a:bodyPr/>
                    <a:lstStyle/>
                    <a:p>
                      <a:r>
                        <a:rPr lang="ru-RU" sz="1000" dirty="0"/>
                        <a:t>Финансы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664416"/>
                  </a:ext>
                </a:extLst>
              </a:tr>
              <a:tr h="256407">
                <a:tc>
                  <a:txBody>
                    <a:bodyPr/>
                    <a:lstStyle/>
                    <a:p>
                      <a:r>
                        <a:rPr lang="ru-RU" sz="1000" dirty="0"/>
                        <a:t>Казахский язык и 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318891"/>
                  </a:ext>
                </a:extLst>
              </a:tr>
              <a:tr h="259634">
                <a:tc>
                  <a:txBody>
                    <a:bodyPr/>
                    <a:lstStyle/>
                    <a:p>
                      <a:r>
                        <a:rPr lang="ru-RU" sz="1000" dirty="0"/>
                        <a:t>Педагогика и методика начального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962558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Дошкольное обучение и воспитание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950178"/>
                  </a:ext>
                </a:extLst>
              </a:tr>
              <a:tr h="223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Педагогика и психология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82,2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586625"/>
                  </a:ext>
                </a:extLst>
              </a:tr>
              <a:tr h="363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Казахский язык и литература в образовательных учреждениях с казахским и русским языками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80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43374"/>
                  </a:ext>
                </a:extLst>
              </a:tr>
              <a:tr h="223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Юриспруденция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75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188188"/>
                  </a:ext>
                </a:extLst>
              </a:tr>
              <a:tr h="223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Фармация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765593"/>
                  </a:ext>
                </a:extLst>
              </a:tr>
              <a:tr h="281998">
                <a:tc>
                  <a:txBody>
                    <a:bodyPr/>
                    <a:lstStyle/>
                    <a:p>
                      <a:r>
                        <a:rPr lang="ru-RU" sz="1000" dirty="0"/>
                        <a:t>Иностранный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1839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3B96FD-C716-4A86-9CED-5E55CA0D6C50}"/>
              </a:ext>
            </a:extLst>
          </p:cNvPr>
          <p:cNvSpPr txBox="1"/>
          <p:nvPr/>
        </p:nvSpPr>
        <p:spPr>
          <a:xfrm>
            <a:off x="370114" y="337457"/>
            <a:ext cx="8033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Показатели степени соответствия вуза представлениям опрошенных студентов об идеале высшего образования в зависимости от образовательной программы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(% по строке):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8E48A-A3D6-41B4-8A67-04BEA8271A7F}"/>
              </a:ext>
            </a:extLst>
          </p:cNvPr>
          <p:cNvSpPr txBox="1"/>
          <p:nvPr/>
        </p:nvSpPr>
        <p:spPr>
          <a:xfrm>
            <a:off x="631371" y="3927997"/>
            <a:ext cx="803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Примечание: * </a:t>
            </a: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 группе пятикурсников –  всего 17 респондентов, из них у 4-х вуз не совсем соответствует их представлениям об идеале высшего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599198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800300" y="1885521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32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55EF7-BC43-45CD-B87A-97D2E8DD6540}"/>
              </a:ext>
            </a:extLst>
          </p:cNvPr>
          <p:cNvSpPr txBox="1"/>
          <p:nvPr/>
        </p:nvSpPr>
        <p:spPr>
          <a:xfrm>
            <a:off x="381001" y="97972"/>
            <a:ext cx="23145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n-lt"/>
              </a:rPr>
              <a:t>ПЕРЕД ВЫБОРОМ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8FB444-62DF-47A5-8177-615DC41F4942}"/>
              </a:ext>
            </a:extLst>
          </p:cNvPr>
          <p:cNvSpPr txBox="1"/>
          <p:nvPr/>
        </p:nvSpPr>
        <p:spPr>
          <a:xfrm>
            <a:off x="381001" y="714376"/>
            <a:ext cx="39079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+mn-lt"/>
              </a:rPr>
              <a:t>Если бы у Вас была возможность поступать в вуз заново, выбрали ли бы Вы данный вуз?</a:t>
            </a:r>
          </a:p>
          <a:p>
            <a:pPr algn="ctr"/>
            <a:r>
              <a:rPr lang="ru-RU" sz="1100" b="1" dirty="0">
                <a:latin typeface="+mn-lt"/>
              </a:rPr>
              <a:t> (% от числа опрошенных)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388C1EAE-A51F-4551-AD05-190919644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37168"/>
              </p:ext>
            </p:extLst>
          </p:nvPr>
        </p:nvGraphicFramePr>
        <p:xfrm>
          <a:off x="428017" y="1471966"/>
          <a:ext cx="3569825" cy="327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21B7FE9-40B0-407D-A7DD-1C6B65EB5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827113"/>
              </p:ext>
            </p:extLst>
          </p:nvPr>
        </p:nvGraphicFramePr>
        <p:xfrm>
          <a:off x="4504917" y="1171298"/>
          <a:ext cx="4463144" cy="3022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283">
                  <a:extLst>
                    <a:ext uri="{9D8B030D-6E8A-4147-A177-3AD203B41FA5}">
                      <a16:colId xmlns:a16="http://schemas.microsoft.com/office/drawing/2014/main" val="2095112791"/>
                    </a:ext>
                  </a:extLst>
                </a:gridCol>
                <a:gridCol w="511629">
                  <a:extLst>
                    <a:ext uri="{9D8B030D-6E8A-4147-A177-3AD203B41FA5}">
                      <a16:colId xmlns:a16="http://schemas.microsoft.com/office/drawing/2014/main" val="3465927131"/>
                    </a:ext>
                  </a:extLst>
                </a:gridCol>
                <a:gridCol w="468085">
                  <a:extLst>
                    <a:ext uri="{9D8B030D-6E8A-4147-A177-3AD203B41FA5}">
                      <a16:colId xmlns:a16="http://schemas.microsoft.com/office/drawing/2014/main" val="228990040"/>
                    </a:ext>
                  </a:extLst>
                </a:gridCol>
                <a:gridCol w="1054147">
                  <a:extLst>
                    <a:ext uri="{9D8B030D-6E8A-4147-A177-3AD203B41FA5}">
                      <a16:colId xmlns:a16="http://schemas.microsoft.com/office/drawing/2014/main" val="3721467440"/>
                    </a:ext>
                  </a:extLst>
                </a:gridCol>
              </a:tblGrid>
              <a:tr h="291778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Затрудняюсь ответить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046352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Очное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031798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ДОТ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620992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Казахский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417869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19844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1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306456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2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705512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3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012065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4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22020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5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530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CB4DC9-EAB1-41D3-A87F-AFB87003DBAD}"/>
              </a:ext>
            </a:extLst>
          </p:cNvPr>
          <p:cNvSpPr txBox="1"/>
          <p:nvPr/>
        </p:nvSpPr>
        <p:spPr>
          <a:xfrm>
            <a:off x="4504917" y="344193"/>
            <a:ext cx="44631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  <a:p>
            <a:pPr algn="ctr"/>
            <a:endParaRPr lang="ru-RU" sz="1100" b="1" dirty="0"/>
          </a:p>
          <a:p>
            <a:pPr algn="ctr"/>
            <a:r>
              <a:rPr lang="ru-RU" sz="1100" b="1" dirty="0"/>
              <a:t>Показатели ответов на вопрос в зависимости от формы, языка и курса обучения (% по строке)</a:t>
            </a:r>
          </a:p>
          <a:p>
            <a:endParaRPr lang="ru-RU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F0F8F-D459-4B31-8E95-D9888501E478}"/>
              </a:ext>
            </a:extLst>
          </p:cNvPr>
          <p:cNvSpPr txBox="1"/>
          <p:nvPr/>
        </p:nvSpPr>
        <p:spPr>
          <a:xfrm>
            <a:off x="3537857" y="4193541"/>
            <a:ext cx="5430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/>
              <a:t>Примечание: </a:t>
            </a:r>
            <a:r>
              <a:rPr lang="ru-RU" sz="1000" i="1" dirty="0"/>
              <a:t>Независимо от формы, языка и курса обучения превалирующее большинство опрошенных студентов вновь выбрали бы академию, будь у них такая возможность. Вместе с тем поддается фиксации несколько повышенный уровень критического настроя в отношении вуза среди  очников, старших курсов.</a:t>
            </a:r>
          </a:p>
        </p:txBody>
      </p:sp>
    </p:spTree>
    <p:extLst>
      <p:ext uri="{BB962C8B-B14F-4D97-AF65-F5344CB8AC3E}">
        <p14:creationId xmlns:p14="http://schemas.microsoft.com/office/powerpoint/2010/main" val="1157630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800300" y="1885521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33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55EF7-BC43-45CD-B87A-97D2E8DD6540}"/>
              </a:ext>
            </a:extLst>
          </p:cNvPr>
          <p:cNvSpPr txBox="1"/>
          <p:nvPr/>
        </p:nvSpPr>
        <p:spPr>
          <a:xfrm>
            <a:off x="381001" y="97972"/>
            <a:ext cx="23145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ПЕРЕД ВЫБОРОМ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21B7FE9-40B0-407D-A7DD-1C6B65EB5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66028"/>
              </p:ext>
            </p:extLst>
          </p:nvPr>
        </p:nvGraphicFramePr>
        <p:xfrm>
          <a:off x="391886" y="1171298"/>
          <a:ext cx="8576175" cy="3022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040">
                  <a:extLst>
                    <a:ext uri="{9D8B030D-6E8A-4147-A177-3AD203B41FA5}">
                      <a16:colId xmlns:a16="http://schemas.microsoft.com/office/drawing/2014/main" val="2095112791"/>
                    </a:ext>
                  </a:extLst>
                </a:gridCol>
                <a:gridCol w="984371">
                  <a:extLst>
                    <a:ext uri="{9D8B030D-6E8A-4147-A177-3AD203B41FA5}">
                      <a16:colId xmlns:a16="http://schemas.microsoft.com/office/drawing/2014/main" val="3465927131"/>
                    </a:ext>
                  </a:extLst>
                </a:gridCol>
                <a:gridCol w="900592">
                  <a:extLst>
                    <a:ext uri="{9D8B030D-6E8A-4147-A177-3AD203B41FA5}">
                      <a16:colId xmlns:a16="http://schemas.microsoft.com/office/drawing/2014/main" val="228990040"/>
                    </a:ext>
                  </a:extLst>
                </a:gridCol>
                <a:gridCol w="2028172">
                  <a:extLst>
                    <a:ext uri="{9D8B030D-6E8A-4147-A177-3AD203B41FA5}">
                      <a16:colId xmlns:a16="http://schemas.microsoft.com/office/drawing/2014/main" val="3721467440"/>
                    </a:ext>
                  </a:extLst>
                </a:gridCol>
              </a:tblGrid>
              <a:tr h="291778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Затрудняюсь ответить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046352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Педагогика и психология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/>
                        </a:rPr>
                        <a:t>86,2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031798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Дошкольное обучение и воспитание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620992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Педагогика и методика начального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417869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Казахский язык и литература в образовательных учреждениях с казахским и русским языками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19844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Казахский язык и 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306456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Иностранный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705512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Финансы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012065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Юриспруденция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22020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r>
                        <a:rPr lang="ru-RU" sz="1000" dirty="0"/>
                        <a:t>Фармация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530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CB4DC9-EAB1-41D3-A87F-AFB87003DBAD}"/>
              </a:ext>
            </a:extLst>
          </p:cNvPr>
          <p:cNvSpPr txBox="1"/>
          <p:nvPr/>
        </p:nvSpPr>
        <p:spPr>
          <a:xfrm>
            <a:off x="175939" y="344194"/>
            <a:ext cx="8792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Показатели ответов на вопрос в зависимости от образовательной программы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(% по строке)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F0F8F-D459-4B31-8E95-D9888501E478}"/>
              </a:ext>
            </a:extLst>
          </p:cNvPr>
          <p:cNvSpPr txBox="1"/>
          <p:nvPr/>
        </p:nvSpPr>
        <p:spPr>
          <a:xfrm>
            <a:off x="381001" y="4193541"/>
            <a:ext cx="85870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Примечание:</a:t>
            </a:r>
            <a:r>
              <a:rPr kumimoji="0" lang="ru-RU" sz="1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.Обращает</a:t>
            </a: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на себя внимание настрой опрошенных студентов образовательной программы «Иностранный язык». Каждый пятый (</a:t>
            </a:r>
            <a:r>
              <a:rPr kumimoji="0" lang="ru-RU" sz="1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ая</a:t>
            </a: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в их составе либо затруднился (</a:t>
            </a:r>
            <a:r>
              <a:rPr kumimoji="0" lang="ru-RU" sz="1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лась</a:t>
            </a: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с ответом, либо выразил (а) нежелание заново поступать в академию, если бы представилась такая возможность. Тем не менее от более половины обучающихся по программе «Иностранный язык» до 100% по программе «Финансы» изъявили готовность вновь поступить в вуз, тем самым подтвердив свою верность вузу.</a:t>
            </a:r>
          </a:p>
        </p:txBody>
      </p:sp>
    </p:spTree>
    <p:extLst>
      <p:ext uri="{BB962C8B-B14F-4D97-AF65-F5344CB8AC3E}">
        <p14:creationId xmlns:p14="http://schemas.microsoft.com/office/powerpoint/2010/main" val="189111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7349C-0BEC-48B4-B31C-76652BEC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25" y="377687"/>
            <a:ext cx="4438883" cy="308113"/>
          </a:xfrm>
        </p:spPr>
        <p:txBody>
          <a:bodyPr/>
          <a:lstStyle/>
          <a:p>
            <a:r>
              <a:rPr lang="ru-RU" sz="1050" dirty="0">
                <a:latin typeface="+mn-lt"/>
              </a:rPr>
              <a:t>РЕЗЮМЕ (ВЫВОДЫ И ОБОБЩЕНИЯ)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E29BA1-1DDE-4D9E-A73A-E94D217F9F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  <p:sp>
        <p:nvSpPr>
          <p:cNvPr id="8" name="Google Shape;115;g12db5defa28_0_15">
            <a:extLst>
              <a:ext uri="{FF2B5EF4-FFF2-40B4-BE49-F238E27FC236}">
                <a16:creationId xmlns:a16="http://schemas.microsoft.com/office/drawing/2014/main" id="{E6AA884B-4E33-40D7-866B-B58C4FEC006E}"/>
              </a:ext>
            </a:extLst>
          </p:cNvPr>
          <p:cNvSpPr txBox="1">
            <a:spLocks/>
          </p:cNvSpPr>
          <p:nvPr/>
        </p:nvSpPr>
        <p:spPr>
          <a:xfrm>
            <a:off x="292375" y="698603"/>
            <a:ext cx="4239716" cy="464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Clr>
                <a:srgbClr val="000000"/>
              </a:buClr>
            </a:pPr>
            <a:r>
              <a:rPr lang="ru-RU" sz="105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ОБРАЗОВАТЕЛЬНЫЙ ПРОЦЕСС В ВУЗЕ</a:t>
            </a:r>
          </a:p>
          <a:p>
            <a:pPr>
              <a:buClr>
                <a:srgbClr val="000000"/>
              </a:buClr>
            </a:pPr>
            <a:endParaRPr lang="ru-RU" sz="1050" b="1" dirty="0">
              <a:latin typeface="+mn-lt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</a:pPr>
            <a:r>
              <a:rPr lang="ru-RU" sz="1050" b="1" dirty="0">
                <a:latin typeface="+mn-lt"/>
                <a:cs typeface="Times New Roman" panose="02020603050405020304" pitchFamily="18" charset="0"/>
              </a:rPr>
              <a:t>Основные тренды:</a:t>
            </a: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sz="1050" dirty="0">
                <a:latin typeface="+mn-lt"/>
                <a:cs typeface="Times New Roman" panose="02020603050405020304" pitchFamily="18" charset="0"/>
              </a:rPr>
              <a:t>90% опрошенных студентов полностью удовлетворены обучением в вузе.</a:t>
            </a: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sz="1050" dirty="0">
                <a:latin typeface="+mn-lt"/>
                <a:cs typeface="Times New Roman" panose="02020603050405020304" pitchFamily="18" charset="0"/>
              </a:rPr>
              <a:t>74% чувствуют себя максимально комфортно в своих учебных группах (средняя оценка – 5 баллов).</a:t>
            </a: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sz="1050" dirty="0">
                <a:latin typeface="+mn-lt"/>
                <a:cs typeface="Times New Roman" panose="02020603050405020304" pitchFamily="18" charset="0"/>
              </a:rPr>
              <a:t>Степень удовлетворенности информацией, организацией, условиями, техническим оснащением учебного процесса, работой кураторов в период обучения и другими показателями образовательного процесса оценивается студентами на уровне 4,4 – 4,5 баллов.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Наиболее качественному образованию, согласно балльным оценкам студентов, способствуют такие виды обучения, как практика и самостоятельная работа студентов (по 4,4 балла). Лекции в режиме диалога, дискуссии, мозгового штурма, кейс-</a:t>
            </a:r>
            <a:r>
              <a:rPr kumimoji="0" lang="ru-R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стади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и в других интерактивных формах, семинары, НИРС - по 4,3 балла. Лабораторные работы, контрольные работы, рефераты, контрольные срезы знаний - по 4,2 балла.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86,2% удовлетворены результатами своего обучения в вузе.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52,3% не испытывают негативных последствий обучения. 47,7% - испытывают (студенты имели возможность отмечать более одного ответа). Из числа негативных последствий наиболее часто упоминаемыми являются два: трудности совмещения учебы с работой, нехватка сил (29,2%) и отсутствие свободного времени (18,5%). </a:t>
            </a:r>
          </a:p>
        </p:txBody>
      </p:sp>
      <p:sp>
        <p:nvSpPr>
          <p:cNvPr id="9" name="Google Shape;116;g12db5defa28_0_15">
            <a:extLst>
              <a:ext uri="{FF2B5EF4-FFF2-40B4-BE49-F238E27FC236}">
                <a16:creationId xmlns:a16="http://schemas.microsoft.com/office/drawing/2014/main" id="{4980EF2F-F794-4D56-A1AF-66A5520339F1}"/>
              </a:ext>
            </a:extLst>
          </p:cNvPr>
          <p:cNvSpPr txBox="1">
            <a:spLocks/>
          </p:cNvSpPr>
          <p:nvPr/>
        </p:nvSpPr>
        <p:spPr>
          <a:xfrm>
            <a:off x="4611911" y="377687"/>
            <a:ext cx="4351114" cy="464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 panose="02020603050405020304" pitchFamily="18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 panose="02020603050405020304" pitchFamily="18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lang="ru-RU" sz="1050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В целом признавая объективность и справедливость системы оценки знаний в вузе, ее соответствие условиям и потребностям организации учебного процесса (соответственно 86,5% и 81,9%), многие опрошенные студенты отмечают и имеющиеся недостатки: оценивается лишь уровень знания билета на экзамене, а не вся совокупность учебного труда каждого студента (52,3%), зависимость оценки знаний от квалификации преподавателя и его отношения к студенту (58,5%), непонятность критериев оценки результатов обучения (34,2%).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70,1% высоко оценивают качество образовательного процесса.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Средние оценки практически по всем показателям сопровождения образовательного процесса составляют 4,3 –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30204" pitchFamily="34" charset="0"/>
              <a:cs typeface="Arial"/>
              <a:sym typeface="Arial"/>
            </a:endParaRPr>
          </a:p>
          <a:p>
            <a:pPr marL="174625">
              <a:buClr>
                <a:srgbClr val="000000"/>
              </a:buClr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  <a:sym typeface="Arial"/>
              </a:rPr>
              <a:t>4,4 балла. Исключение – содействие в организации  трудоустройства выпускников вуза (3,2 балла).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Образовательная деятельность в вузе положительно оценивается студентами. Средние оценки по таким видам деятельности, как соответствие информации преподавателя тематике предмета, актуальность и востребованность содержания учебных программ, объективность и прозрачность оценки знаний студентов по критериям, известным студентам,  уважительное отношение к студентам ППС, сотрудников, администрации вуза –  по 4,4 балла. Оснащенность лабораторно-практических занятий современным оборудованием – 4,3 балла.</a:t>
            </a: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endParaRPr lang="ru-RU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796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7349C-0BEC-48B4-B31C-76652BEC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25" y="377687"/>
            <a:ext cx="5650800" cy="308113"/>
          </a:xfrm>
        </p:spPr>
        <p:txBody>
          <a:bodyPr/>
          <a:lstStyle/>
          <a:p>
            <a:r>
              <a:rPr lang="ru-RU" sz="1050" dirty="0">
                <a:latin typeface="+mn-lt"/>
              </a:rPr>
              <a:t>РЕЗЮМЕ (ВЫВОДЫ И ОБОБЩЕНИЯ)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E29BA1-1DDE-4D9E-A73A-E94D217F9F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5</a:t>
            </a:fld>
            <a:endParaRPr kumimoji="0" lang="ru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8" name="Google Shape;115;g12db5defa28_0_15">
            <a:extLst>
              <a:ext uri="{FF2B5EF4-FFF2-40B4-BE49-F238E27FC236}">
                <a16:creationId xmlns:a16="http://schemas.microsoft.com/office/drawing/2014/main" id="{E6AA884B-4E33-40D7-866B-B58C4FEC006E}"/>
              </a:ext>
            </a:extLst>
          </p:cNvPr>
          <p:cNvSpPr txBox="1">
            <a:spLocks/>
          </p:cNvSpPr>
          <p:nvPr/>
        </p:nvSpPr>
        <p:spPr>
          <a:xfrm>
            <a:off x="292375" y="698603"/>
            <a:ext cx="4128318" cy="412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86,4%, по их признанию, получают достаточный объем знаний для эффективной профессиональной деятельности.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87,6%, по данным самооценок, удовлетворены своим уровнем освоения образовательной программы.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 мнению 81,7%, образовательный процесс в полной мере способствует реализации их творческих способностей.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85,1% удовлетворены содержанием и организацией. профессиональных практик, считая, что получают реальные и полезные навыки и умения для будущей работы.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84,2% удовлетворены текущими результатами научно-исследовательской деятельности.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65,1% не участвуют ни в одном из видов внеучебной деятельности.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050" dirty="0">
                <a:effectLst/>
                <a:latin typeface="+mn-lt"/>
                <a:ea typeface="Times New Roman" panose="02020603050405020304" pitchFamily="18" charset="0"/>
              </a:rPr>
              <a:t>70,5% высоко оценивают уровень теоретической, 70,3% - практической подготовки по профилю выбранной специальности.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050" dirty="0">
                <a:effectLst/>
                <a:latin typeface="+mn-lt"/>
                <a:ea typeface="Times New Roman" panose="02020603050405020304" pitchFamily="18" charset="0"/>
              </a:rPr>
              <a:t>86,4% достаточно хорошо понимают содержание своей будущей профессии</a:t>
            </a:r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78,8% отмечают, что вуз соответствует их представлению об идеале высшего образования.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Если бы была возможность поступать в высшее учебное заведение заново, то 81,1% вновь выбрали бы данный вуз.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ru-RU" sz="105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tabLst/>
              <a:defRPr/>
            </a:pPr>
            <a:endParaRPr lang="ru-RU" sz="1000" b="1" dirty="0">
              <a:solidFill>
                <a:srgbClr val="505050"/>
              </a:solidFill>
              <a:latin typeface="Helvetica" panose="020B0604020202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30204" pitchFamily="34" charset="0"/>
              <a:cs typeface="Arial"/>
              <a:sym typeface="Helvetica Neue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 panose="020B060402020202020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9" name="Google Shape;116;g12db5defa28_0_15">
            <a:extLst>
              <a:ext uri="{FF2B5EF4-FFF2-40B4-BE49-F238E27FC236}">
                <a16:creationId xmlns:a16="http://schemas.microsoft.com/office/drawing/2014/main" id="{4980EF2F-F794-4D56-A1AF-66A5520339F1}"/>
              </a:ext>
            </a:extLst>
          </p:cNvPr>
          <p:cNvSpPr txBox="1">
            <a:spLocks/>
          </p:cNvSpPr>
          <p:nvPr/>
        </p:nvSpPr>
        <p:spPr>
          <a:xfrm>
            <a:off x="4702817" y="377687"/>
            <a:ext cx="4128317" cy="444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cs typeface="Arial"/>
                <a:sym typeface="Helvetica Neue"/>
              </a:rPr>
              <a:t>ВЫВОД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  <a:p>
            <a:r>
              <a:rPr lang="ru-RU" sz="10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По пятибалльной шкале уровень удовлетворенности практически по всем показателям образовательного процесса варьирует в диапазоне от 4,3 до 4,5 баллов. Это свидетельствует об удовлетворенности преобладающего большинства опрошенных студентов качеством образовательного процесса в академии на достаточно высоком уровне. Единственный показатель, по которому зафиксирован средний уровень удовлетворенности (3,2 балла) – содействие в организации трудоустройства выпускников вуза. Отрицательный вклад в средний балл по этому показателю внесли 9,5%, которых характеризует низкая удовлетворенность (1 – 2 балла).</a:t>
            </a:r>
          </a:p>
          <a:p>
            <a:r>
              <a:rPr lang="ru-RU" sz="10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Уровень общей удовлетворенности студентов качеством обучения в вузе отражается на его результативности по всей цепочке: подавляющее большинство студентов удовлетворены результатами своего обучения, хорошо понимают свою будущую профессию, высоко оценивают уровень своей теоретической и практической подготовки по профилю выбранной специальности, признаются, что результаты обучения соответствуют их ожиданиям, в полной мере способствуют реализации их творческих способностей и т.д. Главный итог – вуз соответствует представлению подавляющего большинства студентов идеалу высшего образования и при повторном выборе вуза они вновь выбрали бы академию для профессиональной подготовки.</a:t>
            </a:r>
          </a:p>
          <a:p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62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6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914400" y="1697700"/>
            <a:ext cx="731520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ru-RU" sz="20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ПРОФИЛЬ ОПРОШЕННЫХ СТУДЕНТОВ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9863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329609" y="100753"/>
            <a:ext cx="4114553" cy="30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100" dirty="0">
                <a:solidFill>
                  <a:srgbClr val="434343"/>
                </a:solidFill>
              </a:rPr>
              <a:t>ПРОФИЛЬ ОПРОШЕННЫХ СТУДЕНТОВ</a:t>
            </a:r>
            <a:br>
              <a:rPr lang="ru" sz="1100" dirty="0">
                <a:solidFill>
                  <a:srgbClr val="434343"/>
                </a:solidFill>
              </a:rPr>
            </a:br>
            <a:br>
              <a:rPr lang="ru" sz="1100" dirty="0">
                <a:solidFill>
                  <a:srgbClr val="434343"/>
                </a:solidFill>
              </a:rPr>
            </a:br>
            <a:br>
              <a:rPr lang="ru" sz="1100" dirty="0">
                <a:solidFill>
                  <a:srgbClr val="434343"/>
                </a:solidFill>
              </a:rPr>
            </a:br>
            <a:r>
              <a:rPr lang="ru" sz="1100" dirty="0">
                <a:solidFill>
                  <a:srgbClr val="434343"/>
                </a:solidFill>
              </a:rPr>
              <a:t>              </a:t>
            </a:r>
            <a:endParaRPr sz="11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100" dirty="0"/>
              <a:t>                     </a:t>
            </a: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</p:txBody>
      </p:sp>
      <p:sp>
        <p:nvSpPr>
          <p:cNvPr id="145" name="Google Shape;145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7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title" idx="4294967295"/>
          </p:nvPr>
        </p:nvSpPr>
        <p:spPr>
          <a:xfrm>
            <a:off x="576943" y="4040470"/>
            <a:ext cx="8254191" cy="100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Распределение представленных на диаграммах характеристик опрошенных студентов отражает их пропорции в генеральной совокупности.</a:t>
            </a:r>
            <a:b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</a:br>
            <a:r>
              <a:rPr lang="ru-RU" sz="1100">
                <a:latin typeface="+mn-lt"/>
              </a:rPr>
              <a:t>Большинство </a:t>
            </a:r>
            <a:r>
              <a:rPr lang="ru-RU" sz="1100" dirty="0">
                <a:latin typeface="+mn-lt"/>
              </a:rPr>
              <a:t>респондентов – студенты очной формы обучения с применением ДОТ, первокурсники, </a:t>
            </a:r>
            <a:r>
              <a:rPr lang="ru-RU" sz="1100" dirty="0" err="1">
                <a:latin typeface="+mn-lt"/>
              </a:rPr>
              <a:t>казахоязычные</a:t>
            </a:r>
            <a:r>
              <a:rPr lang="ru-RU" sz="1100" dirty="0">
                <a:latin typeface="+mn-lt"/>
              </a:rPr>
              <a:t>, женского пола. Среди них чаще встречаются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+mn-lt"/>
                <a:sym typeface="Helvetica Neue"/>
              </a:rPr>
              <a:t> студенты образовательной программы «Педагогика и методика начального обучения (каждый третий участник опроса).</a:t>
            </a:r>
            <a:r>
              <a:rPr lang="ru-RU" sz="1100" dirty="0">
                <a:latin typeface="+mn-lt"/>
              </a:rPr>
              <a:t> </a:t>
            </a:r>
            <a:endParaRPr sz="11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514993-B5FF-460E-81F9-C79185EAD62C}"/>
              </a:ext>
            </a:extLst>
          </p:cNvPr>
          <p:cNvSpPr txBox="1"/>
          <p:nvPr/>
        </p:nvSpPr>
        <p:spPr>
          <a:xfrm>
            <a:off x="1738086" y="1216053"/>
            <a:ext cx="374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Helvetica Neue" panose="020B0604020202020204" charset="0"/>
              </a:rPr>
              <a:t> 10</a:t>
            </a: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10DD5E48-6BD1-495C-A429-57DF4A213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665144"/>
              </p:ext>
            </p:extLst>
          </p:nvPr>
        </p:nvGraphicFramePr>
        <p:xfrm>
          <a:off x="2844903" y="725545"/>
          <a:ext cx="1944812" cy="119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B56BBE8F-79F1-4CFC-9EA0-FFEB84A01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114066"/>
              </p:ext>
            </p:extLst>
          </p:nvPr>
        </p:nvGraphicFramePr>
        <p:xfrm>
          <a:off x="456919" y="725545"/>
          <a:ext cx="2530911" cy="119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1C74FEE4-800B-4A2A-990C-8104264D5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97602"/>
              </p:ext>
            </p:extLst>
          </p:nvPr>
        </p:nvGraphicFramePr>
        <p:xfrm>
          <a:off x="2655243" y="2068318"/>
          <a:ext cx="1944812" cy="100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CCA9C59-2907-4D50-AB1E-3BEC013EC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18244"/>
              </p:ext>
            </p:extLst>
          </p:nvPr>
        </p:nvGraphicFramePr>
        <p:xfrm>
          <a:off x="174170" y="1952783"/>
          <a:ext cx="2308315" cy="208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62AD0E6-505F-4546-A72C-AE44EAA89197}"/>
              </a:ext>
            </a:extLst>
          </p:cNvPr>
          <p:cNvSpPr txBox="1"/>
          <p:nvPr/>
        </p:nvSpPr>
        <p:spPr>
          <a:xfrm>
            <a:off x="402769" y="1952782"/>
            <a:ext cx="19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/>
          </a:p>
          <a:p>
            <a:pPr algn="ctr"/>
            <a:r>
              <a:rPr lang="ru-RU" sz="1000" b="1" dirty="0"/>
              <a:t>             Курс обучения (%)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F74175B-981D-DCCE-750F-87DCF8429F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461150"/>
              </p:ext>
            </p:extLst>
          </p:nvPr>
        </p:nvGraphicFramePr>
        <p:xfrm>
          <a:off x="5062137" y="401552"/>
          <a:ext cx="3624944" cy="3705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"/>
              <a:t>8</a:t>
            </a:fld>
            <a:endParaRPr/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914400" y="1697700"/>
            <a:ext cx="7315200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434343"/>
                </a:solidFill>
                <a:latin typeface="+mn-lt"/>
                <a:ea typeface="Helvetica Neue"/>
                <a:cs typeface="Helvetica Neue"/>
                <a:sym typeface="Helvetica Neue"/>
              </a:rPr>
              <a:t>ОБРАЗОВАТЕЛЬНЫЙ ПРОЦЕСС В ВУЗЕ</a:t>
            </a:r>
            <a:endParaRPr sz="2000" b="1" i="0" u="none" strike="noStrike" cap="none" dirty="0">
              <a:solidFill>
                <a:srgbClr val="434343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9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4354286" y="598714"/>
            <a:ext cx="4751198" cy="438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Абсолютное большинство опрошенных студентов (968 человек) полностью удовлетворены обучением в вузе. </a:t>
            </a: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100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Совокупный удельный вес не совсем удовлетворенных и полностью неудовлетворенных обучением, а также неопределившихся – 10% (108 человек). По своему составу данная категория участников опроса представлена студентами </a:t>
            </a: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очного отделения – 35,2% (или 15,3% от общего числа опрошенных очников) и 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очного с применением ДОТ – 64,8% (или 8,5% от числа всех опрошенных </a:t>
            </a:r>
            <a:r>
              <a:rPr lang="ru-RU" sz="1100" dirty="0" err="1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дотовцев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); с казахским – 62% (или 8,8% от общего числа опрошенных казахского отделения) и русским – 38% (или 13,2% респондентов русского отделения) языками обучения.</a:t>
            </a:r>
          </a:p>
          <a:p>
            <a:pPr marR="0" lvl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endParaRPr lang="ru-RU" sz="1100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R="0" lvl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Наиболее активно представлены студенты образовательных программ: «Иностранный язык: два иностранных языка» - 45,4% (или 28,5% от числа участников, обучающихся по этой программе),</a:t>
            </a:r>
          </a:p>
          <a:p>
            <a:pPr marR="0" lvl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«Педагогика и методика начального обучения» – 17,6% (или 5,5% от числа участников, обучающихся по этой программе), «Юриспруденция» – 12% (или 8,8% от числа участников данной программы); второкурсники – 47,2% (или 14,5% от числа опрошенных второкурсников), первокурсники – 20,4% (или 5,1% от числа опрошенных первокурсников) и третьекурсники – 20,4% (или 10,2% от числа опрошенных третьекурсников). </a:t>
            </a:r>
            <a:endParaRPr kumimoji="0" sz="11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0C2D9A3-D895-497D-A4F3-DC1AE9D81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4736374"/>
              </p:ext>
            </p:extLst>
          </p:nvPr>
        </p:nvGraphicFramePr>
        <p:xfrm>
          <a:off x="342800" y="1143000"/>
          <a:ext cx="3902629" cy="365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207;g137d1d21ee2_1_118">
            <a:extLst>
              <a:ext uri="{FF2B5EF4-FFF2-40B4-BE49-F238E27FC236}">
                <a16:creationId xmlns:a16="http://schemas.microsoft.com/office/drawing/2014/main" id="{6075FC1D-C496-4EE7-A720-C808914E223E}"/>
              </a:ext>
            </a:extLst>
          </p:cNvPr>
          <p:cNvSpPr txBox="1"/>
          <p:nvPr/>
        </p:nvSpPr>
        <p:spPr>
          <a:xfrm>
            <a:off x="342798" y="461864"/>
            <a:ext cx="368244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200" b="1" i="0" u="none" strike="noStrike" cap="none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Удовлетворены ли Вы в целом обучением в вузе?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sz="1200" b="1" i="0" u="none" strike="noStrike" cap="none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A1A80-EBCC-4099-B6B3-C5095E684166}"/>
              </a:ext>
            </a:extLst>
          </p:cNvPr>
          <p:cNvSpPr txBox="1"/>
          <p:nvPr/>
        </p:nvSpPr>
        <p:spPr>
          <a:xfrm>
            <a:off x="457200" y="1"/>
            <a:ext cx="332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/>
          </a:p>
          <a:p>
            <a:r>
              <a:rPr lang="ru-RU" sz="1000" dirty="0"/>
              <a:t>УДОВЛЕТВОРЕННОСТЬ ОБУЧЕНИЕМ</a:t>
            </a:r>
          </a:p>
        </p:txBody>
      </p:sp>
    </p:spTree>
    <p:extLst>
      <p:ext uri="{BB962C8B-B14F-4D97-AF65-F5344CB8AC3E}">
        <p14:creationId xmlns:p14="http://schemas.microsoft.com/office/powerpoint/2010/main" val="774041975"/>
      </p:ext>
    </p:extLst>
  </p:cSld>
  <p:clrMapOvr>
    <a:masterClrMapping/>
  </p:clrMapOvr>
</p:sld>
</file>

<file path=ppt/theme/theme1.xml><?xml version="1.0" encoding="utf-8"?>
<a:theme xmlns:a="http://schemas.openxmlformats.org/drawingml/2006/main" name="Qalaisyn">
  <a:themeElements>
    <a:clrScheme name="Simple Light">
      <a:dk1>
        <a:srgbClr val="242424"/>
      </a:dk1>
      <a:lt1>
        <a:srgbClr val="FFFFFF"/>
      </a:lt1>
      <a:dk2>
        <a:srgbClr val="505050"/>
      </a:dk2>
      <a:lt2>
        <a:srgbClr val="F4F4F4"/>
      </a:lt2>
      <a:accent1>
        <a:srgbClr val="62CFB5"/>
      </a:accent1>
      <a:accent2>
        <a:srgbClr val="57C2EC"/>
      </a:accent2>
      <a:accent3>
        <a:srgbClr val="9957EC"/>
      </a:accent3>
      <a:accent4>
        <a:srgbClr val="E078F1"/>
      </a:accent4>
      <a:accent5>
        <a:srgbClr val="F7686B"/>
      </a:accent5>
      <a:accent6>
        <a:srgbClr val="4F5FF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11902</TotalTime>
  <Words>6922</Words>
  <Application>Microsoft Office PowerPoint</Application>
  <PresentationFormat>Экран (16:9)</PresentationFormat>
  <Paragraphs>948</Paragraphs>
  <Slides>33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Calibri</vt:lpstr>
      <vt:lpstr>Wingdings</vt:lpstr>
      <vt:lpstr>Helvetica</vt:lpstr>
      <vt:lpstr>Helvetica Neue</vt:lpstr>
      <vt:lpstr>Arial</vt:lpstr>
      <vt:lpstr>Times New Roman</vt:lpstr>
      <vt:lpstr>Calibri Light</vt:lpstr>
      <vt:lpstr>Qalaisyn</vt:lpstr>
      <vt:lpstr>Тема Office</vt:lpstr>
      <vt:lpstr>Презентация PowerPoint</vt:lpstr>
      <vt:lpstr>СОДЕРЖАНИЕ</vt:lpstr>
      <vt:lpstr>ОБ ИССЛЕДОВАНИИ  </vt:lpstr>
      <vt:lpstr>РЕЗЮМЕ (ВЫВОДЫ И ОБОБЩЕНИЯ)</vt:lpstr>
      <vt:lpstr>РЕЗЮМЕ (ВЫВОДЫ И ОБОБЩЕНИЯ)</vt:lpstr>
      <vt:lpstr>Презентация PowerPoint</vt:lpstr>
      <vt:lpstr>ПРОФИЛЬ ОПРОШЕННЫХ СТУДЕНТОВ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ОБУЧЕНИЯ  </vt:lpstr>
      <vt:lpstr>Презентация PowerPoint</vt:lpstr>
      <vt:lpstr>НЕГАТИВНЫЕ ПОСЛЕДСТВИЯ ОБУЧЕНИЯ</vt:lpstr>
      <vt:lpstr>Считаете ли Вы систему оценки знаний в вузе достаточно объективной и справедливой?                 (% от числа опрошенных)</vt:lpstr>
      <vt:lpstr>СИСТЕМА ОЦЕНКИ ЗНАНИЙ</vt:lpstr>
      <vt:lpstr>КАЧЕСТВО ОБРАЗОВАТЕЛЬНОГО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РАСКРЫТИЕ И РЕАЛИЗАЦИЯ ТВОРЧЕСКИХ СПОСОБНОСТЕЙ</vt:lpstr>
      <vt:lpstr>   УДОВЛЕТВОРЕННОСТЬ СОДЕРЖАНИЕМ И ОРГАНИЗАЦИЕЙ ПРОФЕССИОНАЛЬНЫХ ПРАКТИК </vt:lpstr>
      <vt:lpstr>Презентация PowerPoint</vt:lpstr>
      <vt:lpstr>Презентация PowerPoint</vt:lpstr>
      <vt:lpstr>Презентация PowerPoint</vt:lpstr>
      <vt:lpstr>ПОДГОТОВКА ПО ПРОФИЛЮ СПЕЦИАЛЬНОСТИ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«BOLASHAQ»     ФОРМИРОВАНИЕ АНТИКОРРУПЦИОННОЙ КУЛЬТУРЫ МОЛОДЕЖИ</dc:title>
  <dc:creator>Администратор</dc:creator>
  <cp:lastModifiedBy>Bakhytzhamal Bekturganova</cp:lastModifiedBy>
  <cp:revision>449</cp:revision>
  <dcterms:modified xsi:type="dcterms:W3CDTF">2024-03-08T17:41:19Z</dcterms:modified>
</cp:coreProperties>
</file>