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20"/>
  </p:notesMasterIdLst>
  <p:sldIdLst>
    <p:sldId id="322" r:id="rId3"/>
    <p:sldId id="257" r:id="rId4"/>
    <p:sldId id="258" r:id="rId5"/>
    <p:sldId id="315" r:id="rId6"/>
    <p:sldId id="316" r:id="rId7"/>
    <p:sldId id="310" r:id="rId8"/>
    <p:sldId id="264" r:id="rId9"/>
    <p:sldId id="267" r:id="rId10"/>
    <p:sldId id="313" r:id="rId11"/>
    <p:sldId id="323" r:id="rId12"/>
    <p:sldId id="338" r:id="rId13"/>
    <p:sldId id="337" r:id="rId14"/>
    <p:sldId id="328" r:id="rId15"/>
    <p:sldId id="339" r:id="rId16"/>
    <p:sldId id="278" r:id="rId17"/>
    <p:sldId id="331" r:id="rId18"/>
    <p:sldId id="269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Helvetica" panose="020B0604020202020204" pitchFamily="34" charset="0"/>
      <p:regular r:id="rId27"/>
      <p:bold r:id="rId28"/>
      <p:italic r:id="rId29"/>
      <p:boldItalic r:id="rId30"/>
    </p:embeddedFont>
    <p:embeddedFont>
      <p:font typeface="Helvetica Neue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F6B47D1-200F-489F-AFE4-F2A9FAAB77B7}">
          <p14:sldIdLst>
            <p14:sldId id="322"/>
            <p14:sldId id="257"/>
            <p14:sldId id="258"/>
            <p14:sldId id="315"/>
            <p14:sldId id="316"/>
            <p14:sldId id="310"/>
            <p14:sldId id="264"/>
            <p14:sldId id="267"/>
            <p14:sldId id="313"/>
            <p14:sldId id="323"/>
            <p14:sldId id="338"/>
            <p14:sldId id="337"/>
            <p14:sldId id="328"/>
            <p14:sldId id="339"/>
            <p14:sldId id="278"/>
            <p14:sldId id="331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73">
          <p15:clr>
            <a:srgbClr val="9AA0A6"/>
          </p15:clr>
        </p15:guide>
        <p15:guide id="2" pos="179">
          <p15:clr>
            <a:srgbClr val="9AA0A6"/>
          </p15:clr>
        </p15:guide>
        <p15:guide id="3" pos="2828">
          <p15:clr>
            <a:srgbClr val="9AA0A6"/>
          </p15:clr>
        </p15:guide>
        <p15:guide id="4" pos="2895">
          <p15:clr>
            <a:srgbClr val="9AA0A6"/>
          </p15:clr>
        </p15:guide>
        <p15:guide id="5" orient="horz" pos="831">
          <p15:clr>
            <a:srgbClr val="9AA0A6"/>
          </p15:clr>
        </p15:guide>
        <p15:guide id="6" pos="552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S5/wcFB7pNDJxJ/Woob2VwwEVy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" initials="Д" lastIdx="2" clrIdx="0">
    <p:extLst>
      <p:ext uri="{19B8F6BF-5375-455C-9EA6-DF929625EA0E}">
        <p15:presenceInfo xmlns:p15="http://schemas.microsoft.com/office/powerpoint/2012/main" userId="Дарь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6E9EE"/>
    <a:srgbClr val="FFCCCC"/>
    <a:srgbClr val="CCFF66"/>
    <a:srgbClr val="FFFF99"/>
    <a:srgbClr val="FF9900"/>
    <a:srgbClr val="963E32"/>
    <a:srgbClr val="CE786C"/>
    <a:srgbClr val="CCCC00"/>
    <a:srgbClr val="B9E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15B86E-3B2B-4B8B-8AD4-E3F24F61934C}">
  <a:tblStyle styleId="{8315B86E-3B2B-4B8B-8AD4-E3F24F619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52" autoAdjust="0"/>
    <p:restoredTop sz="95331" autoAdjust="0"/>
  </p:normalViewPr>
  <p:slideViewPr>
    <p:cSldViewPr snapToGrid="0">
      <p:cViewPr varScale="1">
        <p:scale>
          <a:sx n="89" d="100"/>
          <a:sy n="89" d="100"/>
        </p:scale>
        <p:origin x="630" y="78"/>
      </p:cViewPr>
      <p:guideLst>
        <p:guide orient="horz" pos="1973"/>
        <p:guide pos="179"/>
        <p:guide pos="2828"/>
        <p:guide pos="2895"/>
        <p:guide orient="horz" pos="831"/>
        <p:guide pos="5521"/>
      </p:guideLst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59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57" Type="http://customschemas.google.com/relationships/presentationmetadata" Target="metadata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Пол: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Helvetica Neue" panose="020B060402020202020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8913527225448419"/>
          <c:y val="0.24985822428917451"/>
          <c:w val="0.52610014857161669"/>
          <c:h val="0.667722163537283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B2-46EA-ADCB-5E51AB0A29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Neue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Мужской</c:v>
                </c:pt>
                <c:pt idx="1">
                  <c:v>Женский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13.8</c:v>
                </c:pt>
                <c:pt idx="1">
                  <c:v>86.2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B2-46EA-ADCB-5E51AB0A2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Helvetica Neue" panose="020B060402020202020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46710923355457"/>
          <c:y val="4.8109148251835696E-2"/>
          <c:w val="0.54140414403540538"/>
          <c:h val="0.937251422509403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77-4152-ABAE-ECB6DF2E69A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77-4152-ABAE-ECB6DF2E69A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77-4152-ABAE-ECB6DF2E69A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77-4152-ABAE-ECB6DF2E69A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77-4152-ABAE-ECB6DF2E69A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77-4152-ABAE-ECB6DF2E69AA}"/>
              </c:ext>
            </c:extLst>
          </c:dPt>
          <c:dLbls>
            <c:dLbl>
              <c:idx val="6"/>
              <c:layout>
                <c:manualLayout>
                  <c:x val="-7.3140639570813848E-2"/>
                  <c:y val="8.4491225331223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877-4152-ABAE-ECB6DF2E69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1">
                  <c:v>До окончания проекта преемственность тематик не сохраняется</c:v>
                </c:pt>
                <c:pt idx="2">
                  <c:v>Не могу ответить</c:v>
                </c:pt>
                <c:pt idx="3">
                  <c:v>До окончания проекта преемственность тематик сохраняется</c:v>
                </c:pt>
                <c:pt idx="4">
                  <c:v>До окончания ВУЗа преемственность тематик сохраняется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0.9</c:v>
                </c:pt>
                <c:pt idx="2">
                  <c:v>3.2</c:v>
                </c:pt>
                <c:pt idx="3">
                  <c:v>47</c:v>
                </c:pt>
                <c:pt idx="4">
                  <c:v>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877-4152-ABAE-ECB6DF2E6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05009940357852"/>
          <c:y val="1.355376311280976E-2"/>
          <c:w val="0.69332723402730012"/>
          <c:h val="0.984686849615543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6A-4CED-B512-D7585C4AA1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6A-4CED-B512-D7585C4AA16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6A-4CED-B512-D7585C4AA16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6A-4CED-B512-D7585C4AA1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Neue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4.0999999999999996</c:v>
                </c:pt>
                <c:pt idx="2">
                  <c:v>8.4</c:v>
                </c:pt>
                <c:pt idx="3">
                  <c:v>86.2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6A-4CED-B512-D7585C4AA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9532703261365"/>
          <c:y val="3.6450772307293877E-2"/>
          <c:w val="0.74906955915526241"/>
          <c:h val="0.94619285593972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98-426D-A24B-3F7DBCC4C37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98-426D-A24B-3F7DBCC4C37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98-426D-A24B-3F7DBCC4C3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2.2000000000000002</c:v>
                </c:pt>
                <c:pt idx="2">
                  <c:v>17.7</c:v>
                </c:pt>
                <c:pt idx="3">
                  <c:v>79.099999999999994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98-426D-A24B-3F7DBCC4C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33464132904294"/>
          <c:y val="8.4633123758497944E-4"/>
          <c:w val="0.58752403829319366"/>
          <c:h val="0.999153668762414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26-4536-9F68-8DC2749DEC8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26-4536-9F68-8DC2749DEC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26-4536-9F68-8DC2749DEC8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26-4536-9F68-8DC2749DEC8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26-4536-9F68-8DC2749DEC8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7.1</c:v>
                </c:pt>
                <c:pt idx="1">
                  <c:v>23.2</c:v>
                </c:pt>
                <c:pt idx="2">
                  <c:v>69.7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26-4536-9F68-8DC2749DE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246192516332129"/>
          <c:y val="8.9841520858635962E-2"/>
          <c:w val="0.57812619203449922"/>
          <c:h val="0.91015847914136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7ED-4143-A856-94136D493B5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7ED-4143-A856-94136D493B5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7ED-4143-A856-94136D493B5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7ED-4143-A856-94136D493B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 Neue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2.6</c:v>
                </c:pt>
                <c:pt idx="2">
                  <c:v>24.9</c:v>
                </c:pt>
                <c:pt idx="3">
                  <c:v>72.5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ED-4143-A856-94136D493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B060402020202020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Helvetica Neue" panose="020B0604020202020204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32134844573833"/>
          <c:y val="2.6147106650489093E-2"/>
          <c:w val="0.73728154728883211"/>
          <c:h val="0.950303329584713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6D-4C3E-820F-BC0AC184656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6D-4C3E-820F-BC0AC184656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6D-4C3E-820F-BC0AC184656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6D-4C3E-820F-BC0AC184656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Neue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1">
                  <c:v>Низкий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0</c:v>
                </c:pt>
                <c:pt idx="2">
                  <c:v>7.1</c:v>
                </c:pt>
                <c:pt idx="3">
                  <c:v>92.3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6D-4C3E-820F-BC0AC1846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Helvetica Neue" panose="020B0604020202020204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6026276053147"/>
          <c:y val="0"/>
          <c:w val="0.71895289008824814"/>
          <c:h val="0.996918362507881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09-40AE-A950-7F385663DB8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09-40AE-A950-7F385663DB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09-40AE-A950-7F385663DB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09-40AE-A950-7F385663DB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Neue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1">
                  <c:v>Нет</c:v>
                </c:pt>
                <c:pt idx="2">
                  <c:v>Не могу ответить</c:v>
                </c:pt>
                <c:pt idx="3">
                  <c:v>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0</c:v>
                </c:pt>
                <c:pt idx="2">
                  <c:v>5.2</c:v>
                </c:pt>
                <c:pt idx="3">
                  <c:v>94.8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09-40AE-A950-7F385663D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Helvetica Neue" panose="020B060402020202020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950544837468444"/>
          <c:y val="2.2814658191972925E-2"/>
          <c:w val="0.60049455162531562"/>
          <c:h val="0.95519157627384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4-4A38-9716-78738DDD297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54-4A38-9716-78738DDD297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54-4A38-9716-78738DDD297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54-4A38-9716-78738DDD297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54-4A38-9716-78738DDD297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Пятый</c:v>
                </c:pt>
                <c:pt idx="1">
                  <c:v>Четвертый</c:v>
                </c:pt>
                <c:pt idx="2">
                  <c:v>Третий</c:v>
                </c:pt>
                <c:pt idx="3">
                  <c:v>Второй</c:v>
                </c:pt>
                <c:pt idx="4">
                  <c:v>Первый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54-4A38-9716-78738DDD2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1" i="0" u="none" strike="noStrike" kern="1200" spc="0" baseline="0" dirty="0" smtClean="0">
                <a:solidFill>
                  <a:srgbClr val="242424">
                    <a:lumMod val="65000"/>
                    <a:lumOff val="35000"/>
                  </a:srgb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ru-RU" sz="1200" b="1" i="0" dirty="0">
                <a:solidFill>
                  <a:schemeClr val="tx1"/>
                </a:solidFill>
                <a:effectLst/>
                <a:latin typeface="Helvetica Neue" panose="020B0604020202020204" charset="0"/>
                <a:cs typeface="Helvetica" panose="020B0604020202020204" pitchFamily="34" charset="0"/>
              </a:rPr>
              <a:t>Образовательная программа</a:t>
            </a:r>
            <a:r>
              <a:rPr lang="ru-RU" sz="1200" b="1" i="0" baseline="0" dirty="0">
                <a:solidFill>
                  <a:schemeClr val="tx1"/>
                </a:solidFill>
                <a:effectLst/>
                <a:latin typeface="Helvetica Neue" panose="020B0604020202020204" charset="0"/>
                <a:cs typeface="Helvetica" panose="020B0604020202020204" pitchFamily="34" charset="0"/>
              </a:rPr>
              <a:t> (%)</a:t>
            </a:r>
            <a:endParaRPr lang="ru-KZ" sz="1200" b="1" dirty="0">
              <a:solidFill>
                <a:schemeClr val="tx1"/>
              </a:solidFill>
              <a:effectLst/>
              <a:latin typeface="Helvetica Neue" panose="020B0604020202020204" charset="0"/>
              <a:cs typeface="Helvetica" panose="020B0604020202020204" pitchFamily="34" charset="0"/>
            </a:endParaRPr>
          </a:p>
        </c:rich>
      </c:tx>
      <c:layout>
        <c:manualLayout>
          <c:xMode val="edge"/>
          <c:yMode val="edge"/>
          <c:x val="0.19307184869392754"/>
          <c:y val="1.45192655453111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1" i="0" u="none" strike="noStrike" kern="1200" spc="0" baseline="0" dirty="0" smtClean="0">
              <a:solidFill>
                <a:srgbClr val="242424">
                  <a:lumMod val="65000"/>
                  <a:lumOff val="35000"/>
                </a:srgbClr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83021815947578"/>
          <c:y val="7.9591695888654196E-2"/>
          <c:w val="0.51158711489882847"/>
          <c:h val="0.885766926475906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C9-49BD-975B-3FAF8A8273E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C9-49BD-975B-3FAF8A8273E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C9-49BD-975B-3FAF8A8273E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C9-49BD-975B-3FAF8A8273E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EC9-49BD-975B-3FAF8A8273E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EC9-49BD-975B-3FAF8A8273E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EC9-49BD-975B-3FAF8A8273E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EC9-49BD-975B-3FAF8A8273E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EC9-49BD-975B-3FAF8A8273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Казахский язык и литература</c:v>
                </c:pt>
                <c:pt idx="1">
                  <c:v>Финансы</c:v>
                </c:pt>
                <c:pt idx="2">
                  <c:v>Фармация</c:v>
                </c:pt>
                <c:pt idx="3">
                  <c:v>Казахский язык и литература в образовательных учреждениях </c:v>
                </c:pt>
                <c:pt idx="4">
                  <c:v>Педагогика и психология</c:v>
                </c:pt>
                <c:pt idx="5">
                  <c:v>Дошкольное обучение и воспитание</c:v>
                </c:pt>
                <c:pt idx="6">
                  <c:v>Юриспруденция</c:v>
                </c:pt>
                <c:pt idx="7">
                  <c:v> Иностранный язык: два иностранных языка</c:v>
                </c:pt>
                <c:pt idx="8">
                  <c:v> Педагогика и методика начального обучения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3.9</c:v>
                </c:pt>
                <c:pt idx="1">
                  <c:v>4.0999999999999996</c:v>
                </c:pt>
                <c:pt idx="2">
                  <c:v>4.4000000000000004</c:v>
                </c:pt>
                <c:pt idx="3">
                  <c:v>5</c:v>
                </c:pt>
                <c:pt idx="4">
                  <c:v>9.4</c:v>
                </c:pt>
                <c:pt idx="5">
                  <c:v>11.3</c:v>
                </c:pt>
                <c:pt idx="6">
                  <c:v>13.8</c:v>
                </c:pt>
                <c:pt idx="7">
                  <c:v>16</c:v>
                </c:pt>
                <c:pt idx="8">
                  <c:v>32.1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EC9-49BD-975B-3FAF8A827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600281278005372"/>
          <c:y val="9.7116632263169987E-3"/>
          <c:w val="0.61101813071353861"/>
          <c:h val="0.990288336773682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DA-42EF-BFA2-01A4FF02D08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DA-42EF-BFA2-01A4FF02D08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DA-42EF-BFA2-01A4FF02D0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Neue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Не по всем дисциплинам</c:v>
                </c:pt>
                <c:pt idx="2">
                  <c:v>Не всем</c:v>
                </c:pt>
                <c:pt idx="3">
                  <c:v>Да, согласно правилам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7.3</c:v>
                </c:pt>
                <c:pt idx="2">
                  <c:v>10.5</c:v>
                </c:pt>
                <c:pt idx="3">
                  <c:v>81.099999999999994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DA-42EF-BFA2-01A4FF02D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Helvetica Neue" panose="020B060402020202020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85381427322884"/>
          <c:y val="0"/>
          <c:w val="0.7193098670260949"/>
          <c:h val="0.988899920523914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AB-488C-A565-07CE6911CF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AB-488C-A565-07CE6911CF7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AB-488C-A565-07CE6911CF7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AB-488C-A565-07CE6911CF7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AB-488C-A565-07CE6911CF7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AB-488C-A565-07CE6911CF72}"/>
              </c:ext>
            </c:extLst>
          </c:dPt>
          <c:dLbls>
            <c:dLbl>
              <c:idx val="6"/>
              <c:layout>
                <c:manualLayout>
                  <c:x val="-7.3140639570813848E-2"/>
                  <c:y val="8.4491225331223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0AB-488C-A565-07CE6911C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" panose="020B0604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2">
                  <c:v>Нет </c:v>
                </c:pt>
                <c:pt idx="3">
                  <c:v>Не могу ответить</c:v>
                </c:pt>
                <c:pt idx="4">
                  <c:v>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2">
                  <c:v>1.2</c:v>
                </c:pt>
                <c:pt idx="3">
                  <c:v>13.9</c:v>
                </c:pt>
                <c:pt idx="4">
                  <c:v>84.9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0AB-488C-A565-07CE6911C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" panose="020B0604020202030204" pitchFamily="3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282317756335088"/>
          <c:y val="0"/>
          <c:w val="0.570335948366678"/>
          <c:h val="0.998808723211969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0D-469C-9EAB-FD7202966F8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0D-469C-9EAB-FD7202966F8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0D-469C-9EAB-FD7202966F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0D-469C-9EAB-FD7202966F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Neue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Проректором по науке</c:v>
                </c:pt>
                <c:pt idx="2">
                  <c:v>Кураторами</c:v>
                </c:pt>
                <c:pt idx="3">
                  <c:v>Преподавателями кафедры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1.4</c:v>
                </c:pt>
                <c:pt idx="1">
                  <c:v>5.2</c:v>
                </c:pt>
                <c:pt idx="2">
                  <c:v>7</c:v>
                </c:pt>
                <c:pt idx="3">
                  <c:v>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0D-469C-9EAB-FD7202966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Helvetica Neue" panose="020B060402020202020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80732699177941"/>
          <c:y val="1.710887038498738E-2"/>
          <c:w val="0.49014268055208754"/>
          <c:h val="0.982891129615012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130-47C8-AFBB-B5A536CBDA3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130-47C8-AFBB-B5A536CBDA3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130-47C8-AFBB-B5A536CBDA3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130-47C8-AFBB-B5A536CBDA3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130-47C8-AFBB-B5A536CBDA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Neue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 ответа</c:v>
                </c:pt>
                <c:pt idx="1">
                  <c:v>Наверное, частичное дублирование все-таки допускается</c:v>
                </c:pt>
                <c:pt idx="2">
                  <c:v>Координируется специальным подразделением, думаю, дублирования нет </c:v>
                </c:pt>
                <c:pt idx="3">
                  <c:v>Координируется проректором по науке, дублирование не допускается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1.4</c:v>
                </c:pt>
                <c:pt idx="1">
                  <c:v>3.8</c:v>
                </c:pt>
                <c:pt idx="2">
                  <c:v>24.7</c:v>
                </c:pt>
                <c:pt idx="3">
                  <c:v>70.099999999999994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30-47C8-AFBB-B5A536CBD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Helvetica Neue" panose="020B060402020202020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8091676373624"/>
          <c:y val="8.984135600474781E-2"/>
          <c:w val="0.53381912158471767"/>
          <c:h val="0.902524159087035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B1-411B-95BD-766AAC8F9C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B1-411B-95BD-766AAC8F9C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B1-411B-95BD-766AAC8F9C9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B1-411B-95BD-766AAC8F9C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Neue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</c:v>
                </c:pt>
                <c:pt idx="1">
                  <c:v>Проводятся встречи, консультацию получить нет возможности</c:v>
                </c:pt>
                <c:pt idx="2">
                  <c:v>Не могу ответить</c:v>
                </c:pt>
                <c:pt idx="3">
                  <c:v>Да, согласно расписанию можно получить консультацию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2.4</c:v>
                </c:pt>
                <c:pt idx="1">
                  <c:v>2.4</c:v>
                </c:pt>
                <c:pt idx="2">
                  <c:v>30.1</c:v>
                </c:pt>
                <c:pt idx="3">
                  <c:v>65.099999999999994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B1-411B-95BD-766AAC8F9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Helvetica Neue" panose="020B060402020202020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122428497444431"/>
          <c:y val="3.9940379244282148E-2"/>
          <c:w val="0.48659093611728088"/>
          <c:h val="0.904267269812990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98-4540-932B-2137A6632A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98-4540-932B-2137A6632A2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98-4540-932B-2137A6632A2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98-4540-932B-2137A6632A2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98-4540-932B-2137A6632A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 Neue" panose="020B060402020202020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 могу ответить</c:v>
                </c:pt>
                <c:pt idx="1">
                  <c:v>Достаточно актуальные темы</c:v>
                </c:pt>
                <c:pt idx="2">
                  <c:v>Всегда актуальны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1.8</c:v>
                </c:pt>
                <c:pt idx="1">
                  <c:v>13.3</c:v>
                </c:pt>
                <c:pt idx="2">
                  <c:v>84.9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E98-4540-932B-2137A6632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82020696"/>
        <c:axId val="482015448"/>
      </c:barChart>
      <c:catAx>
        <c:axId val="482020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Helvetica Neue" panose="020B0604020202020204" charset="0"/>
                <a:ea typeface="+mn-ea"/>
                <a:cs typeface="+mn-cs"/>
              </a:defRPr>
            </a:pPr>
            <a:endParaRPr lang="ru-RU"/>
          </a:p>
        </c:txPr>
        <c:crossAx val="482015448"/>
        <c:crosses val="autoZero"/>
        <c:auto val="1"/>
        <c:lblAlgn val="ctr"/>
        <c:lblOffset val="100"/>
        <c:noMultiLvlLbl val="0"/>
      </c:catAx>
      <c:valAx>
        <c:axId val="482015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8202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Helvetica Neue" panose="020B060402020202020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055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009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7d1d21ee2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137d1d21ee2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918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376dbea4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1376dbea4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091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7d1d21ee2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137d1d21ee2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ada35a6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1ada35a6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23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08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250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29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d40a28392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d40a283929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21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2"/>
          <p:cNvSpPr txBox="1">
            <a:spLocks noGrp="1"/>
          </p:cNvSpPr>
          <p:nvPr>
            <p:ph type="title"/>
          </p:nvPr>
        </p:nvSpPr>
        <p:spPr>
          <a:xfrm>
            <a:off x="398962" y="387152"/>
            <a:ext cx="4045200" cy="14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Helvetica Neue"/>
              <a:buNone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21" name="Google Shape;21;p42"/>
          <p:cNvCxnSpPr/>
          <p:nvPr/>
        </p:nvCxnSpPr>
        <p:spPr>
          <a:xfrm>
            <a:off x="378625" y="368227"/>
            <a:ext cx="83961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21">
          <p15:clr>
            <a:srgbClr val="FA7B17"/>
          </p15:clr>
        </p15:guide>
        <p15:guide id="2" orient="horz" pos="3013">
          <p15:clr>
            <a:srgbClr val="FA7B17"/>
          </p15:clr>
        </p15:guide>
        <p15:guide id="3" pos="239">
          <p15:clr>
            <a:srgbClr val="FA7B17"/>
          </p15:clr>
        </p15:guide>
        <p15:guide id="4" orient="horz" pos="227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E5AB9-2D45-4FD7-966F-B6950429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98CE35-9B49-4973-9921-70295185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39B99-3B4D-46BC-B541-EC0722C6F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F9B7E5-4F09-4B54-AB67-F66404B9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3FD309-3939-48AB-927B-2C402EFF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9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E3582-A872-4D83-9039-793821A6A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229D7F-8BED-4D41-9C24-F1515D10A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CD352-A42F-4CF9-BF8F-D924E951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EF1F76-4625-4B6D-8314-5C727CFD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93C1AC-ACB3-4FF4-A981-3766684C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0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0FDC8-EE60-4360-90D5-F9DAD87A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01159-37C8-453C-852A-4E58B21A7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9F4F7A-D0AE-4391-82FC-9C66B3156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7D2AD4-BF52-4DCF-BA4A-1BE20767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31C9C3-33FC-494C-A268-6FDAF2FB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FAFE28-A79F-44E1-B642-5E1159C6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8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1A9E4-DE9A-4C5A-ACD9-18E98A47F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235BDD-ED9B-4ADF-B953-9FF070AB5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0CF077-E26E-4755-8C3C-D53453735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3AD4D3-FD7F-4E4D-AC2A-A1769EF45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852412-1696-4F05-B04E-95520B5E7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1D91C-5853-4158-B629-EDC99040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9E253-9C73-4945-AF9D-678C4FD8E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7102C5-0B11-490A-A3B5-D46CCC6C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914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51661-69BC-4BAB-9120-630BB1D2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CDB508-414C-47BA-81B2-E2D54B20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D76117-9668-47AB-8F68-C30A17C5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72237F-8CCA-45AA-B084-6F713037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28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EDE79C-3FB3-4443-86F3-0217B068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D76A62-500C-460A-9524-03613190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589FF3-8F61-4D9F-AE81-99522AB0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6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5CCC3-6033-4E28-B5EF-0AB86381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6C4541-E37F-443E-A7B5-3AD9E3963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74D304-791B-4EC5-8E5A-CA37571BB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510DF8-019A-43E3-AFFF-D0842270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70635B-04A9-4BAD-90EC-1710BEE0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69B2E6-90D0-47E6-B6B6-2F68F66D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92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816182-4B45-4931-8B3D-5EDA8F2E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F49E3F-523E-40AE-91F6-10F5AC27D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9AC49C-7483-434B-A21F-E9C697C0A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B0E135-3893-43AF-954C-5B75FE1F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DE02C0-6A8A-4CE9-A72A-A9A99151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AFBA7-DF35-48AF-B977-617E7CF5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15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01FDA9-B456-4F75-BC9B-24618171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2455D5-A1CC-4225-9F56-2BDE5705E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4ED4FF-0F1F-433F-AED3-499292C7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B23066-6F35-4F6E-862A-6E3ACD13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5629CA-3436-48AB-B5BF-B52EC993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80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07122C-CC69-4859-85B1-F08AD4BDC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8AD4E4-2AB4-4B70-871C-25A5EBF8C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A5B3B1-FBD1-4A7C-9154-5EAE2A38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9D3746-9127-4AB8-90A1-C1B0C7B8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25507E-190B-4482-B86D-7478C3D8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2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два столбца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3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25" name="Google Shape;25;p43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3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title" idx="4"/>
          </p:nvPr>
        </p:nvSpPr>
        <p:spPr>
          <a:xfrm>
            <a:off x="4591859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title" idx="5"/>
          </p:nvPr>
        </p:nvSpPr>
        <p:spPr>
          <a:xfrm>
            <a:off x="4591859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21">
          <p15:clr>
            <a:srgbClr val="FA7B17"/>
          </p15:clr>
        </p15:guide>
        <p15:guide id="2" pos="2948">
          <p15:clr>
            <a:srgbClr val="FA7B17"/>
          </p15:clr>
        </p15:guide>
        <p15:guide id="3" orient="horz" pos="232">
          <p15:clr>
            <a:srgbClr val="FA7B17"/>
          </p15:clr>
        </p15:guide>
        <p15:guide id="4" orient="horz" pos="3013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шесть столбцов" type="twoColTx">
  <p:cSld name="TITLE_AND_TWO_COLUMNS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4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33" name="Google Shape;33;p44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44"/>
          <p:cNvSpPr txBox="1">
            <a:spLocks noGrp="1"/>
          </p:cNvSpPr>
          <p:nvPr>
            <p:ph type="title" idx="2"/>
          </p:nvPr>
        </p:nvSpPr>
        <p:spPr>
          <a:xfrm>
            <a:off x="284425" y="944693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44"/>
          <p:cNvSpPr txBox="1">
            <a:spLocks noGrp="1"/>
          </p:cNvSpPr>
          <p:nvPr>
            <p:ph type="title" idx="3"/>
          </p:nvPr>
        </p:nvSpPr>
        <p:spPr>
          <a:xfrm>
            <a:off x="284425" y="1245352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title" idx="4"/>
          </p:nvPr>
        </p:nvSpPr>
        <p:spPr>
          <a:xfrm>
            <a:off x="3164400" y="944693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title" idx="5"/>
          </p:nvPr>
        </p:nvSpPr>
        <p:spPr>
          <a:xfrm>
            <a:off x="3164400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title" idx="6"/>
          </p:nvPr>
        </p:nvSpPr>
        <p:spPr>
          <a:xfrm>
            <a:off x="6044375" y="944693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title" idx="7"/>
          </p:nvPr>
        </p:nvSpPr>
        <p:spPr>
          <a:xfrm>
            <a:off x="6044375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title" idx="8"/>
          </p:nvPr>
        </p:nvSpPr>
        <p:spPr>
          <a:xfrm>
            <a:off x="284425" y="2744937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title" idx="9"/>
          </p:nvPr>
        </p:nvSpPr>
        <p:spPr>
          <a:xfrm>
            <a:off x="284425" y="3045596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title" idx="13"/>
          </p:nvPr>
        </p:nvSpPr>
        <p:spPr>
          <a:xfrm>
            <a:off x="3164400" y="2744937"/>
            <a:ext cx="259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title" idx="14"/>
          </p:nvPr>
        </p:nvSpPr>
        <p:spPr>
          <a:xfrm>
            <a:off x="3164400" y="3045594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title" idx="15"/>
          </p:nvPr>
        </p:nvSpPr>
        <p:spPr>
          <a:xfrm>
            <a:off x="6044375" y="2744937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title" idx="16"/>
          </p:nvPr>
        </p:nvSpPr>
        <p:spPr>
          <a:xfrm>
            <a:off x="6044375" y="3045594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8">
          <p15:clr>
            <a:srgbClr val="FA7B17"/>
          </p15:clr>
        </p15:guide>
        <p15:guide id="2" orient="horz" pos="1814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680">
          <p15:clr>
            <a:srgbClr val="FA7B17"/>
          </p15:clr>
        </p15:guide>
        <p15:guide id="5" orient="horz" pos="1587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ри столбца" type="titleOnly">
  <p:cSld name="TITLE_ONLY">
    <p:bg>
      <p:bgPr>
        <a:solidFill>
          <a:schemeClr val="lt2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49" name="Google Shape;49;p45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45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547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title" idx="3"/>
          </p:nvPr>
        </p:nvSpPr>
        <p:spPr>
          <a:xfrm>
            <a:off x="284425" y="1245357"/>
            <a:ext cx="5475600" cy="23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title" idx="4"/>
          </p:nvPr>
        </p:nvSpPr>
        <p:spPr>
          <a:xfrm>
            <a:off x="6044375" y="944693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title" idx="5"/>
          </p:nvPr>
        </p:nvSpPr>
        <p:spPr>
          <a:xfrm>
            <a:off x="6044375" y="1245350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title" idx="6"/>
          </p:nvPr>
        </p:nvSpPr>
        <p:spPr>
          <a:xfrm>
            <a:off x="6044375" y="2763868"/>
            <a:ext cx="27684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title" idx="7"/>
          </p:nvPr>
        </p:nvSpPr>
        <p:spPr>
          <a:xfrm>
            <a:off x="6044375" y="3064525"/>
            <a:ext cx="25956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A7B17"/>
          </p15:clr>
        </p15:guide>
        <p15:guide id="2" orient="horz" pos="680">
          <p15:clr>
            <a:srgbClr val="FA7B17"/>
          </p15:clr>
        </p15:guide>
        <p15:guide id="3" orient="horz" pos="227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текст с диаграммой">
  <p:cSld name="MAIN_POINT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59" name="Google Shape;59;p46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46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3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948">
          <p15:clr>
            <a:srgbClr val="FA7B17"/>
          </p15:clr>
        </p15:guide>
        <p15:guide id="2" pos="2721">
          <p15:clr>
            <a:srgbClr val="FA7B17"/>
          </p15:clr>
        </p15:guide>
        <p15:guide id="3" orient="horz" pos="227">
          <p15:clr>
            <a:srgbClr val="FA7B17"/>
          </p15:clr>
        </p15:guide>
        <p15:guide id="4" orient="horz" pos="3013">
          <p15:clr>
            <a:srgbClr val="FA7B17"/>
          </p15:clr>
        </p15:guide>
        <p15:guide id="5" pos="227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ние раздела и четыре столбцов">
  <p:cSld name="CAPTION_ONLY">
    <p:bg>
      <p:bgPr>
        <a:solidFill>
          <a:schemeClr val="l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Helvetica Neue"/>
              <a:buNone/>
              <a:defRPr sz="1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cxnSp>
        <p:nvCxnSpPr>
          <p:cNvPr id="65" name="Google Shape;65;p47"/>
          <p:cNvCxnSpPr/>
          <p:nvPr/>
        </p:nvCxnSpPr>
        <p:spPr>
          <a:xfrm>
            <a:off x="378625" y="368227"/>
            <a:ext cx="843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47"/>
          <p:cNvSpPr txBox="1">
            <a:spLocks noGrp="1"/>
          </p:cNvSpPr>
          <p:nvPr>
            <p:ph type="title" idx="2"/>
          </p:nvPr>
        </p:nvSpPr>
        <p:spPr>
          <a:xfrm>
            <a:off x="284425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" name="Google Shape;67;p47"/>
          <p:cNvSpPr txBox="1">
            <a:spLocks noGrp="1"/>
          </p:cNvSpPr>
          <p:nvPr>
            <p:ph type="title" idx="3"/>
          </p:nvPr>
        </p:nvSpPr>
        <p:spPr>
          <a:xfrm>
            <a:off x="284425" y="1245350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47"/>
          <p:cNvSpPr txBox="1">
            <a:spLocks noGrp="1"/>
          </p:cNvSpPr>
          <p:nvPr>
            <p:ph type="title" idx="4"/>
          </p:nvPr>
        </p:nvSpPr>
        <p:spPr>
          <a:xfrm>
            <a:off x="4591859" y="944700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title" idx="5"/>
          </p:nvPr>
        </p:nvSpPr>
        <p:spPr>
          <a:xfrm>
            <a:off x="4591850" y="1245350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title" idx="6"/>
          </p:nvPr>
        </p:nvSpPr>
        <p:spPr>
          <a:xfrm>
            <a:off x="284425" y="2747005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title" idx="7"/>
          </p:nvPr>
        </p:nvSpPr>
        <p:spPr>
          <a:xfrm>
            <a:off x="284425" y="3047655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47"/>
          <p:cNvSpPr txBox="1">
            <a:spLocks noGrp="1"/>
          </p:cNvSpPr>
          <p:nvPr>
            <p:ph type="title" idx="8"/>
          </p:nvPr>
        </p:nvSpPr>
        <p:spPr>
          <a:xfrm>
            <a:off x="4591859" y="2747005"/>
            <a:ext cx="40356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None/>
              <a:defRPr sz="1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47"/>
          <p:cNvSpPr txBox="1">
            <a:spLocks noGrp="1"/>
          </p:cNvSpPr>
          <p:nvPr>
            <p:ph type="title" idx="9"/>
          </p:nvPr>
        </p:nvSpPr>
        <p:spPr>
          <a:xfrm>
            <a:off x="4591850" y="3047655"/>
            <a:ext cx="4035600" cy="12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FA7B17"/>
          </p15:clr>
        </p15:guide>
        <p15:guide id="2" orient="horz" pos="1587">
          <p15:clr>
            <a:srgbClr val="FA7B17"/>
          </p15:clr>
        </p15:guide>
        <p15:guide id="3" orient="horz" pos="1814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BIG_NUMB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EBF37-674A-4E57-85F8-6ABA61979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F43132-521E-4BB0-AA5D-7192C34CD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565805-A5D4-465A-B06A-281A1B7E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E1C92-A1BF-4628-B272-218EAE77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1D0A5F-2556-41B1-93CB-729CA551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2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7C9D1-B5E8-439B-B7B3-8F0EAC51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E1EF27-B9A0-423C-99D4-06E2E9BEA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1FFDD-1629-47DC-AC5D-E59A61227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0BF-91B5-41B2-A9AB-9348BFA8E687}" type="datetimeFigureOut">
              <a:rPr lang="ru-RU" smtClean="0"/>
              <a:t>вс 13.10.24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9CD9DB-52D1-47C6-B563-B5AE5FAAF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90B7EC-8294-4253-BDF8-66ED5D85A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07D8-FDCB-40FD-B25C-9A51A8843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9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сплатное векторное изображение Абстрактный дизайн фона в темно-зеленый">
            <a:extLst>
              <a:ext uri="{FF2B5EF4-FFF2-40B4-BE49-F238E27FC236}">
                <a16:creationId xmlns:a16="http://schemas.microsoft.com/office/drawing/2014/main" id="{42B9C7F0-2C15-4798-9556-A2A531F8F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3E84CC-D649-4835-BE44-B730B5A850C8}"/>
              </a:ext>
            </a:extLst>
          </p:cNvPr>
          <p:cNvSpPr txBox="1"/>
          <p:nvPr/>
        </p:nvSpPr>
        <p:spPr>
          <a:xfrm>
            <a:off x="161365" y="1161827"/>
            <a:ext cx="62071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Helvetica Neue" panose="020B0604020202020204" charset="0"/>
              </a:rPr>
              <a:t>УДОВЛЕТВОРЕННОСТЬ</a:t>
            </a:r>
            <a:r>
              <a:rPr lang="ru-RU" sz="2400" b="1" dirty="0">
                <a:solidFill>
                  <a:schemeClr val="bg1"/>
                </a:solidFill>
                <a:latin typeface="Helvetica Neue" panose="020B0604020202020204" charset="0"/>
              </a:rPr>
              <a:t> </a:t>
            </a:r>
          </a:p>
          <a:p>
            <a:r>
              <a:rPr lang="ru-RU" sz="2400" b="1" dirty="0">
                <a:solidFill>
                  <a:schemeClr val="bg1"/>
                </a:solidFill>
                <a:latin typeface="Helvetica Neue" panose="020B0604020202020204" charset="0"/>
              </a:rPr>
              <a:t>СТУДЕНТОВ НИР</a:t>
            </a:r>
          </a:p>
          <a:p>
            <a:endParaRPr lang="ru-RU" sz="2400" b="1" dirty="0">
              <a:solidFill>
                <a:schemeClr val="bg1"/>
              </a:solidFill>
              <a:latin typeface="Helvetica Neue" panose="020B060402020202020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Helvetica Neue" panose="020B0604020202020204" charset="0"/>
              </a:rPr>
              <a:t>ОБЗОР РЕЗУЛЬТАТОВ </a:t>
            </a:r>
          </a:p>
          <a:p>
            <a:r>
              <a:rPr lang="ru-RU" sz="2000" b="1" dirty="0">
                <a:solidFill>
                  <a:schemeClr val="bg1"/>
                </a:solidFill>
                <a:latin typeface="Helvetica Neue" panose="020B0604020202020204" charset="0"/>
              </a:rPr>
              <a:t>СОЦИОЛОГИЧЕСКОГО ОПРОСА</a:t>
            </a:r>
          </a:p>
          <a:p>
            <a:endParaRPr lang="ru-RU" sz="2000" b="1" dirty="0">
              <a:solidFill>
                <a:schemeClr val="bg1"/>
              </a:solidFill>
              <a:latin typeface="Helvetica Neue" panose="020B0604020202020204" charset="0"/>
            </a:endParaRPr>
          </a:p>
          <a:p>
            <a:endParaRPr lang="ru-RU" sz="2000" b="1" dirty="0">
              <a:solidFill>
                <a:schemeClr val="bg1"/>
              </a:solidFill>
              <a:latin typeface="Helvetica Neue" panose="020B0604020202020204" charset="0"/>
            </a:endParaRPr>
          </a:p>
          <a:p>
            <a:endParaRPr lang="ru-RU" sz="2000" b="1" dirty="0">
              <a:solidFill>
                <a:schemeClr val="bg1"/>
              </a:solidFill>
              <a:latin typeface="Helvetica Neue" panose="020B0604020202020204" charset="0"/>
            </a:endParaRPr>
          </a:p>
          <a:p>
            <a:endParaRPr lang="ru-RU" sz="2000" b="1" dirty="0">
              <a:solidFill>
                <a:schemeClr val="bg1"/>
              </a:solidFill>
              <a:latin typeface="Helvetica Neue" panose="020B0604020202020204" charset="0"/>
            </a:endParaRPr>
          </a:p>
          <a:p>
            <a:endParaRPr lang="ru-RU" sz="2000" b="1" dirty="0">
              <a:solidFill>
                <a:schemeClr val="bg1"/>
              </a:solidFill>
              <a:latin typeface="Helvetica Neue" panose="020B0604020202020204" charset="0"/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Helvetica Neue" panose="020B0604020202020204" charset="0"/>
              </a:rPr>
              <a:t>КАРАГАНДА - 2024</a:t>
            </a:r>
          </a:p>
          <a:p>
            <a:endParaRPr lang="ru-RU" sz="2000" b="1" dirty="0">
              <a:solidFill>
                <a:schemeClr val="bg1"/>
              </a:solidFill>
              <a:latin typeface="Helvetica Neue" panose="020B0604020202020204" charset="0"/>
            </a:endParaRPr>
          </a:p>
          <a:p>
            <a:endParaRPr lang="ru-RU" sz="2000" b="1" dirty="0">
              <a:solidFill>
                <a:schemeClr val="bg1"/>
              </a:solidFill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9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10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232276" y="3610280"/>
            <a:ext cx="4305300" cy="782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По информации абсолютного большинства опрошенных, ключевыми драйверами вовлечения студентов в НИР являются преподаватели кафедр.</a:t>
            </a:r>
            <a:endParaRPr kumimoji="0" sz="12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207;g137d1d21ee2_1_118">
            <a:extLst>
              <a:ext uri="{FF2B5EF4-FFF2-40B4-BE49-F238E27FC236}">
                <a16:creationId xmlns:a16="http://schemas.microsoft.com/office/drawing/2014/main" id="{6075FC1D-C496-4EE7-A720-C808914E223E}"/>
              </a:ext>
            </a:extLst>
          </p:cNvPr>
          <p:cNvSpPr txBox="1"/>
          <p:nvPr/>
        </p:nvSpPr>
        <p:spPr>
          <a:xfrm>
            <a:off x="232275" y="433663"/>
            <a:ext cx="4305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200" b="0" i="0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200" b="1" i="0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Times New Roman" panose="02020603050405020304" pitchFamily="18" charset="0"/>
                <a:sym typeface="Helvetica Neue"/>
              </a:rPr>
              <a:t>Кем организована работа, направленная на привлечение студентов в научно-исследовательскую деятельность? (% от числа опрошенных)</a:t>
            </a:r>
            <a:endParaRPr sz="1200" b="1" i="0" u="none" strike="noStrike" cap="none" dirty="0">
              <a:solidFill>
                <a:schemeClr val="dk2"/>
              </a:solidFill>
              <a:latin typeface="Helvetica Neue" panose="020B0604020202020204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DA1A80-EBCC-4099-B6B3-C5095E684166}"/>
              </a:ext>
            </a:extLst>
          </p:cNvPr>
          <p:cNvSpPr txBox="1"/>
          <p:nvPr/>
        </p:nvSpPr>
        <p:spPr>
          <a:xfrm>
            <a:off x="457200" y="1"/>
            <a:ext cx="332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/>
          </a:p>
          <a:p>
            <a:r>
              <a:rPr lang="ru-RU" sz="1000" dirty="0">
                <a:latin typeface="Helvetica Neue" panose="020B0604020202020204" charset="0"/>
              </a:rPr>
              <a:t>ОРГАНИЗАЦИЯ НИР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71E02536-D7A5-46D1-BA73-D915B2CA6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2201969"/>
              </p:ext>
            </p:extLst>
          </p:nvPr>
        </p:nvGraphicFramePr>
        <p:xfrm>
          <a:off x="218588" y="1262252"/>
          <a:ext cx="3901591" cy="2309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Google Shape;240;g13a709386da_1_22">
            <a:extLst>
              <a:ext uri="{FF2B5EF4-FFF2-40B4-BE49-F238E27FC236}">
                <a16:creationId xmlns:a16="http://schemas.microsoft.com/office/drawing/2014/main" id="{492D83D4-66D7-4D80-AF85-250A6590DD57}"/>
              </a:ext>
            </a:extLst>
          </p:cNvPr>
          <p:cNvSpPr txBox="1"/>
          <p:nvPr/>
        </p:nvSpPr>
        <p:spPr>
          <a:xfrm>
            <a:off x="4894730" y="327213"/>
            <a:ext cx="4016996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6040" algn="ctr" eaLnBrk="0" hangingPunct="0">
              <a:tabLst>
                <a:tab pos="1026795" algn="l"/>
                <a:tab pos="2154555" algn="l"/>
                <a:tab pos="3523615" algn="l"/>
                <a:tab pos="5033010" algn="l"/>
                <a:tab pos="5819775" algn="l"/>
              </a:tabLst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Times New Roman" panose="02020603050405020304" pitchFamily="18" charset="0"/>
                <a:sym typeface="Helvetica Neue"/>
              </a:rPr>
              <a:t>Насколько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Times New Roman" panose="02020603050405020304" pitchFamily="18" charset="0"/>
                <a:sym typeface="Helvetica Neue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эффективно координируются исследовательские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работы? Не</a:t>
            </a:r>
            <a:r>
              <a:rPr lang="ru-RU" sz="1200" b="1" spc="36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происходит</a:t>
            </a:r>
            <a:r>
              <a:rPr lang="ru-RU" sz="1200" b="1" spc="3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ли</a:t>
            </a:r>
            <a:r>
              <a:rPr lang="ru-RU" sz="1200" b="1" spc="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дублирование</a:t>
            </a:r>
            <a:r>
              <a:rPr lang="ru-RU" sz="1200" b="1" spc="1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научного</a:t>
            </a:r>
            <a:r>
              <a:rPr lang="ru-RU" sz="1200" b="1" spc="-1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поиска</a:t>
            </a:r>
            <a:r>
              <a:rPr lang="ru-RU" sz="1200" b="1" spc="2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внутри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и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вне</a:t>
            </a:r>
            <a:r>
              <a:rPr lang="ru-RU" sz="1200" b="1" spc="-2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ВУЗа</a:t>
            </a:r>
            <a:r>
              <a:rPr lang="ru-RU" sz="1200" b="1" dirty="0">
                <a:solidFill>
                  <a:schemeClr val="tx1"/>
                </a:solidFill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?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 panose="020B0604020202020204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9736626-6CDA-4966-99F0-127E8B4FD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931706"/>
              </p:ext>
            </p:extLst>
          </p:nvPr>
        </p:nvGraphicFramePr>
        <p:xfrm>
          <a:off x="4572000" y="1250512"/>
          <a:ext cx="4533484" cy="224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0C80969-3C49-4235-80B7-7C2344648BCB}"/>
              </a:ext>
            </a:extLst>
          </p:cNvPr>
          <p:cNvSpPr txBox="1"/>
          <p:nvPr/>
        </p:nvSpPr>
        <p:spPr>
          <a:xfrm>
            <a:off x="5106953" y="3571539"/>
            <a:ext cx="4030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vetica Neue" panose="020B0604020202020204" charset="0"/>
              </a:rPr>
              <a:t>Согласно доминантному мнению студентов, исследовательские работы координируются проректором по науке. При этом каждый  4-й отмечает координацию работ со стороны специального подразделения (отдела науки, НИЦ).</a:t>
            </a:r>
          </a:p>
        </p:txBody>
      </p:sp>
    </p:spTree>
    <p:extLst>
      <p:ext uri="{BB962C8B-B14F-4D97-AF65-F5344CB8AC3E}">
        <p14:creationId xmlns:p14="http://schemas.microsoft.com/office/powerpoint/2010/main" val="77404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11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4572000" y="2226833"/>
            <a:ext cx="4572000" cy="262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ru-RU" sz="1200" dirty="0">
                <a:solidFill>
                  <a:srgbClr val="242424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65,7% студентов указали, что имеют возможность получать консультации ведущих ученых согласно расписанию, имеющемуся на кафедрах. 2,4% отметили, что проводятся встречи с ведущими учеными.</a:t>
            </a:r>
          </a:p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100" dirty="0">
              <a:solidFill>
                <a:srgbClr val="242424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100" dirty="0">
              <a:solidFill>
                <a:srgbClr val="242424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lang="ru-RU" sz="1100" dirty="0">
              <a:solidFill>
                <a:srgbClr val="242424"/>
              </a:solidFill>
              <a:ea typeface="Helvetica Neue"/>
              <a:cs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Arial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240;g13a709386da_1_22">
            <a:extLst>
              <a:ext uri="{FF2B5EF4-FFF2-40B4-BE49-F238E27FC236}">
                <a16:creationId xmlns:a16="http://schemas.microsoft.com/office/drawing/2014/main" id="{DF6E59CB-4CBD-41EE-900C-9DC662BB47F5}"/>
              </a:ext>
            </a:extLst>
          </p:cNvPr>
          <p:cNvSpPr txBox="1"/>
          <p:nvPr/>
        </p:nvSpPr>
        <p:spPr>
          <a:xfrm>
            <a:off x="180292" y="477175"/>
            <a:ext cx="464989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604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1026795" algn="l"/>
                <a:tab pos="2154555" algn="l"/>
                <a:tab pos="3523615" algn="l"/>
                <a:tab pos="5033010" algn="l"/>
                <a:tab pos="5819775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Times New Roman" panose="02020603050405020304" pitchFamily="18" charset="0"/>
                <a:sym typeface="Helvetica Neue"/>
              </a:rPr>
              <a:t>Доступны ли ведущие ученые студентам, магистрантам? Имеется ли на кафедре расписание их консультаций?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 panose="020B0604020202020204" charset="0"/>
                <a:ea typeface="Times New Roman" panose="02020603050405020304" pitchFamily="18" charset="0"/>
                <a:cs typeface="Arial"/>
                <a:sym typeface="Arial"/>
              </a:rPr>
              <a:t>  </a:t>
            </a:r>
          </a:p>
          <a:p>
            <a:pPr marL="6604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1026795" algn="l"/>
                <a:tab pos="2154555" algn="l"/>
                <a:tab pos="3523615" algn="l"/>
                <a:tab pos="5033010" algn="l"/>
                <a:tab pos="5819775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 Neue" panose="020B0604020202020204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433849-CE09-4CEC-ACC1-BF18C315EED8}"/>
              </a:ext>
            </a:extLst>
          </p:cNvPr>
          <p:cNvSpPr txBox="1"/>
          <p:nvPr/>
        </p:nvSpPr>
        <p:spPr>
          <a:xfrm>
            <a:off x="435429" y="1"/>
            <a:ext cx="348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sym typeface="Arial"/>
              </a:rPr>
              <a:t>ОРГАНИЗАЦИЯ НИР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4600113-8D52-4FE5-8A6D-1B99D470E2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332900"/>
              </p:ext>
            </p:extLst>
          </p:nvPr>
        </p:nvGraphicFramePr>
        <p:xfrm>
          <a:off x="218587" y="1104901"/>
          <a:ext cx="4504020" cy="3561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1857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914400" y="1697700"/>
            <a:ext cx="731520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КАЧЕСТВО НАУЧНЫХ ИССЛЕДОВАНИЙ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70995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96407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42EE1C-BBED-4A94-9883-D87D95A4EAF1}"/>
              </a:ext>
            </a:extLst>
          </p:cNvPr>
          <p:cNvSpPr txBox="1"/>
          <p:nvPr/>
        </p:nvSpPr>
        <p:spPr>
          <a:xfrm>
            <a:off x="4184725" y="345600"/>
            <a:ext cx="4920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" algn="ctr" eaLnBrk="0" hangingPunct="0"/>
            <a:endParaRPr lang="ru-RU" sz="1200" b="1" dirty="0"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 marL="66040" algn="ctr" eaLnBrk="0" hangingPunct="0"/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Насколько</a:t>
            </a:r>
            <a:r>
              <a:rPr lang="ru-RU" sz="1200" b="1" spc="3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длительно</a:t>
            </a:r>
            <a:r>
              <a:rPr lang="ru-RU" sz="1200" b="1" spc="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научное</a:t>
            </a:r>
            <a:r>
              <a:rPr lang="ru-RU" sz="1200" b="1" spc="4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сотрудничество</a:t>
            </a:r>
            <a:r>
              <a:rPr lang="ru-RU" sz="1200" b="1" spc="3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преподавателей</a:t>
            </a:r>
            <a:r>
              <a:rPr lang="ru-RU" sz="1200" b="1" spc="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и</a:t>
            </a:r>
            <a:r>
              <a:rPr lang="ru-RU" sz="1200" b="1" spc="3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студентов?</a:t>
            </a:r>
            <a:r>
              <a:rPr lang="ru-RU" sz="1200" b="1" spc="3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Имеется</a:t>
            </a:r>
            <a:r>
              <a:rPr lang="ru-RU" sz="1200" b="1" spc="31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ли</a:t>
            </a:r>
            <a:r>
              <a:rPr lang="ru-RU" sz="1200" b="1" spc="9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преемственность</a:t>
            </a:r>
            <a:r>
              <a:rPr lang="ru-RU" sz="1200" b="1" spc="10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между</a:t>
            </a:r>
            <a:r>
              <a:rPr lang="ru-RU" sz="1200" b="1" spc="8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тематикой</a:t>
            </a:r>
            <a:r>
              <a:rPr lang="ru-RU" sz="1200" b="1" spc="9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УИРС,</a:t>
            </a:r>
            <a:r>
              <a:rPr lang="ru-RU" sz="1200" b="1" spc="9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НИРС</a:t>
            </a:r>
            <a:r>
              <a:rPr lang="ru-RU" sz="1200" b="1" spc="10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студентов</a:t>
            </a:r>
            <a:r>
              <a:rPr lang="ru-RU" sz="1200" b="1" spc="6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и</a:t>
            </a:r>
            <a:r>
              <a:rPr lang="ru-RU" sz="1200" b="1" spc="6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их</a:t>
            </a:r>
            <a:r>
              <a:rPr lang="ru-RU" sz="1200" b="1" spc="8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исследованиями</a:t>
            </a:r>
            <a:r>
              <a:rPr lang="ru-RU" sz="1200" b="1" spc="29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в</a:t>
            </a:r>
            <a:r>
              <a:rPr lang="ru-RU" sz="1200" b="1" spc="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магистратуре</a:t>
            </a:r>
            <a:r>
              <a:rPr lang="ru-RU" sz="1200" b="1" spc="1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и</a:t>
            </a:r>
            <a:r>
              <a:rPr lang="ru-RU" sz="1200" b="1" spc="-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докторантуре? </a:t>
            </a:r>
          </a:p>
          <a:p>
            <a:pPr marL="66040" algn="ctr" eaLnBrk="0" hangingPunct="0"/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(% от числа опрошенных)</a:t>
            </a:r>
            <a:endParaRPr lang="ru-RU" sz="1200" b="1" dirty="0"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EF6D2-C751-47C9-8583-2205C74D1A73}"/>
              </a:ext>
            </a:extLst>
          </p:cNvPr>
          <p:cNvSpPr txBox="1"/>
          <p:nvPr/>
        </p:nvSpPr>
        <p:spPr>
          <a:xfrm>
            <a:off x="457199" y="21771"/>
            <a:ext cx="4452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/>
          </a:p>
          <a:p>
            <a:r>
              <a:rPr lang="ru-RU" sz="1000" dirty="0"/>
              <a:t>КАЧЕСТВО НИР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84A5C-C0C9-4B20-8198-25678A09394C}"/>
              </a:ext>
            </a:extLst>
          </p:cNvPr>
          <p:cNvSpPr txBox="1"/>
          <p:nvPr/>
        </p:nvSpPr>
        <p:spPr>
          <a:xfrm>
            <a:off x="139700" y="421882"/>
            <a:ext cx="391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" algn="ctr" eaLnBrk="0" hangingPunct="0"/>
            <a:endParaRPr lang="ru-RU" sz="1200" b="1" dirty="0"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 marL="66040" algn="ctr" eaLnBrk="0" hangingPunct="0"/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Насколько</a:t>
            </a:r>
            <a:r>
              <a:rPr lang="ru-RU" sz="1200" b="1" spc="6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актуальна,</a:t>
            </a:r>
            <a:r>
              <a:rPr lang="ru-RU" sz="1200" b="1" spc="5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по</a:t>
            </a:r>
            <a:r>
              <a:rPr lang="ru-RU" sz="1200" b="1" spc="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Вашему</a:t>
            </a:r>
            <a:r>
              <a:rPr lang="ru-RU" sz="1200" b="1" spc="6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мнению,</a:t>
            </a:r>
            <a:r>
              <a:rPr lang="ru-RU" sz="1200" b="1" spc="5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тематика</a:t>
            </a:r>
            <a:r>
              <a:rPr lang="ru-RU" sz="1200" b="1" spc="4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научных</a:t>
            </a:r>
            <a:r>
              <a:rPr lang="ru-RU" sz="1200" b="1" spc="1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исследований, предлагаемых</a:t>
            </a:r>
            <a:r>
              <a:rPr lang="ru-RU" sz="1200" b="1" spc="-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ВУЗом? </a:t>
            </a:r>
            <a:r>
              <a:rPr lang="ru-RU" sz="1200" b="1" dirty="0">
                <a:latin typeface="Helvetica Neue" panose="020B0604020202020204" charset="0"/>
                <a:ea typeface="Times New Roman" panose="02020603050405020304" pitchFamily="18" charset="0"/>
              </a:rPr>
              <a:t>(% от числа опрошенных)</a:t>
            </a:r>
            <a:endParaRPr lang="ru-RU" sz="1200" b="1" dirty="0"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CF4EAA6-BEAF-495D-A7DB-1F7F8A3720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1609234"/>
              </p:ext>
            </p:extLst>
          </p:nvPr>
        </p:nvGraphicFramePr>
        <p:xfrm>
          <a:off x="342801" y="1397000"/>
          <a:ext cx="3708499" cy="235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C9E6F5D-E11E-4054-905C-1A71FF95FC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852996"/>
              </p:ext>
            </p:extLst>
          </p:nvPr>
        </p:nvGraphicFramePr>
        <p:xfrm>
          <a:off x="4572000" y="1541120"/>
          <a:ext cx="4355681" cy="2357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A8597B1-93B5-473B-90E4-011089C7E52C}"/>
              </a:ext>
            </a:extLst>
          </p:cNvPr>
          <p:cNvSpPr txBox="1"/>
          <p:nvPr/>
        </p:nvSpPr>
        <p:spPr>
          <a:xfrm>
            <a:off x="457199" y="3898540"/>
            <a:ext cx="335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vetica Neue" panose="020B0604020202020204" charset="0"/>
              </a:rPr>
              <a:t>По мнению 98,2% опрошенных, тематика научных исследований, предлагаемых ВУЗом всегда и достаточно актуальна.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4583E-EF3E-455F-911B-298262CA30D5}"/>
              </a:ext>
            </a:extLst>
          </p:cNvPr>
          <p:cNvSpPr txBox="1"/>
          <p:nvPr/>
        </p:nvSpPr>
        <p:spPr>
          <a:xfrm>
            <a:off x="3808207" y="3754420"/>
            <a:ext cx="5119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vetica Neue" panose="020B0604020202020204" charset="0"/>
              </a:rPr>
              <a:t>Одна половина опрошенных студентов отмечает научное сотрудничество с преподавателями в течение всего периода обучения в ВУЗе, другая половина – до окончания проекта, но в обоих случаях преемственность тематик УИРС и НИРС сохраняется, что позволяет студентам продолжить исследования в магистратуре и докторантуре.</a:t>
            </a:r>
          </a:p>
          <a:p>
            <a:endParaRPr lang="ru-RU" sz="12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59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710005" y="1697700"/>
            <a:ext cx="7519595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САМООЦЕНКИ ИССЛЕДОВАТЕЛЬСКИХ КОМПЕТЕНЦИЙ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242424"/>
              </a:solidFill>
              <a:effectLst/>
              <a:uLnTx/>
              <a:uFillTx/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14555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7d1d21ee2_1_16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88" name="Google Shape;288;g137d1d21ee2_1_168"/>
          <p:cNvSpPr txBox="1"/>
          <p:nvPr/>
        </p:nvSpPr>
        <p:spPr>
          <a:xfrm>
            <a:off x="284425" y="474396"/>
            <a:ext cx="403517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Helvetica Neue" panose="020B0604020202020204" charset="0"/>
                <a:sym typeface="Arial"/>
              </a:rPr>
              <a:t>Оцените свое умение выявлять актуальную проблему в определенной области науки, выбрать направление поиска, поставить цели и задачи (% от числа опрошенных)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3" name="Google Shape;293;g137d1d21ee2_1_168"/>
          <p:cNvSpPr txBox="1"/>
          <p:nvPr/>
        </p:nvSpPr>
        <p:spPr>
          <a:xfrm>
            <a:off x="451555" y="76200"/>
            <a:ext cx="3674131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САМООЦЕНКИ ИССЛЕДОВАТЕЛЬСКИХ КОМПЕТЕНЦИЙ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EA6356-F30F-4706-B0E5-0BE51A322F8F}"/>
              </a:ext>
            </a:extLst>
          </p:cNvPr>
          <p:cNvSpPr txBox="1"/>
          <p:nvPr/>
        </p:nvSpPr>
        <p:spPr>
          <a:xfrm>
            <a:off x="7124700" y="2571750"/>
            <a:ext cx="5524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62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A2038DE1-4933-4241-B96E-5CD59F2AD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687536"/>
              </p:ext>
            </p:extLst>
          </p:nvPr>
        </p:nvGraphicFramePr>
        <p:xfrm>
          <a:off x="218588" y="1506071"/>
          <a:ext cx="3772500" cy="2345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8F8C64-AC19-4042-9EC9-8A814F9E920F}"/>
              </a:ext>
            </a:extLst>
          </p:cNvPr>
          <p:cNvSpPr txBox="1"/>
          <p:nvPr/>
        </p:nvSpPr>
        <p:spPr>
          <a:xfrm>
            <a:off x="4484914" y="414724"/>
            <a:ext cx="4620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" algn="ctr" eaLnBrk="0" hangingPunct="0"/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Оцените</a:t>
            </a:r>
            <a:r>
              <a:rPr lang="ru-RU" sz="1200" b="1" spc="9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свое</a:t>
            </a:r>
            <a:r>
              <a:rPr lang="ru-RU" sz="1200" b="1" spc="9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умение</a:t>
            </a:r>
            <a:r>
              <a:rPr lang="ru-RU" sz="1200" b="1" spc="9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осуществлять</a:t>
            </a:r>
            <a:r>
              <a:rPr lang="ru-RU" sz="1200" b="1" spc="1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информационный</a:t>
            </a:r>
            <a:r>
              <a:rPr lang="ru-RU" sz="1200" b="1" spc="1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поиск</a:t>
            </a:r>
            <a:r>
              <a:rPr lang="ru-RU" sz="1200" b="1" spc="10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в</a:t>
            </a:r>
            <a:r>
              <a:rPr lang="ru-RU" sz="1200" b="1" spc="9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информационном</a:t>
            </a:r>
            <a:r>
              <a:rPr lang="ru-RU" sz="1200" b="1" spc="37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пространстве</a:t>
            </a:r>
            <a:r>
              <a:rPr lang="ru-RU" sz="1200" b="1" spc="6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по</a:t>
            </a:r>
            <a:r>
              <a:rPr lang="ru-RU" sz="1200" b="1" spc="8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проблеме</a:t>
            </a:r>
            <a:r>
              <a:rPr lang="ru-RU" sz="1200" b="1" spc="8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(в</a:t>
            </a:r>
            <a:r>
              <a:rPr lang="ru-RU" sz="1200" b="1" spc="6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том</a:t>
            </a:r>
            <a:r>
              <a:rPr lang="ru-RU" sz="1200" b="1" spc="6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числе</a:t>
            </a:r>
            <a:r>
              <a:rPr lang="ru-RU" sz="1200" b="1" spc="7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в</a:t>
            </a:r>
            <a:r>
              <a:rPr lang="ru-RU" sz="1200" b="1" spc="8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электронных</a:t>
            </a:r>
            <a:r>
              <a:rPr lang="ru-RU" sz="1200" b="1" spc="9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базах</a:t>
            </a:r>
            <a:r>
              <a:rPr lang="ru-RU" sz="1200" b="1" spc="8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данных,</a:t>
            </a:r>
            <a:r>
              <a:rPr lang="ru-RU" sz="1200" b="1" spc="12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сети</a:t>
            </a:r>
            <a:r>
              <a:rPr lang="ru-RU" sz="1200" b="1" spc="8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Интернет</a:t>
            </a:r>
            <a:r>
              <a:rPr lang="ru-RU" sz="1200" b="1" spc="27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и</a:t>
            </a:r>
            <a:r>
              <a:rPr lang="ru-RU" sz="1200" b="1" spc="1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др.), критически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перерабатывать</a:t>
            </a:r>
            <a:r>
              <a:rPr lang="ru-RU" sz="1200" b="1" spc="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выявленную</a:t>
            </a:r>
            <a:r>
              <a:rPr lang="ru-RU" sz="1200" b="1" spc="3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информацию (% от числа опрошенных)</a:t>
            </a:r>
          </a:p>
          <a:p>
            <a:pPr marL="66040" algn="ctr" eaLnBrk="0" hangingPunct="0"/>
            <a:endParaRPr lang="ru-RU" sz="1200" b="1" dirty="0"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3FCFAC9-5476-4B7E-B87D-76EB33EB9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424996"/>
              </p:ext>
            </p:extLst>
          </p:nvPr>
        </p:nvGraphicFramePr>
        <p:xfrm>
          <a:off x="4730121" y="1506071"/>
          <a:ext cx="4101013" cy="2818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20304A8-AEAA-47B2-94DC-0AE6D4B134F2}"/>
              </a:ext>
            </a:extLst>
          </p:cNvPr>
          <p:cNvSpPr txBox="1"/>
          <p:nvPr/>
        </p:nvSpPr>
        <p:spPr>
          <a:xfrm>
            <a:off x="312866" y="3743661"/>
            <a:ext cx="8518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vetica Neue" panose="020B0604020202020204" charset="0"/>
              </a:rPr>
              <a:t>Поддается фиксации критически высокий уровень самооценки по группам умений: 86,2% оценивают свой уровень актуализации научной проблемы, выбора направления поиска, постановки целей и задач как высокий; 79,1% также высоко оценивают свое умение информационного поиска, ориентации в </a:t>
            </a:r>
            <a:r>
              <a:rPr lang="ru-RU" sz="1200" dirty="0" err="1">
                <a:latin typeface="Helvetica Neue" panose="020B0604020202020204" charset="0"/>
              </a:rPr>
              <a:t>инфопространстве</a:t>
            </a:r>
            <a:r>
              <a:rPr lang="ru-RU" sz="1200" dirty="0">
                <a:latin typeface="Helvetica Neue" panose="020B0604020202020204" charset="0"/>
              </a:rPr>
              <a:t>, критической переработки полученной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92301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232F6DA-419E-4327-95AF-AA455D96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22" y="76201"/>
            <a:ext cx="4594077" cy="272142"/>
          </a:xfrm>
        </p:spPr>
        <p:txBody>
          <a:bodyPr/>
          <a:lstStyle/>
          <a:p>
            <a:r>
              <a:rPr lang="ru-RU" sz="1000" dirty="0">
                <a:latin typeface="Helvetica Neue" panose="020B0604020202020204" charset="0"/>
              </a:rPr>
              <a:t>САМООЦЕНКИ ИССЛЕДОВАТЕЛЬСКИХ КОМПЕТЕНЦИЙ</a:t>
            </a:r>
            <a:endParaRPr lang="ru-RU" sz="1100" dirty="0">
              <a:latin typeface="Helvetica Neue" panose="020B0604020202020204" charset="0"/>
            </a:endParaRPr>
          </a:p>
        </p:txBody>
      </p:sp>
      <p:sp>
        <p:nvSpPr>
          <p:cNvPr id="266" name="Google Shape;266;g1376dbea4d5_0_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3F3F3"/>
                </a:highlight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16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highlight>
                <a:srgbClr val="F3F3F3"/>
              </a:highlight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649F0-4526-4A82-85CE-2CC69D5D56E6}"/>
              </a:ext>
            </a:extLst>
          </p:cNvPr>
          <p:cNvSpPr txBox="1"/>
          <p:nvPr/>
        </p:nvSpPr>
        <p:spPr>
          <a:xfrm>
            <a:off x="253970" y="435429"/>
            <a:ext cx="3866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Оцените владение методами и приемами научного исследования (общими и специальными), в том числе методами математической статистики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(% от числа опрошенных)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248887-322C-4A44-B607-0F80035B720B}"/>
              </a:ext>
            </a:extLst>
          </p:cNvPr>
          <p:cNvSpPr txBox="1"/>
          <p:nvPr/>
        </p:nvSpPr>
        <p:spPr>
          <a:xfrm>
            <a:off x="4251572" y="435429"/>
            <a:ext cx="4594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" algn="ctr" eaLnBrk="0" hangingPunct="0"/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Оцените умение</a:t>
            </a:r>
            <a:r>
              <a:rPr lang="ru-RU" sz="1200" b="1" spc="22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организовать</a:t>
            </a:r>
            <a:r>
              <a:rPr lang="ru-RU" sz="1200" b="1" spc="25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и</a:t>
            </a:r>
            <a:r>
              <a:rPr lang="ru-RU" sz="1200" b="1" spc="23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провести</a:t>
            </a:r>
            <a:r>
              <a:rPr lang="ru-RU" sz="1200" b="1" spc="23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экспериментальное</a:t>
            </a:r>
            <a:r>
              <a:rPr lang="ru-RU" sz="1200" b="1" spc="23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исследование,</a:t>
            </a:r>
            <a:r>
              <a:rPr lang="ru-RU" sz="1200" b="1" spc="26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обработать</a:t>
            </a:r>
            <a:r>
              <a:rPr lang="ru-RU" sz="1200" b="1" spc="33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полученные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данные,</a:t>
            </a:r>
            <a:r>
              <a:rPr lang="ru-RU" sz="1200" b="1" spc="3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выявить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тенденции </a:t>
            </a:r>
          </a:p>
          <a:p>
            <a:pPr marL="66040" algn="ctr" eaLnBrk="0" hangingPunct="0"/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(% от числа опрошенных)</a:t>
            </a:r>
            <a:endParaRPr lang="ru-RU" sz="1200" b="1" dirty="0"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4391760-1F2F-4E9A-9B16-479F6758CD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60189"/>
              </p:ext>
            </p:extLst>
          </p:nvPr>
        </p:nvGraphicFramePr>
        <p:xfrm>
          <a:off x="428017" y="1266427"/>
          <a:ext cx="3569825" cy="199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6279E772-D464-4F1E-B749-15DC1B9C5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2025412"/>
              </p:ext>
            </p:extLst>
          </p:nvPr>
        </p:nvGraphicFramePr>
        <p:xfrm>
          <a:off x="4572001" y="1171101"/>
          <a:ext cx="3984784" cy="2335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A48598F-95D4-4408-BD1D-16C2D516D133}"/>
              </a:ext>
            </a:extLst>
          </p:cNvPr>
          <p:cNvSpPr txBox="1"/>
          <p:nvPr/>
        </p:nvSpPr>
        <p:spPr>
          <a:xfrm>
            <a:off x="253970" y="3506992"/>
            <a:ext cx="3997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vetica Neue" panose="020B0604020202020204" charset="0"/>
              </a:rPr>
              <a:t>Свыше двух третей студентов считают, что владеют методами и приемами научного исследования, в том числе методами математической статистики, на высоком уровне.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F2D042-2DFF-4682-BABC-BD8EE118F7D6}"/>
              </a:ext>
            </a:extLst>
          </p:cNvPr>
          <p:cNvSpPr txBox="1"/>
          <p:nvPr/>
        </p:nvSpPr>
        <p:spPr>
          <a:xfrm>
            <a:off x="5056094" y="3506992"/>
            <a:ext cx="3700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vetica Neue" panose="020B0604020202020204" charset="0"/>
              </a:rPr>
              <a:t>Организация и проведение экспериментального исследования, обработка данных и выявление тенденций также оцениваются большинством на высоком уровне Лишь каждый 4-й опрошенный оценил эти свои умения как средние.</a:t>
            </a:r>
          </a:p>
          <a:p>
            <a:endParaRPr lang="ru-RU" sz="12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BE7221C-38E6-422F-B77D-4BC1B4DD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04" y="399639"/>
            <a:ext cx="4120178" cy="1086261"/>
          </a:xfrm>
        </p:spPr>
        <p:txBody>
          <a:bodyPr/>
          <a:lstStyle/>
          <a:p>
            <a:pPr marL="66040" algn="ctr" eaLnBrk="0" hangingPunct="0"/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Оцените умение</a:t>
            </a:r>
            <a:r>
              <a:rPr lang="ru-RU" sz="1200" b="1" spc="22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оформить результаты исследования в соответствии с требованиями к содержанию и стилю научных публикаций </a:t>
            </a:r>
            <a:b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</a:br>
            <a:r>
              <a:rPr lang="ru-RU" sz="1200" b="1" dirty="0">
                <a:latin typeface="Helvetica Neue" panose="020B0604020202020204" charset="0"/>
                <a:cs typeface="Times New Roman" panose="02020603050405020304" pitchFamily="18" charset="0"/>
              </a:rPr>
              <a:t>(% от числа опрошенных)</a:t>
            </a:r>
          </a:p>
        </p:txBody>
      </p:sp>
      <p:sp>
        <p:nvSpPr>
          <p:cNvPr id="194" name="Google Shape;194;g137d1d21ee2_1_1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17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196" name="Google Shape;196;g137d1d21ee2_1_135"/>
          <p:cNvSpPr txBox="1"/>
          <p:nvPr/>
        </p:nvSpPr>
        <p:spPr>
          <a:xfrm>
            <a:off x="4292755" y="4336461"/>
            <a:ext cx="4677074" cy="331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651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</a:pPr>
            <a:endParaRPr lang="ru-RU" sz="10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77CA0B-9D3A-4EBE-BF56-23615BDB9750}"/>
              </a:ext>
            </a:extLst>
          </p:cNvPr>
          <p:cNvSpPr txBox="1"/>
          <p:nvPr/>
        </p:nvSpPr>
        <p:spPr>
          <a:xfrm>
            <a:off x="6638926" y="1047751"/>
            <a:ext cx="561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Helvetica Neue" panose="020B0604020202020204" charset="0"/>
              </a:rPr>
              <a:t>13,2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16EB7C-0333-4789-BCB3-70C77D917776}"/>
              </a:ext>
            </a:extLst>
          </p:cNvPr>
          <p:cNvSpPr txBox="1"/>
          <p:nvPr/>
        </p:nvSpPr>
        <p:spPr>
          <a:xfrm>
            <a:off x="6989446" y="1672108"/>
            <a:ext cx="449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Helvetica Neue" panose="020B0604020202020204" charset="0"/>
              </a:rPr>
              <a:t>25,9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F131F9-7F23-4A81-98E3-19E433DC814E}"/>
              </a:ext>
            </a:extLst>
          </p:cNvPr>
          <p:cNvSpPr txBox="1"/>
          <p:nvPr/>
        </p:nvSpPr>
        <p:spPr>
          <a:xfrm>
            <a:off x="7044988" y="2172223"/>
            <a:ext cx="449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Helvetica Neue" panose="020B0604020202020204" charset="0"/>
              </a:rPr>
              <a:t>22,2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FB843B-192E-406C-B7F2-2AC85015AEF4}"/>
              </a:ext>
            </a:extLst>
          </p:cNvPr>
          <p:cNvSpPr txBox="1"/>
          <p:nvPr/>
        </p:nvSpPr>
        <p:spPr>
          <a:xfrm>
            <a:off x="6895295" y="2672338"/>
            <a:ext cx="334425" cy="246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Helvetica Neue" panose="020B0604020202020204" charset="0"/>
              </a:rPr>
              <a:t>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AC9C57-2215-4C27-BC19-EFE8C47DA434}"/>
              </a:ext>
            </a:extLst>
          </p:cNvPr>
          <p:cNvSpPr txBox="1"/>
          <p:nvPr/>
        </p:nvSpPr>
        <p:spPr>
          <a:xfrm>
            <a:off x="7275442" y="3147595"/>
            <a:ext cx="449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Helvetica Neue" panose="020B0604020202020204" charset="0"/>
              </a:rPr>
              <a:t>25,7</a:t>
            </a:r>
          </a:p>
        </p:txBody>
      </p:sp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id="{4F48843C-770E-44D9-8FA1-24326ED657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362012"/>
              </p:ext>
            </p:extLst>
          </p:nvPr>
        </p:nvGraphicFramePr>
        <p:xfrm>
          <a:off x="241204" y="1230635"/>
          <a:ext cx="3718711" cy="2592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A92F8B2D-DE97-40B6-9ED8-30D734DE843F}"/>
              </a:ext>
            </a:extLst>
          </p:cNvPr>
          <p:cNvSpPr txBox="1">
            <a:spLocks/>
          </p:cNvSpPr>
          <p:nvPr/>
        </p:nvSpPr>
        <p:spPr>
          <a:xfrm>
            <a:off x="398959" y="54077"/>
            <a:ext cx="3796523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Helvetica Neue"/>
              <a:buNone/>
              <a:defRPr sz="4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lang="ru-RU" sz="1000" dirty="0">
                <a:solidFill>
                  <a:srgbClr val="212121"/>
                </a:solidFill>
                <a:latin typeface="Helvetica Neue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САМООЦЕНКИ ИССЛЕДОВАТЕЛЬСКИХ КОМПЕТЕНЦИЙ</a:t>
            </a:r>
            <a:endParaRPr lang="ru-RU" sz="1000" dirty="0">
              <a:latin typeface="Helvetica Neue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39651-E3F9-445B-A00D-4CB6A87C7EDE}"/>
              </a:ext>
            </a:extLst>
          </p:cNvPr>
          <p:cNvSpPr txBox="1"/>
          <p:nvPr/>
        </p:nvSpPr>
        <p:spPr>
          <a:xfrm>
            <a:off x="4808668" y="399639"/>
            <a:ext cx="3926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" algn="ctr" eaLnBrk="0" hangingPunct="0"/>
            <a:endParaRPr lang="ru-RU" sz="1200" b="1" spc="-5" dirty="0">
              <a:effectLst/>
              <a:latin typeface="Helvetica Neue" panose="020B0604020202020204" charset="0"/>
              <a:ea typeface="Times New Roman" panose="02020603050405020304" pitchFamily="18" charset="0"/>
            </a:endParaRPr>
          </a:p>
          <a:p>
            <a:pPr marL="66040" algn="ctr" eaLnBrk="0" hangingPunct="0"/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Как</a:t>
            </a:r>
            <a:r>
              <a:rPr lang="ru-RU" sz="1200" b="1" spc="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Вы</a:t>
            </a:r>
            <a:r>
              <a:rPr lang="ru-RU" sz="1200" b="1" spc="1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считаете,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нужно</a:t>
            </a:r>
            <a:r>
              <a:rPr lang="ru-RU" sz="1200" b="1" spc="1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ли</a:t>
            </a:r>
            <a:r>
              <a:rPr lang="ru-RU" sz="1200" b="1" spc="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студенту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ВУЗа</a:t>
            </a:r>
            <a:r>
              <a:rPr lang="ru-RU" sz="1200" b="1" spc="1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заниматься научно-исследовательской</a:t>
            </a:r>
            <a:r>
              <a:rPr lang="ru-RU" sz="1200" b="1" spc="405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работой? (% от числа опрошенных)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4DE77B37-9508-4F8A-844F-C45D782F3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89224"/>
              </p:ext>
            </p:extLst>
          </p:nvPr>
        </p:nvGraphicFramePr>
        <p:xfrm>
          <a:off x="4808669" y="1293970"/>
          <a:ext cx="3829722" cy="237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FB1186-055E-4989-B014-EE558738BFD7}"/>
              </a:ext>
            </a:extLst>
          </p:cNvPr>
          <p:cNvSpPr txBox="1"/>
          <p:nvPr/>
        </p:nvSpPr>
        <p:spPr>
          <a:xfrm>
            <a:off x="678657" y="3343956"/>
            <a:ext cx="8056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vetica Neue" panose="020B0604020202020204" charset="0"/>
              </a:rPr>
              <a:t>Абсолютное большинство опрошенных студентов, высоко оценивая свое умение оформлять результаты исследования в соответствии с требованиями к контенту и стилю научных публикаций, признает необходимость заниматься научно-исследовательской работой.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284425" y="377687"/>
            <a:ext cx="5650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SzPts val="2000"/>
              <a:buNone/>
            </a:pPr>
            <a:r>
              <a:rPr lang="ru" sz="1100" b="1" dirty="0">
                <a:solidFill>
                  <a:srgbClr val="434343"/>
                </a:solidFill>
                <a:latin typeface="+mn-lt"/>
              </a:rPr>
              <a:t>СОДЕРЖАНИЕ</a:t>
            </a:r>
            <a:endParaRPr sz="1100" dirty="0">
              <a:solidFill>
                <a:srgbClr val="434343"/>
              </a:solidFill>
              <a:latin typeface="+mn-lt"/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title" idx="4294967295"/>
          </p:nvPr>
        </p:nvSpPr>
        <p:spPr>
          <a:xfrm>
            <a:off x="354900" y="695300"/>
            <a:ext cx="8434200" cy="407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r>
              <a:rPr lang="ru" sz="1200" b="1" dirty="0">
                <a:solidFill>
                  <a:schemeClr val="dk2"/>
                </a:solidFill>
                <a:latin typeface="Helvetica Neue" panose="020B0604020202020204" charset="0"/>
              </a:rPr>
              <a:t>Об исследовании.............………………………………………………………….……………………….…………………....3  Резюме (выводы и обобщения)..........................................................……………………….…………………………... 4</a:t>
            </a:r>
            <a:br>
              <a:rPr lang="ru" sz="1200" b="1" dirty="0">
                <a:solidFill>
                  <a:schemeClr val="dk2"/>
                </a:solidFill>
                <a:latin typeface="Helvetica Neue" panose="020B0604020202020204" charset="0"/>
              </a:rPr>
            </a:br>
            <a: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  <a:t>Профиль опрошенных студентов….…………………………………………………………………………………………..6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sym typeface="Helvetica Neue"/>
              </a:rPr>
              <a:t>Организация научно-исследовательской работы..</a:t>
            </a:r>
            <a: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  <a:t>……………………………………………………………………….8</a:t>
            </a:r>
            <a:b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</a:br>
            <a: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  <a:t>Качество научных исследований.…………………………………………………………………………………………….12</a:t>
            </a:r>
            <a:b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</a:br>
            <a: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  <a:t>Самооценки исследовательских компетенций..…………………………………………………………………………..14</a:t>
            </a:r>
            <a:b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</a:br>
            <a:b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</a:br>
            <a:b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</a:br>
            <a: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  <a:t>  </a:t>
            </a:r>
            <a:b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</a:br>
            <a:b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</a:br>
            <a:b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</a:br>
            <a:b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</a:br>
            <a:r>
              <a:rPr lang="ru-RU" sz="1200" dirty="0">
                <a:solidFill>
                  <a:schemeClr val="tx1"/>
                </a:solidFill>
                <a:latin typeface="Helvetica Neue" panose="020B0604020202020204" charset="0"/>
              </a:rPr>
              <a:t>В рамках мониторингового исследования в октябре 2024 г. проведен онлайн-опрос студентов </a:t>
            </a:r>
            <a:br>
              <a:rPr lang="ru-RU" sz="1200" dirty="0">
                <a:solidFill>
                  <a:schemeClr val="tx1"/>
                </a:solidFill>
                <a:latin typeface="Helvetica Neue" panose="020B0604020202020204" charset="0"/>
              </a:rPr>
            </a:br>
            <a:r>
              <a:rPr lang="ru-RU" sz="1200" dirty="0">
                <a:solidFill>
                  <a:schemeClr val="tx1"/>
                </a:solidFill>
                <a:latin typeface="Helvetica Neue" panose="020B0604020202020204" charset="0"/>
              </a:rPr>
              <a:t>бакалавриата и магистратуры с целью определения уровня удовлетворенности НИР,</a:t>
            </a:r>
            <a:br>
              <a:rPr lang="ru-RU" sz="1200" dirty="0">
                <a:solidFill>
                  <a:schemeClr val="tx1"/>
                </a:solidFill>
                <a:latin typeface="Helvetica Neue" panose="020B0604020202020204" charset="0"/>
              </a:rPr>
            </a:br>
            <a:r>
              <a:rPr lang="ru-RU" sz="1200" dirty="0">
                <a:solidFill>
                  <a:schemeClr val="tx1"/>
                </a:solidFill>
                <a:latin typeface="Helvetica Neue" panose="020B0604020202020204" charset="0"/>
              </a:rPr>
              <a:t>проводимой в ВУЗе. В настоящем обзоре представлены результаты проведенного опроса.</a:t>
            </a:r>
            <a:br>
              <a:rPr lang="ru-RU" sz="1200" b="1" dirty="0">
                <a:solidFill>
                  <a:schemeClr val="tx1"/>
                </a:solidFill>
                <a:latin typeface="Helvetica Neue" panose="020B0604020202020204" charset="0"/>
              </a:rPr>
            </a:br>
            <a:b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</a:br>
            <a:br>
              <a:rPr lang="ru-RU" sz="1200" b="1" dirty="0">
                <a:solidFill>
                  <a:schemeClr val="dk2"/>
                </a:solidFill>
                <a:latin typeface="Helvetica Neue" panose="020B0604020202020204" charset="0"/>
              </a:rPr>
            </a:br>
            <a:endParaRPr sz="1200" dirty="0">
              <a:solidFill>
                <a:schemeClr val="dk2"/>
              </a:solidFill>
              <a:latin typeface="Helvetica Neue" panose="020B060402020202020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endParaRPr sz="1100" dirty="0">
              <a:solidFill>
                <a:schemeClr val="dk2"/>
              </a:solidFill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ada35a6fc_0_0"/>
          <p:cNvSpPr txBox="1">
            <a:spLocks noGrp="1"/>
          </p:cNvSpPr>
          <p:nvPr>
            <p:ph type="title"/>
          </p:nvPr>
        </p:nvSpPr>
        <p:spPr>
          <a:xfrm>
            <a:off x="284425" y="377675"/>
            <a:ext cx="4395600" cy="2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" sz="1200" b="1" dirty="0"/>
              <a:t>ОБ ИССЛЕДОВАНИИ</a:t>
            </a:r>
            <a:endParaRPr sz="1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dirty="0"/>
          </a:p>
        </p:txBody>
      </p:sp>
      <p:sp>
        <p:nvSpPr>
          <p:cNvPr id="98" name="Google Shape;98;g11ada35a6fc_0_0"/>
          <p:cNvSpPr txBox="1">
            <a:spLocks noGrp="1"/>
          </p:cNvSpPr>
          <p:nvPr>
            <p:ph type="title" idx="3"/>
          </p:nvPr>
        </p:nvSpPr>
        <p:spPr>
          <a:xfrm>
            <a:off x="360475" y="647375"/>
            <a:ext cx="4243500" cy="410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b="1" dirty="0">
                <a:solidFill>
                  <a:srgbClr val="434343"/>
                </a:solidFill>
              </a:rPr>
              <a:t>ВЫБОРКА И ГЕОЛОКАЦИЯ</a:t>
            </a:r>
            <a:endParaRPr b="1" dirty="0">
              <a:solidFill>
                <a:srgbClr val="434343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b="1" dirty="0">
                <a:solidFill>
                  <a:schemeClr val="tx1"/>
                </a:solidFill>
              </a:rPr>
              <a:t>Сроки исследования:</a:t>
            </a:r>
            <a:r>
              <a:rPr lang="ru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октябрь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2024 г.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ru-RU" sz="1000" b="1"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b="1" dirty="0">
                <a:solidFill>
                  <a:schemeClr val="tx1"/>
                </a:solidFill>
              </a:rPr>
              <a:t>Всего опрошено – </a:t>
            </a:r>
            <a:r>
              <a:rPr lang="ru-RU" dirty="0">
                <a:solidFill>
                  <a:schemeClr val="tx1"/>
                </a:solidFill>
              </a:rPr>
              <a:t>1076 респондента</a:t>
            </a:r>
            <a:endParaRPr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ru-RU" sz="1000" b="1" dirty="0">
              <a:solidFill>
                <a:schemeClr val="tx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" b="1" dirty="0">
                <a:solidFill>
                  <a:schemeClr val="tx1"/>
                </a:solidFill>
              </a:rPr>
              <a:t>Геолокация: </a:t>
            </a:r>
            <a:r>
              <a:rPr lang="ru" dirty="0">
                <a:solidFill>
                  <a:schemeClr val="tx1"/>
                </a:solidFill>
              </a:rPr>
              <a:t>Республика Казахстан - г. </a:t>
            </a:r>
            <a:r>
              <a:rPr lang="ru-RU" dirty="0">
                <a:solidFill>
                  <a:schemeClr val="tx1"/>
                </a:solidFill>
              </a:rPr>
              <a:t>Караганда</a:t>
            </a:r>
            <a:endParaRPr dirty="0">
              <a:solidFill>
                <a:schemeClr val="tx1"/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lang="ru-RU" sz="1000" b="1" dirty="0">
                <a:solidFill>
                  <a:srgbClr val="434343"/>
                </a:solidFill>
              </a:rPr>
            </a:b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Метод сбора информации: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Arial"/>
                <a:sym typeface="Arial"/>
              </a:rPr>
              <a:t>Онлайн-опрос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lang="ru-RU" sz="1000" b="1" dirty="0">
              <a:solidFill>
                <a:srgbClr val="434343"/>
              </a:solidFill>
            </a:endParaRPr>
          </a:p>
          <a:p>
            <a:pPr lvl="0">
              <a:spcBef>
                <a:spcPts val="800"/>
              </a:spcBef>
              <a:buClr>
                <a:srgbClr val="505050"/>
              </a:buClr>
            </a:pPr>
            <a:r>
              <a:rPr lang="ru-RU" b="1" dirty="0">
                <a:solidFill>
                  <a:srgbClr val="505050"/>
                </a:solidFill>
              </a:rPr>
              <a:t>МЕТОДОЛОГИЯ ИССЛЕДОВАНИЯ</a:t>
            </a:r>
            <a:br>
              <a:rPr lang="ru-RU" b="1" dirty="0">
                <a:solidFill>
                  <a:srgbClr val="505050"/>
                </a:solidFill>
              </a:rPr>
            </a:br>
            <a:br>
              <a:rPr lang="ru-RU" b="1" dirty="0">
                <a:solidFill>
                  <a:srgbClr val="505050"/>
                </a:solidFill>
              </a:rPr>
            </a:br>
            <a:r>
              <a:rPr lang="ru-RU" b="1" dirty="0">
                <a:solidFill>
                  <a:srgbClr val="505050"/>
                </a:solidFill>
              </a:rPr>
              <a:t>Объект исследования:</a:t>
            </a:r>
            <a:r>
              <a:rPr lang="ru-RU" dirty="0">
                <a:solidFill>
                  <a:srgbClr val="505050"/>
                </a:solidFill>
              </a:rPr>
              <a:t> Студенты ЧУ «Академия «BOLASHAQ» 1 – 5 курсов, очной формы обучения, в том числе с применением ДОТ, казахского и русского отделений</a:t>
            </a:r>
            <a:br>
              <a:rPr lang="ru-RU" dirty="0">
                <a:solidFill>
                  <a:srgbClr val="505050"/>
                </a:solidFill>
              </a:rPr>
            </a:br>
            <a:endParaRPr lang="ru-RU" dirty="0">
              <a:solidFill>
                <a:srgbClr val="434343"/>
              </a:solidFill>
            </a:endParaRPr>
          </a:p>
          <a:p>
            <a:r>
              <a:rPr lang="ru-RU" b="1" dirty="0">
                <a:solidFill>
                  <a:srgbClr val="505050"/>
                </a:solidFill>
              </a:rPr>
              <a:t>Предмет исследования:</a:t>
            </a:r>
            <a:r>
              <a:rPr lang="ru-RU" dirty="0">
                <a:solidFill>
                  <a:srgbClr val="505050"/>
                </a:solidFill>
              </a:rPr>
              <a:t> Удовлетворенность студентов НИР и его результатами</a:t>
            </a:r>
            <a:br>
              <a:rPr lang="ru-RU" dirty="0">
                <a:solidFill>
                  <a:srgbClr val="505050"/>
                </a:solidFill>
              </a:rPr>
            </a:br>
            <a:br>
              <a:rPr lang="ru-RU" dirty="0">
                <a:solidFill>
                  <a:srgbClr val="505050"/>
                </a:solidFill>
              </a:rPr>
            </a:br>
            <a:br>
              <a:rPr lang="ru-RU" dirty="0">
                <a:effectLst/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434343"/>
              </a:solidFill>
              <a:latin typeface="Helvetica Neue" panose="020B0604020202020204" charset="0"/>
            </a:endParaRPr>
          </a:p>
        </p:txBody>
      </p:sp>
      <p:sp>
        <p:nvSpPr>
          <p:cNvPr id="100" name="Google Shape;100;g11ada35a6fc_0_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sp>
        <p:nvSpPr>
          <p:cNvPr id="2" name="Google Shape;99;g11ada35a6fc_0_0">
            <a:extLst>
              <a:ext uri="{FF2B5EF4-FFF2-40B4-BE49-F238E27FC236}">
                <a16:creationId xmlns:a16="http://schemas.microsoft.com/office/drawing/2014/main" id="{AC79980F-55AF-851E-E3CA-236363F5FF5A}"/>
              </a:ext>
            </a:extLst>
          </p:cNvPr>
          <p:cNvSpPr txBox="1">
            <a:spLocks/>
          </p:cNvSpPr>
          <p:nvPr/>
        </p:nvSpPr>
        <p:spPr>
          <a:xfrm>
            <a:off x="4680000" y="3105150"/>
            <a:ext cx="4300800" cy="138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buClr>
                <a:srgbClr val="000000"/>
              </a:buClr>
            </a:pPr>
            <a:br>
              <a:rPr lang="ru-RU" sz="1000" dirty="0">
                <a:highlight>
                  <a:schemeClr val="lt2"/>
                </a:highlight>
              </a:rPr>
            </a:br>
            <a:endParaRPr lang="ru-RU" sz="1000" b="1" dirty="0">
              <a:solidFill>
                <a:srgbClr val="434343"/>
              </a:solidFill>
            </a:endParaRPr>
          </a:p>
        </p:txBody>
      </p:sp>
      <p:sp>
        <p:nvSpPr>
          <p:cNvPr id="3" name="Google Shape;99;g11ada35a6fc_0_0">
            <a:extLst>
              <a:ext uri="{FF2B5EF4-FFF2-40B4-BE49-F238E27FC236}">
                <a16:creationId xmlns:a16="http://schemas.microsoft.com/office/drawing/2014/main" id="{0FD53B45-4705-3E6E-DF4F-BBD27899A49B}"/>
              </a:ext>
            </a:extLst>
          </p:cNvPr>
          <p:cNvSpPr txBox="1">
            <a:spLocks/>
          </p:cNvSpPr>
          <p:nvPr/>
        </p:nvSpPr>
        <p:spPr>
          <a:xfrm>
            <a:off x="4752976" y="647375"/>
            <a:ext cx="4030550" cy="384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4F4F4"/>
              </a:highlight>
              <a:uLnTx/>
              <a:uFillTx/>
              <a:latin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 Neue"/>
                <a:sym typeface="Helvetica Neue"/>
              </a:rPr>
              <a:t>Цель: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Helvetica Neue"/>
              </a:rPr>
              <a:t>Изучение степени удовлетворенности студентов организацией, качеством НИР и его результатами</a:t>
            </a: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4F4F4"/>
              </a:highlight>
              <a:uLnTx/>
              <a:uFillTx/>
              <a:latin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lang="ru-RU" b="1" dirty="0">
              <a:solidFill>
                <a:srgbClr val="505050"/>
              </a:solidFill>
              <a:highlight>
                <a:srgbClr val="F4F4F4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 Neue"/>
                <a:sym typeface="Helvetica Neue"/>
              </a:rPr>
              <a:t>Задачи: </a:t>
            </a:r>
            <a:b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 Neue"/>
                <a:sym typeface="Helvetica Neue"/>
              </a:rPr>
            </a:br>
            <a:endParaRPr kumimoji="0" lang="ru-RU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highlight>
                <a:srgbClr val="F4F4F4"/>
              </a:highlight>
              <a:uLnTx/>
              <a:uFillTx/>
              <a:latin typeface="Helvetica Neue"/>
              <a:sym typeface="Helvetica Neue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highlight>
                  <a:srgbClr val="F4F4F4"/>
                </a:highlight>
                <a:uLnTx/>
                <a:uFillTx/>
                <a:latin typeface="Helvetica Neue"/>
                <a:sym typeface="Helvetica Neue"/>
              </a:rPr>
              <a:t>Выявить степень удовлетворенности студентов организацией НИР</a:t>
            </a:r>
            <a:endParaRPr lang="ru-RU" dirty="0">
              <a:highlight>
                <a:schemeClr val="lt2"/>
              </a:highlight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q"/>
            </a:pPr>
            <a:endParaRPr lang="ru-RU" dirty="0">
              <a:highlight>
                <a:schemeClr val="lt2"/>
              </a:highlight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highlight>
                  <a:schemeClr val="lt2"/>
                </a:highlight>
              </a:rPr>
              <a:t>Установить степень удовлетворенности студентов качеством исследовательской работы </a:t>
            </a:r>
          </a:p>
          <a:p>
            <a:pPr>
              <a:buClr>
                <a:srgbClr val="000000"/>
              </a:buClr>
            </a:pPr>
            <a:endParaRPr lang="ru-RU" dirty="0">
              <a:highlight>
                <a:schemeClr val="lt2"/>
              </a:highlight>
            </a:endParaRPr>
          </a:p>
          <a:p>
            <a:pPr marL="171450" indent="-1714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ru-RU" dirty="0">
                <a:highlight>
                  <a:schemeClr val="lt2"/>
                </a:highlight>
              </a:rPr>
              <a:t>Определить степень удовлетворенности студентов результатами научно-исследовательской деятельности</a:t>
            </a:r>
            <a:endParaRPr lang="ru-RU" b="1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7349C-0BEC-48B4-B31C-76652BEC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698" y="485263"/>
            <a:ext cx="4438883" cy="308113"/>
          </a:xfrm>
        </p:spPr>
        <p:txBody>
          <a:bodyPr/>
          <a:lstStyle/>
          <a:p>
            <a:r>
              <a:rPr lang="ru-RU" sz="1050" dirty="0">
                <a:latin typeface="+mn-lt"/>
              </a:rPr>
              <a:t>РЕЗЮМЕ (ВЫВОДЫ И ОБОБЩЕНИЯ)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E29BA1-1DDE-4D9E-A73A-E94D217F9F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  <p:sp>
        <p:nvSpPr>
          <p:cNvPr id="9" name="Google Shape;116;g12db5defa28_0_15">
            <a:extLst>
              <a:ext uri="{FF2B5EF4-FFF2-40B4-BE49-F238E27FC236}">
                <a16:creationId xmlns:a16="http://schemas.microsoft.com/office/drawing/2014/main" id="{4980EF2F-F794-4D56-A1AF-66A5520339F1}"/>
              </a:ext>
            </a:extLst>
          </p:cNvPr>
          <p:cNvSpPr txBox="1">
            <a:spLocks/>
          </p:cNvSpPr>
          <p:nvPr/>
        </p:nvSpPr>
        <p:spPr>
          <a:xfrm>
            <a:off x="4611911" y="377687"/>
            <a:ext cx="4351114" cy="464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Times New Roman" panose="02020603050405020304" pitchFamily="18" charset="0"/>
                <a:sym typeface="Arial"/>
              </a:rPr>
              <a:t>В 95,9% случаев студенты отмечают научное сотрудничество с преподавателями либо в течение всего периода обучения в ВУЗе (48,9%), либо до окончания проекта (47%). В обоих случаях сохраняется преемственность тематики УИРС, НИРС студентов с их исследованиями в магистратуре и докторантуре.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endParaRPr lang="ru-RU" dirty="0">
              <a:solidFill>
                <a:srgbClr val="000000"/>
              </a:solidFill>
              <a:latin typeface="Helvetica Neue" panose="020B0604020202020204" charset="0"/>
              <a:cs typeface="Times New Roman" panose="02020603050405020304" pitchFamily="18" charset="0"/>
              <a:sym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Times New Roman" panose="02020603050405020304" pitchFamily="18" charset="0"/>
                <a:sym typeface="Arial"/>
              </a:rPr>
              <a:t>САМООЦЕНКИ ИССЛЕДОВАТЕЛЬСКИХ КОМПЕТЕНЦИЙ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ru-RU" dirty="0">
                <a:solidFill>
                  <a:srgbClr val="000000"/>
                </a:solidFill>
                <a:latin typeface="Helvetica Neue" panose="020B0604020202020204" charset="0"/>
                <a:cs typeface="Times New Roman" panose="02020603050405020304" pitchFamily="18" charset="0"/>
                <a:sym typeface="Arial"/>
              </a:rPr>
              <a:t>Основные тренды: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Times New Roman" panose="02020603050405020304" pitchFamily="18" charset="0"/>
                <a:sym typeface="Arial"/>
              </a:rPr>
              <a:t> 86,2% оценивают свой уровень актуализации научной проблемы, выбора направления поиска, постановки целей и задач как высокий.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Helvetica Neue" panose="020B0604020202020204" charset="0"/>
                <a:cs typeface="Times New Roman" panose="02020603050405020304" pitchFamily="18" charset="0"/>
                <a:sym typeface="Arial"/>
              </a:rPr>
              <a:t> 79,1% высоко оценивают свое умение информационного поиска, ориентации в </a:t>
            </a:r>
            <a:r>
              <a:rPr lang="ru-RU" dirty="0" err="1">
                <a:solidFill>
                  <a:srgbClr val="000000"/>
                </a:solidFill>
                <a:latin typeface="Helvetica Neue" panose="020B0604020202020204" charset="0"/>
                <a:cs typeface="Times New Roman" panose="02020603050405020304" pitchFamily="18" charset="0"/>
                <a:sym typeface="Arial"/>
              </a:rPr>
              <a:t>инфопространстве</a:t>
            </a:r>
            <a:r>
              <a:rPr lang="ru-RU" dirty="0">
                <a:solidFill>
                  <a:srgbClr val="000000"/>
                </a:solidFill>
                <a:latin typeface="Helvetica Neue" panose="020B0604020202020204" charset="0"/>
                <a:cs typeface="Times New Roman" panose="02020603050405020304" pitchFamily="18" charset="0"/>
                <a:sym typeface="Arial"/>
              </a:rPr>
              <a:t>, критической переработки полученной информации.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cs typeface="Times New Roman" panose="02020603050405020304" pitchFamily="18" charset="0"/>
                <a:sym typeface="Arial"/>
              </a:rPr>
              <a:t> 69,7% считают, что на высоком уровне владеют методами и приемами научного исследования, в том числе методами математической статистики.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Helvetica Neue" panose="020B0604020202020204" charset="0"/>
                <a:cs typeface="Times New Roman" panose="02020603050405020304" pitchFamily="18" charset="0"/>
                <a:sym typeface="Arial"/>
              </a:rPr>
              <a:t> 72,5% высоко оценивают свой уровень организации и проведения экспериментального исследования, обработки данных и выявления тенденций.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 panose="020B0604020202020204" charset="0"/>
              <a:cs typeface="Times New Roman" panose="02020603050405020304" pitchFamily="18" charset="0"/>
              <a:sym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endParaRPr lang="ru-RU" sz="1050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  <a:p>
            <a:pPr>
              <a:buClr>
                <a:srgbClr val="000000"/>
              </a:buClr>
            </a:pPr>
            <a:endParaRPr lang="ru-RU" sz="105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3E201-1FC8-4DBC-8306-4F8499C04027}"/>
              </a:ext>
            </a:extLst>
          </p:cNvPr>
          <p:cNvSpPr txBox="1"/>
          <p:nvPr/>
        </p:nvSpPr>
        <p:spPr>
          <a:xfrm>
            <a:off x="146584" y="793376"/>
            <a:ext cx="43511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vetica Neue" panose="020B0604020202020204" charset="0"/>
              </a:rPr>
              <a:t>ОРГАНИЗАЦИЯ НИР</a:t>
            </a:r>
          </a:p>
          <a:p>
            <a:r>
              <a:rPr lang="ru-RU" sz="1200" dirty="0">
                <a:latin typeface="Helvetica Neue" panose="020B0604020202020204" charset="0"/>
              </a:rPr>
              <a:t>Основные тренды: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Helvetica Neue" panose="020B0604020202020204" charset="0"/>
              </a:rPr>
              <a:t> По мнению 81,1% студентов, в ВУЗе оказывается академическая помощь студентам, не справляющимся с академическими требованиями.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Helvetica Neue" panose="020B0604020202020204" charset="0"/>
              </a:rPr>
              <a:t> 84,9% удовлетворяет уровень организации НИР.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Helvetica Neue" panose="020B0604020202020204" charset="0"/>
              </a:rPr>
              <a:t> По признанию 86,5%, ключевыми драйверами вовлечения студентов в НИР являются преподаватели учебных кафедр.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Helvetica Neue" panose="020B0604020202020204" charset="0"/>
              </a:rPr>
              <a:t> Согласно солидарному мнению 70,1%, научно-исследовательские работы эффективно координируются проректором по науке, не допускается дублирование научного поиска внутри и вне ВУЗа.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Helvetica Neue" panose="020B0604020202020204" charset="0"/>
              </a:rPr>
              <a:t> 65,1%    отмечают доступность ведущих ученых, наличие расписаний их консультаций на кафедрах.</a:t>
            </a:r>
          </a:p>
          <a:p>
            <a:endParaRPr lang="ru-RU" sz="1200" dirty="0">
              <a:latin typeface="Helvetica Neue" panose="020B0604020202020204" charset="0"/>
            </a:endParaRPr>
          </a:p>
          <a:p>
            <a:r>
              <a:rPr lang="ru-RU" sz="1200" dirty="0">
                <a:latin typeface="Helvetica Neue" panose="020B0604020202020204" charset="0"/>
              </a:rPr>
              <a:t>КАЧЕСТВО НАУЧНЫХ ИССЛЕДОВАНИЙ</a:t>
            </a:r>
          </a:p>
          <a:p>
            <a:r>
              <a:rPr lang="ru-RU" sz="1200" dirty="0">
                <a:latin typeface="Helvetica Neue" panose="020B0604020202020204" charset="0"/>
              </a:rPr>
              <a:t>Основные тренды: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latin typeface="Helvetica Neue" panose="020B0604020202020204" charset="0"/>
              </a:rPr>
              <a:t> По мнению в общей сложности 98,2%, тематика научных исследований всегда и достаточно актуальна.</a:t>
            </a:r>
          </a:p>
          <a:p>
            <a:endParaRPr lang="ru-RU" sz="1200" dirty="0">
              <a:latin typeface="Helvetica Neu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6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7349C-0BEC-48B4-B31C-76652BEC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25" y="377687"/>
            <a:ext cx="5650800" cy="308113"/>
          </a:xfrm>
        </p:spPr>
        <p:txBody>
          <a:bodyPr/>
          <a:lstStyle/>
          <a:p>
            <a:r>
              <a:rPr lang="ru-RU" sz="1050" dirty="0">
                <a:latin typeface="+mn-lt"/>
              </a:rPr>
              <a:t>РЕЗЮМЕ (ВЫВОДЫ И ОБОБЩЕНИЯ)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E29BA1-1DDE-4D9E-A73A-E94D217F9F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5</a:t>
            </a:fld>
            <a:endParaRPr kumimoji="0" lang="ru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8" name="Google Shape;115;g12db5defa28_0_15">
            <a:extLst>
              <a:ext uri="{FF2B5EF4-FFF2-40B4-BE49-F238E27FC236}">
                <a16:creationId xmlns:a16="http://schemas.microsoft.com/office/drawing/2014/main" id="{E6AA884B-4E33-40D7-866B-B58C4FEC006E}"/>
              </a:ext>
            </a:extLst>
          </p:cNvPr>
          <p:cNvSpPr txBox="1">
            <a:spLocks/>
          </p:cNvSpPr>
          <p:nvPr/>
        </p:nvSpPr>
        <p:spPr>
          <a:xfrm>
            <a:off x="292375" y="698603"/>
            <a:ext cx="4128318" cy="412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solidFill>
                  <a:schemeClr val="tx1"/>
                </a:solidFill>
                <a:latin typeface="Helvetica Neue" panose="020B0604020202020204" charset="0"/>
                <a:cs typeface="Times New Roman" panose="02020603050405020304" pitchFamily="18" charset="0"/>
              </a:rPr>
              <a:t> 92,3% оценивают высоко свое умение оформлять результаты исследования в соответствии с требованиями к содержанию и стилю научной публикации.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  <a:tabLst/>
              <a:defRPr/>
            </a:pPr>
            <a:r>
              <a:rPr lang="ru-RU" dirty="0">
                <a:solidFill>
                  <a:schemeClr val="tx1"/>
                </a:solidFill>
                <a:latin typeface="Helvetica Neue" panose="020B0604020202020204" charset="0"/>
                <a:cs typeface="Times New Roman" panose="02020603050405020304" pitchFamily="18" charset="0"/>
              </a:rPr>
              <a:t>94,8% полагают что студентам нужно заниматься научно-исследовательской работой.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tabLst/>
              <a:defRPr/>
            </a:pPr>
            <a:endParaRPr lang="ru-RU" sz="1000" b="1" dirty="0">
              <a:solidFill>
                <a:srgbClr val="505050"/>
              </a:solidFill>
              <a:latin typeface="Helvetica" panose="020B0604020202030204" pitchFamily="34" charset="0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tabLst/>
              <a:defRPr/>
            </a:pPr>
            <a:r>
              <a: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" panose="020B0604020202030204" pitchFamily="34" charset="0"/>
                <a:cs typeface="Arial"/>
                <a:sym typeface="Helvetica Neue"/>
              </a:rPr>
              <a:t>ВЫВОД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tabLst/>
              <a:defRPr/>
            </a:pPr>
            <a:endParaRPr kumimoji="0" lang="ru-RU" sz="1000" b="1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" panose="020B0604020202030204" pitchFamily="34" charset="0"/>
              <a:cs typeface="Arial"/>
              <a:sym typeface="Helvetica Neue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" panose="020B0604020202020204" charset="0"/>
                <a:cs typeface="Times New Roman" panose="02020603050405020304" pitchFamily="18" charset="0"/>
                <a:sym typeface="Helvetica Neue"/>
              </a:rPr>
              <a:t>Результаты студенческого опроса приводят к заключению, что статусная роль преподавателя как организатора, консультанта и руководителя активного приобретения студентами базовых компетенций, системный характер работы с ними способствуют формированию индивидуальных исследовательских траекторий студентов и выработке чувства автономии. По всем пунктам, касающимся организации, качества НИР, собственных навыков и умений в сфере научного труда, баланс студенческих мнений сдвинут в сторону высокой оценки. Это индикатор удовлетворенности студентов научной жизнью ВУЗа.</a:t>
            </a:r>
          </a:p>
        </p:txBody>
      </p:sp>
    </p:spTree>
    <p:extLst>
      <p:ext uri="{BB962C8B-B14F-4D97-AF65-F5344CB8AC3E}">
        <p14:creationId xmlns:p14="http://schemas.microsoft.com/office/powerpoint/2010/main" val="385462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6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914400" y="1697700"/>
            <a:ext cx="7315200" cy="517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lang="ru-RU" sz="2000" b="1" dirty="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rPr>
              <a:t>ПРОФИЛЬ ОПРОШЕННЫХ СТУДЕНТОВ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9863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329609" y="100753"/>
            <a:ext cx="4114553" cy="30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100" dirty="0">
                <a:solidFill>
                  <a:srgbClr val="434343"/>
                </a:solidFill>
              </a:rPr>
              <a:t>ПРОФИЛЬ ОПРОШЕННЫХ СТУДЕНТОВ</a:t>
            </a:r>
            <a:br>
              <a:rPr lang="ru" sz="1100" dirty="0">
                <a:solidFill>
                  <a:srgbClr val="434343"/>
                </a:solidFill>
              </a:rPr>
            </a:br>
            <a:br>
              <a:rPr lang="ru" sz="1100" dirty="0">
                <a:solidFill>
                  <a:srgbClr val="434343"/>
                </a:solidFill>
              </a:rPr>
            </a:br>
            <a:br>
              <a:rPr lang="ru" sz="1100" dirty="0">
                <a:solidFill>
                  <a:srgbClr val="434343"/>
                </a:solidFill>
              </a:rPr>
            </a:br>
            <a:r>
              <a:rPr lang="ru" sz="1100" dirty="0">
                <a:solidFill>
                  <a:srgbClr val="434343"/>
                </a:solidFill>
              </a:rPr>
              <a:t>              </a:t>
            </a:r>
            <a:endParaRPr sz="11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1100" dirty="0"/>
              <a:t>                     </a:t>
            </a: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/>
          </a:p>
        </p:txBody>
      </p:sp>
      <p:sp>
        <p:nvSpPr>
          <p:cNvPr id="145" name="Google Shape;145;p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ru">
                <a:highlight>
                  <a:srgbClr val="F3F3F3"/>
                </a:highlight>
              </a:rPr>
              <a:t>7</a:t>
            </a:fld>
            <a:endParaRPr>
              <a:highlight>
                <a:srgbClr val="F3F3F3"/>
              </a:highlight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title" idx="4294967295"/>
          </p:nvPr>
        </p:nvSpPr>
        <p:spPr>
          <a:xfrm>
            <a:off x="4572001" y="3173506"/>
            <a:ext cx="4242390" cy="157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200" dirty="0">
                <a:latin typeface="Helvetica Neue" panose="020B0604020202020204" charset="0"/>
              </a:rPr>
              <a:t>Большинство респондентов – женского пола. Среди них чаще встречаются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Helvetica Neue" panose="020B0604020202020204" charset="0"/>
                <a:sym typeface="Helvetica Neue"/>
              </a:rPr>
              <a:t> студенты образовательной программы «Педагогика и методика начального обучения (каждый третий участник опроса).</a:t>
            </a:r>
            <a:r>
              <a:rPr lang="ru-RU" sz="1200" dirty="0">
                <a:latin typeface="Helvetica Neue" panose="020B0604020202020204" charset="0"/>
              </a:rPr>
              <a:t> </a:t>
            </a:r>
            <a:br>
              <a:rPr lang="ru-RU" sz="1200" dirty="0">
                <a:latin typeface="Helvetica Neue" panose="020B0604020202020204" charset="0"/>
              </a:rPr>
            </a:br>
            <a:br>
              <a:rPr lang="ru-RU" sz="1200" dirty="0">
                <a:latin typeface="Helvetica Neue" panose="020B0604020202020204" charset="0"/>
              </a:rPr>
            </a:br>
            <a:r>
              <a:rPr lang="ru-RU" sz="1200" dirty="0">
                <a:latin typeface="Helvetica Neue" panose="020B0604020202020204" charset="0"/>
              </a:rPr>
              <a:t>Для целей анализа обеспечивалось равномерное распределение включенных в выборку студентов 1-5 курсов.</a:t>
            </a:r>
            <a:endParaRPr sz="1200" dirty="0">
              <a:latin typeface="Helvetica Neue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514993-B5FF-460E-81F9-C79185EAD62C}"/>
              </a:ext>
            </a:extLst>
          </p:cNvPr>
          <p:cNvSpPr txBox="1"/>
          <p:nvPr/>
        </p:nvSpPr>
        <p:spPr>
          <a:xfrm>
            <a:off x="1738086" y="1216053"/>
            <a:ext cx="3742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Helvetica Neue" panose="020B0604020202020204" charset="0"/>
              </a:rPr>
              <a:t> 10</a:t>
            </a:r>
          </a:p>
        </p:txBody>
      </p:sp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10DD5E48-6BD1-495C-A429-57DF4A213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768949"/>
              </p:ext>
            </p:extLst>
          </p:nvPr>
        </p:nvGraphicFramePr>
        <p:xfrm>
          <a:off x="6669740" y="545031"/>
          <a:ext cx="1887043" cy="1199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CCA9C59-2907-4D50-AB1E-3BEC013EC5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520908"/>
              </p:ext>
            </p:extLst>
          </p:nvPr>
        </p:nvGraphicFramePr>
        <p:xfrm>
          <a:off x="4572000" y="464003"/>
          <a:ext cx="2097740" cy="2438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62AD0E6-505F-4546-A72C-AE44EAA89197}"/>
              </a:ext>
            </a:extLst>
          </p:cNvPr>
          <p:cNvSpPr txBox="1"/>
          <p:nvPr/>
        </p:nvSpPr>
        <p:spPr>
          <a:xfrm>
            <a:off x="4890604" y="401552"/>
            <a:ext cx="1779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  </a:t>
            </a:r>
          </a:p>
          <a:p>
            <a:pPr algn="ctr"/>
            <a:r>
              <a:rPr lang="ru-RU" sz="1000" b="1" dirty="0"/>
              <a:t> </a:t>
            </a:r>
            <a:r>
              <a:rPr lang="ru-RU" sz="1200" b="1" dirty="0">
                <a:latin typeface="Helvetica Neue" panose="020B0604020202020204" charset="0"/>
              </a:rPr>
              <a:t>Курс обучения (%)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0F74175B-981D-DCCE-750F-87DCF8429F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546837"/>
              </p:ext>
            </p:extLst>
          </p:nvPr>
        </p:nvGraphicFramePr>
        <p:xfrm>
          <a:off x="38516" y="464003"/>
          <a:ext cx="4533484" cy="4578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40a283929_1_1"/>
          <p:cNvSpPr txBox="1"/>
          <p:nvPr/>
        </p:nvSpPr>
        <p:spPr>
          <a:xfrm>
            <a:off x="1765875" y="1863750"/>
            <a:ext cx="5543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rgbClr val="43434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ru"/>
              <a:t>8</a:t>
            </a:fld>
            <a:endParaRPr/>
          </a:p>
        </p:txBody>
      </p:sp>
      <p:sp>
        <p:nvSpPr>
          <p:cNvPr id="182" name="Google Shape;182;gd40a283929_1_1"/>
          <p:cNvSpPr txBox="1"/>
          <p:nvPr/>
        </p:nvSpPr>
        <p:spPr>
          <a:xfrm>
            <a:off x="914400" y="1697700"/>
            <a:ext cx="7315200" cy="118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434343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ОРГАНИЗАЦИЯ НАУЧНО-ИССЛЕДОВАТЕЛЬСКОЙ РАБОТЫ</a:t>
            </a:r>
            <a:endParaRPr sz="2000" b="1" i="0" u="none" strike="noStrike" cap="none" dirty="0">
              <a:solidFill>
                <a:srgbClr val="434343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40a283929_1_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fld id="{00000000-1234-1234-1234-123412341234}" type="slidenum">
              <a:rPr kumimoji="0" lang="ru" sz="13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t>9</a:t>
            </a:fld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8C201-E3CD-417E-9D87-1CD5B03CE6C3}"/>
              </a:ext>
            </a:extLst>
          </p:cNvPr>
          <p:cNvSpPr txBox="1"/>
          <p:nvPr/>
        </p:nvSpPr>
        <p:spPr>
          <a:xfrm>
            <a:off x="370114" y="174171"/>
            <a:ext cx="20900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 panose="020B0604020202020204" charset="0"/>
                <a:sym typeface="Arial"/>
              </a:rPr>
              <a:t>ОРГАНИЗАЦИЯ НИР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AC5739-E5EB-44E5-900F-66F6FC1AD788}"/>
              </a:ext>
            </a:extLst>
          </p:cNvPr>
          <p:cNvSpPr txBox="1"/>
          <p:nvPr/>
        </p:nvSpPr>
        <p:spPr>
          <a:xfrm>
            <a:off x="370114" y="533401"/>
            <a:ext cx="4201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Оказывается ли в ВУЗе академическая помощь студентам, не справляющимся с академическими требованиями ? (% от числа опрошенных)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1131E96-D935-431E-B859-7EE606BBC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4706762"/>
              </p:ext>
            </p:extLst>
          </p:nvPr>
        </p:nvGraphicFramePr>
        <p:xfrm>
          <a:off x="218587" y="1133565"/>
          <a:ext cx="3951251" cy="187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207;g137d1d21ee2_1_118">
            <a:extLst>
              <a:ext uri="{FF2B5EF4-FFF2-40B4-BE49-F238E27FC236}">
                <a16:creationId xmlns:a16="http://schemas.microsoft.com/office/drawing/2014/main" id="{6B576293-71E5-4CAE-AFD7-DDC996E2EC43}"/>
              </a:ext>
            </a:extLst>
          </p:cNvPr>
          <p:cNvSpPr txBox="1"/>
          <p:nvPr/>
        </p:nvSpPr>
        <p:spPr>
          <a:xfrm>
            <a:off x="5384800" y="461865"/>
            <a:ext cx="3389086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1200" b="1" i="0" u="none" strike="noStrike" cap="none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Удовлетворяет ли Вас уровень организации научно-исследовательской работы?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2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(% от числа опрошенных)</a:t>
            </a:r>
            <a:endParaRPr sz="1200" b="1" i="0" u="none" strike="noStrike" cap="none" dirty="0">
              <a:solidFill>
                <a:schemeClr val="dk2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7B64EF3-2EE8-4EDC-B9A4-42B022339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050242"/>
              </p:ext>
            </p:extLst>
          </p:nvPr>
        </p:nvGraphicFramePr>
        <p:xfrm>
          <a:off x="5384800" y="1193800"/>
          <a:ext cx="3389086" cy="229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BBD9A57-805B-4543-88A0-3D16C91804D9}"/>
              </a:ext>
            </a:extLst>
          </p:cNvPr>
          <p:cNvSpPr txBox="1"/>
          <p:nvPr/>
        </p:nvSpPr>
        <p:spPr>
          <a:xfrm>
            <a:off x="548640" y="3173507"/>
            <a:ext cx="3786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vetica Neue" panose="020B0604020202020204" charset="0"/>
              </a:rPr>
              <a:t>В превалирующем большинстве случаев студенты подтверждают оказываемую академическую помощь тем, кто не справляется с академическими требованиями.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02709F-3737-4862-86FF-9557CB66C0EC}"/>
              </a:ext>
            </a:extLst>
          </p:cNvPr>
          <p:cNvSpPr txBox="1"/>
          <p:nvPr/>
        </p:nvSpPr>
        <p:spPr>
          <a:xfrm>
            <a:off x="5384800" y="3173508"/>
            <a:ext cx="3389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elvetica Neue" panose="020B0604020202020204" charset="0"/>
              </a:rPr>
              <a:t>Доминантный тренд – удовлетворенность подавляющего большинства опрошенных студентов уровнем организации НИР.</a:t>
            </a:r>
          </a:p>
        </p:txBody>
      </p:sp>
    </p:spTree>
    <p:extLst>
      <p:ext uri="{BB962C8B-B14F-4D97-AF65-F5344CB8AC3E}">
        <p14:creationId xmlns:p14="http://schemas.microsoft.com/office/powerpoint/2010/main" val="3787973769"/>
      </p:ext>
    </p:extLst>
  </p:cSld>
  <p:clrMapOvr>
    <a:masterClrMapping/>
  </p:clrMapOvr>
</p:sld>
</file>

<file path=ppt/theme/theme1.xml><?xml version="1.0" encoding="utf-8"?>
<a:theme xmlns:a="http://schemas.openxmlformats.org/drawingml/2006/main" name="Qalaisyn">
  <a:themeElements>
    <a:clrScheme name="Simple Light">
      <a:dk1>
        <a:srgbClr val="242424"/>
      </a:dk1>
      <a:lt1>
        <a:srgbClr val="FFFFFF"/>
      </a:lt1>
      <a:dk2>
        <a:srgbClr val="505050"/>
      </a:dk2>
      <a:lt2>
        <a:srgbClr val="F4F4F4"/>
      </a:lt2>
      <a:accent1>
        <a:srgbClr val="62CFB5"/>
      </a:accent1>
      <a:accent2>
        <a:srgbClr val="57C2EC"/>
      </a:accent2>
      <a:accent3>
        <a:srgbClr val="9957EC"/>
      </a:accent3>
      <a:accent4>
        <a:srgbClr val="E078F1"/>
      </a:accent4>
      <a:accent5>
        <a:srgbClr val="F7686B"/>
      </a:accent5>
      <a:accent6>
        <a:srgbClr val="4F5FF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12808</TotalTime>
  <Words>1265</Words>
  <Application>Microsoft Office PowerPoint</Application>
  <PresentationFormat>Экран (16:9)</PresentationFormat>
  <Paragraphs>146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Helvetica Neue</vt:lpstr>
      <vt:lpstr>Times New Roman</vt:lpstr>
      <vt:lpstr>Calibri Light</vt:lpstr>
      <vt:lpstr>Calibri</vt:lpstr>
      <vt:lpstr>Wingdings</vt:lpstr>
      <vt:lpstr>Helvetica</vt:lpstr>
      <vt:lpstr>Arial</vt:lpstr>
      <vt:lpstr>Qalaisyn</vt:lpstr>
      <vt:lpstr>Тема Office</vt:lpstr>
      <vt:lpstr>Презентация PowerPoint</vt:lpstr>
      <vt:lpstr>СОДЕРЖАНИЕ</vt:lpstr>
      <vt:lpstr>ОБ ИССЛЕДОВАНИИ  </vt:lpstr>
      <vt:lpstr>РЕЗЮМЕ (ВЫВОДЫ И ОБОБЩЕНИЯ)</vt:lpstr>
      <vt:lpstr>РЕЗЮМЕ (ВЫВОДЫ И ОБОБЩЕНИЯ)</vt:lpstr>
      <vt:lpstr>Презентация PowerPoint</vt:lpstr>
      <vt:lpstr>ПРОФИЛЬ ОПРОШЕННЫХ СТУДЕНТОВ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САМООЦЕНКИ ИССЛЕДОВАТЕЛЬСКИХ КОМПЕТЕНЦИЙ</vt:lpstr>
      <vt:lpstr>Оцените умение оформить результаты исследования в соответствии с требованиями к содержанию и стилю научных публикаций  (% от числа опрошенных)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АКАДЕМИЯ «BOLASHAQ»     ФОРМИРОВАНИЕ АНТИКОРРУПЦИОННОЙ КУЛЬТУРЫ МОЛОДЕЖИ</dc:title>
  <dc:creator>Администратор</dc:creator>
  <cp:lastModifiedBy>Bakhytzhamal Bekturganova</cp:lastModifiedBy>
  <cp:revision>486</cp:revision>
  <dcterms:modified xsi:type="dcterms:W3CDTF">2024-10-13T22:12:41Z</dcterms:modified>
</cp:coreProperties>
</file>