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0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037565452726949"/>
          <c:y val="1.4746076431802131E-2"/>
          <c:w val="0.57962434547273045"/>
          <c:h val="0.970507847136395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A5-406D-94E0-9EB3A74E3FA0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A5-406D-94E0-9EB3A74E3FA0}"/>
              </c:ext>
            </c:extLst>
          </c:dPt>
          <c:dPt>
            <c:idx val="2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3A5-406D-94E0-9EB3A74E3FA0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3A5-406D-94E0-9EB3A74E3FA0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3A5-406D-94E0-9EB3A74E3F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Четвертый</c:v>
                </c:pt>
                <c:pt idx="1">
                  <c:v>Пятый</c:v>
                </c:pt>
                <c:pt idx="2">
                  <c:v>Третий</c:v>
                </c:pt>
                <c:pt idx="3">
                  <c:v>Второй</c:v>
                </c:pt>
                <c:pt idx="4">
                  <c:v>Первый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1.6</c:v>
                </c:pt>
                <c:pt idx="1">
                  <c:v>14</c:v>
                </c:pt>
                <c:pt idx="2">
                  <c:v>24.6</c:v>
                </c:pt>
                <c:pt idx="3">
                  <c:v>28.1</c:v>
                </c:pt>
                <c:pt idx="4">
                  <c:v>28.1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A5-406D-94E0-9EB3A74E3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ru-RU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743998184747885"/>
          <c:y val="3.0651493783695687E-2"/>
          <c:w val="0.43316020302818831"/>
          <c:h val="0.94680335553855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>
              <a:solidFill>
                <a:srgbClr val="ED7D31">
                  <a:lumMod val="75000"/>
                </a:srgb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09-47B2-AAAF-EA41B92483DD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09-47B2-AAAF-EA41B92483DD}"/>
              </c:ext>
            </c:extLst>
          </c:dPt>
          <c:dPt>
            <c:idx val="2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09-47B2-AAAF-EA41B92483DD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09-47B2-AAAF-EA41B92483DD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B09-47B2-AAAF-EA41B92483DD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B09-47B2-AAAF-EA41B92483DD}"/>
              </c:ext>
            </c:extLst>
          </c:dPt>
          <c:dLbls>
            <c:dLbl>
              <c:idx val="6"/>
              <c:layout>
                <c:manualLayout>
                  <c:x val="-1.7274125070063672E-3"/>
                  <c:y val="-8.4437687301226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B09-47B2-AAAF-EA41B92483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Не проводятся встречи студентов с успешными выпускниками</c:v>
                </c:pt>
                <c:pt idx="1">
                  <c:v>Не вижу недостатков в ВУЗе</c:v>
                </c:pt>
                <c:pt idx="2">
                  <c:v>Низкий уровень корпоративной культуры ВУЗа</c:v>
                </c:pt>
                <c:pt idx="3">
                  <c:v>Невысокое качество образования и плохая организация учебного процесса</c:v>
                </c:pt>
                <c:pt idx="4">
                  <c:v>У выпускников нет перспектив для дальнейшего роста</c:v>
                </c:pt>
                <c:pt idx="5">
                  <c:v>Затрудняюсь ответить</c:v>
                </c:pt>
                <c:pt idx="6">
                  <c:v>Нет программ обмена с зарубежными университетами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10.5</c:v>
                </c:pt>
                <c:pt idx="1">
                  <c:v>14</c:v>
                </c:pt>
                <c:pt idx="2">
                  <c:v>14</c:v>
                </c:pt>
                <c:pt idx="3">
                  <c:v>15.8</c:v>
                </c:pt>
                <c:pt idx="4">
                  <c:v>17.5</c:v>
                </c:pt>
                <c:pt idx="5">
                  <c:v>28.1</c:v>
                </c:pt>
                <c:pt idx="6">
                  <c:v>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B09-47B2-AAAF-EA41B9248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56423237450502"/>
          <c:y val="4.3210031116004965E-3"/>
          <c:w val="0.48871264500978523"/>
          <c:h val="0.970135357892711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5B9-47E7-AE67-0B816E237F5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5B9-47E7-AE67-0B816E237F5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5B9-47E7-AE67-0B816E237F5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5B9-47E7-AE67-0B816E237F5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5B9-47E7-AE67-0B816E237F5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5B9-47E7-AE67-0B816E237F5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5B9-47E7-AE67-0B816E237F5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5B9-47E7-AE67-0B816E237F5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55B9-47E7-AE67-0B816E237F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Затрудняюсь ответить</c:v>
                </c:pt>
                <c:pt idx="1">
                  <c:v>Высокая корпоративная культура</c:v>
                </c:pt>
                <c:pt idx="2">
                  <c:v>Рекламная кампания, использование ресурса СМИ</c:v>
                </c:pt>
                <c:pt idx="3">
                  <c:v>История ВУЗа, давние и устойчивые традиции</c:v>
                </c:pt>
                <c:pt idx="4">
                  <c:v>Общественная, благотворительная деятельность</c:v>
                </c:pt>
                <c:pt idx="5">
                  <c:v>Использование инновационных технологий в подготовке студентов</c:v>
                </c:pt>
                <c:pt idx="6">
                  <c:v>Успешные выпускники</c:v>
                </c:pt>
                <c:pt idx="7">
                  <c:v>Хорошие международные связи</c:v>
                </c:pt>
                <c:pt idx="8">
                  <c:v>Профессионализм преподавателей</c:v>
                </c:pt>
                <c:pt idx="9">
                  <c:v>Высокое качество образования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10.5</c:v>
                </c:pt>
                <c:pt idx="1">
                  <c:v>12.3</c:v>
                </c:pt>
                <c:pt idx="2">
                  <c:v>12.3</c:v>
                </c:pt>
                <c:pt idx="3">
                  <c:v>14</c:v>
                </c:pt>
                <c:pt idx="4">
                  <c:v>15.8</c:v>
                </c:pt>
                <c:pt idx="5">
                  <c:v>17.5</c:v>
                </c:pt>
                <c:pt idx="6">
                  <c:v>29.8</c:v>
                </c:pt>
                <c:pt idx="7">
                  <c:v>36.799999999999997</c:v>
                </c:pt>
                <c:pt idx="8">
                  <c:v>52.6</c:v>
                </c:pt>
                <c:pt idx="9">
                  <c:v>68.400000000000006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5B9-47E7-AE67-0B816E237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855459243278991"/>
          <c:y val="8.984135600474781E-2"/>
          <c:w val="0.55789013634415363"/>
          <c:h val="0.902524159087035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E89-4E79-8962-417A2D739C1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E89-4E79-8962-417A2D739C1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E89-4E79-8962-417A2D739C1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E89-4E79-8962-417A2D739C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Нет</c:v>
                </c:pt>
                <c:pt idx="1">
                  <c:v>Я уже это делаю</c:v>
                </c:pt>
                <c:pt idx="2">
                  <c:v>Затрудняюсь ответить</c:v>
                </c:pt>
                <c:pt idx="3">
                  <c:v>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10.5</c:v>
                </c:pt>
                <c:pt idx="1">
                  <c:v>21.1</c:v>
                </c:pt>
                <c:pt idx="2">
                  <c:v>29.8</c:v>
                </c:pt>
                <c:pt idx="3">
                  <c:v>38.6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89-4E79-8962-417A2D739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206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950159316876509"/>
          <c:y val="0"/>
          <c:w val="0.51842028876391033"/>
          <c:h val="0.989362914900418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считаете, переход казахского языка на латинскую графику в первую очередь приведет к тому, что...?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Наладить программы обмена студентами с зарубежными вузами</c:v>
                </c:pt>
                <c:pt idx="1">
                  <c:v>Улучшить инфраструктуру ВУЗа, вкючая библиотеку, лаборатории и др.</c:v>
                </c:pt>
                <c:pt idx="2">
                  <c:v>Улучшить доступ к современным технологиям и оборудованию для учебных целей</c:v>
                </c:pt>
                <c:pt idx="3">
                  <c:v>Создать больше возможностей для практического опыта и стажировок</c:v>
                </c:pt>
                <c:pt idx="4">
                  <c:v>Повысить доступность финансовой помощи и стипендий для студентов</c:v>
                </c:pt>
                <c:pt idx="5">
                  <c:v>Проводить хорошо организованную рекламную кампанию, чтобы привлекать абитуриентов</c:v>
                </c:pt>
                <c:pt idx="6">
                  <c:v>Все, приносящее положительные плоды, должно освещаться в СМИ</c:v>
                </c:pt>
                <c:pt idx="7">
                  <c:v>Повысить эффективность коммуникационной функции веб-сайта ВУЗа</c:v>
                </c:pt>
                <c:pt idx="8">
                  <c:v>Самим студентам надо предоставлять значимую информацию на общедоступных интернет-каналах</c:v>
                </c:pt>
                <c:pt idx="9">
                  <c:v>Затрудняюсь ответить</c:v>
                </c:pt>
                <c:pt idx="10">
                  <c:v>Размещать информацию в прессе и на интернет-порталах о достижениях ВУЗа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43.9</c:v>
                </c:pt>
                <c:pt idx="1">
                  <c:v>43.9</c:v>
                </c:pt>
                <c:pt idx="2">
                  <c:v>38.6</c:v>
                </c:pt>
                <c:pt idx="3">
                  <c:v>38.6</c:v>
                </c:pt>
                <c:pt idx="4">
                  <c:v>36.799999999999997</c:v>
                </c:pt>
                <c:pt idx="5">
                  <c:v>21.1</c:v>
                </c:pt>
                <c:pt idx="6">
                  <c:v>19.3</c:v>
                </c:pt>
                <c:pt idx="7">
                  <c:v>12.3</c:v>
                </c:pt>
                <c:pt idx="8">
                  <c:v>12.3</c:v>
                </c:pt>
                <c:pt idx="9">
                  <c:v>10.5</c:v>
                </c:pt>
                <c:pt idx="10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1E-456A-B5F7-E3B3BFE6E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82273152"/>
        <c:axId val="182274688"/>
      </c:barChart>
      <c:catAx>
        <c:axId val="182273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274688"/>
        <c:crosses val="autoZero"/>
        <c:auto val="1"/>
        <c:lblAlgn val="ctr"/>
        <c:lblOffset val="1"/>
        <c:tickLblSkip val="1"/>
        <c:noMultiLvlLbl val="0"/>
      </c:catAx>
      <c:valAx>
        <c:axId val="18227468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227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174527131375591"/>
          <c:y val="0"/>
          <c:w val="0.5124923730867030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86-4C80-8845-85C18C2A95F2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86-4C80-8845-85C18C2A95F2}"/>
              </c:ext>
            </c:extLst>
          </c:dPt>
          <c:dPt>
            <c:idx val="2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86-4C80-8845-85C18C2A95F2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186-4C80-8845-85C18C2A95F2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186-4C80-8845-85C18C2A95F2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186-4C80-8845-85C18C2A95F2}"/>
              </c:ext>
            </c:extLst>
          </c:dPt>
          <c:dLbls>
            <c:dLbl>
              <c:idx val="6"/>
              <c:layout>
                <c:manualLayout>
                  <c:x val="-7.3140639570813848E-2"/>
                  <c:y val="8.4491225331223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186-4C80-8845-85C18C2A95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1">
                  <c:v>Юриспруденция</c:v>
                </c:pt>
                <c:pt idx="2">
                  <c:v>Педагогика и психология</c:v>
                </c:pt>
                <c:pt idx="3">
                  <c:v>Иностранный язык</c:v>
                </c:pt>
                <c:pt idx="4">
                  <c:v>Фармация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15.7</c:v>
                </c:pt>
                <c:pt idx="2">
                  <c:v>19.3</c:v>
                </c:pt>
                <c:pt idx="3">
                  <c:v>21.1</c:v>
                </c:pt>
                <c:pt idx="4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186-4C80-8845-85C18C2A9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937556130617055"/>
          <c:y val="1.1110002807322059E-3"/>
          <c:w val="0.46644135356956035"/>
          <c:h val="0.992609355353445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7C0-472A-8437-9976E2A0DD5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7C0-472A-8437-9976E2A0DD5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7C0-472A-8437-9976E2A0DD5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7C0-472A-8437-9976E2A0DD5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7C0-472A-8437-9976E2A0DD5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7C0-472A-8437-9976E2A0DD5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67C0-472A-8437-9976E2A0DD5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7C0-472A-8437-9976E2A0DD5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67C0-472A-8437-9976E2A0DD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Свой ответ</c:v>
                </c:pt>
                <c:pt idx="1">
                  <c:v>Рекламные сообщения</c:v>
                </c:pt>
                <c:pt idx="2">
                  <c:v>Отзывы выпускников</c:v>
                </c:pt>
                <c:pt idx="3">
                  <c:v>СМИ</c:v>
                </c:pt>
                <c:pt idx="4">
                  <c:v>От представителей вуза во время посещения</c:v>
                </c:pt>
                <c:pt idx="5">
                  <c:v>Семейная традиция (в вузе обучались родители, родственники)</c:v>
                </c:pt>
                <c:pt idx="6">
                  <c:v>Веб-сайт вуза</c:v>
                </c:pt>
                <c:pt idx="7">
                  <c:v>Интернет, социальные сети</c:v>
                </c:pt>
                <c:pt idx="8">
                  <c:v>От друзей, родственников, знакомых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</c:v>
                </c:pt>
                <c:pt idx="1">
                  <c:v>3.5</c:v>
                </c:pt>
                <c:pt idx="2">
                  <c:v>5.3</c:v>
                </c:pt>
                <c:pt idx="3">
                  <c:v>7</c:v>
                </c:pt>
                <c:pt idx="4">
                  <c:v>8.8000000000000007</c:v>
                </c:pt>
                <c:pt idx="5">
                  <c:v>10.5</c:v>
                </c:pt>
                <c:pt idx="6">
                  <c:v>19.3</c:v>
                </c:pt>
                <c:pt idx="7">
                  <c:v>40.4</c:v>
                </c:pt>
                <c:pt idx="8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7C0-472A-8437-9976E2A0DD5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82469852896969"/>
          <c:y val="0"/>
          <c:w val="0.43909544282381407"/>
          <c:h val="0.993803800545254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80F-44DF-8459-CA420A481E6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80F-44DF-8459-CA420A481E6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80F-44DF-8459-CA420A481E6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80F-44DF-8459-CA420A481E6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80F-44DF-8459-CA420A481E6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80F-44DF-8459-CA420A481E6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80F-44DF-8459-CA420A481E6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F80F-44DF-8459-CA420A481E6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F80F-44DF-8459-CA420A481E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Свой ответ</c:v>
                </c:pt>
                <c:pt idx="1">
                  <c:v>Понравился веб-сайт академии</c:v>
                </c:pt>
                <c:pt idx="2">
                  <c:v>Устраивал проходной балл</c:v>
                </c:pt>
                <c:pt idx="3">
                  <c:v>Решение родителей</c:v>
                </c:pt>
                <c:pt idx="4">
                  <c:v>Хорошие отзывы об академии</c:v>
                </c:pt>
                <c:pt idx="5">
                  <c:v>Другого выбора не было</c:v>
                </c:pt>
                <c:pt idx="6">
                  <c:v>Удобное местоположение</c:v>
                </c:pt>
                <c:pt idx="7">
                  <c:v>Доступная стоимость обучения</c:v>
                </c:pt>
                <c:pt idx="8">
                  <c:v>По рекомендации друзей, знакомых</c:v>
                </c:pt>
                <c:pt idx="9">
                  <c:v>Качественное образование, профессионализм преподавателей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</c:v>
                </c:pt>
                <c:pt idx="1">
                  <c:v>3.5</c:v>
                </c:pt>
                <c:pt idx="2">
                  <c:v>5.3</c:v>
                </c:pt>
                <c:pt idx="3">
                  <c:v>5.3</c:v>
                </c:pt>
                <c:pt idx="4">
                  <c:v>5.3</c:v>
                </c:pt>
                <c:pt idx="5">
                  <c:v>12.3</c:v>
                </c:pt>
                <c:pt idx="6">
                  <c:v>12.3</c:v>
                </c:pt>
                <c:pt idx="7">
                  <c:v>13.9</c:v>
                </c:pt>
                <c:pt idx="8">
                  <c:v>19.3</c:v>
                </c:pt>
                <c:pt idx="9">
                  <c:v>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80F-44DF-8459-CA420A481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64893884530275"/>
          <c:y val="2.0517400783537545E-2"/>
          <c:w val="0.59900848591911826"/>
          <c:h val="0.966724768491820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5CA-4C64-A94B-BE85F744C62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5CA-4C64-A94B-BE85F744C62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5CA-4C64-A94B-BE85F744C62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5CA-4C64-A94B-BE85F744C62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5CA-4C64-A94B-BE85F744C6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Затрудняюсь ответить</c:v>
                </c:pt>
                <c:pt idx="1">
                  <c:v>Казахстан</c:v>
                </c:pt>
                <c:pt idx="2">
                  <c:v>Караганда</c:v>
                </c:pt>
                <c:pt idx="3">
                  <c:v>Карагандинская область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10.5</c:v>
                </c:pt>
                <c:pt idx="1">
                  <c:v>12.3</c:v>
                </c:pt>
                <c:pt idx="2">
                  <c:v>38.6</c:v>
                </c:pt>
                <c:pt idx="3">
                  <c:v>38.6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5CA-4C64-A94B-BE85F744C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33464132904294"/>
          <c:y val="8.4633123758497944E-4"/>
          <c:w val="0.65496957802371614"/>
          <c:h val="0.999153668762414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CE7-4D9F-878F-FE475B46351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CE7-4D9F-878F-FE475B46351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CE7-4D9F-878F-FE475B46351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CE7-4D9F-878F-FE475B46351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CE7-4D9F-878F-FE475B4635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Нет</c:v>
                </c:pt>
                <c:pt idx="1">
                  <c:v>Затрудняюсь ответить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29.8</c:v>
                </c:pt>
                <c:pt idx="1">
                  <c:v>31.6</c:v>
                </c:pt>
                <c:pt idx="2">
                  <c:v>38.6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CE7-4D9F-878F-FE475B463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Использование инновационных технологий в обучении</c:v>
                </c:pt>
                <c:pt idx="1">
                  <c:v>Развитая материально-техническая база</c:v>
                </c:pt>
                <c:pt idx="2">
                  <c:v>Сложившиеся в ВУЗе традиции (празднования, общения и др.)</c:v>
                </c:pt>
                <c:pt idx="3">
                  <c:v>Ни с чем из перечисленного не ассоциируется</c:v>
                </c:pt>
                <c:pt idx="4">
                  <c:v>Возможность научных исследований, самореализация</c:v>
                </c:pt>
                <c:pt idx="5">
                  <c:v>Высокий рейтинг и репутация ВУЗа в обществе</c:v>
                </c:pt>
                <c:pt idx="6">
                  <c:v>Востребованность выпускников у работодателей</c:v>
                </c:pt>
                <c:pt idx="7">
                  <c:v>Затрудняюсь ответить</c:v>
                </c:pt>
                <c:pt idx="8">
                  <c:v>Достойный уровень квалификации преподавателй</c:v>
                </c:pt>
                <c:pt idx="9">
                  <c:v>Высокое качество образования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8.8000000000000007</c:v>
                </c:pt>
                <c:pt idx="1">
                  <c:v>10.5</c:v>
                </c:pt>
                <c:pt idx="2">
                  <c:v>10.5</c:v>
                </c:pt>
                <c:pt idx="3">
                  <c:v>14</c:v>
                </c:pt>
                <c:pt idx="4">
                  <c:v>19.3</c:v>
                </c:pt>
                <c:pt idx="5">
                  <c:v>19.3</c:v>
                </c:pt>
                <c:pt idx="6">
                  <c:v>21.1</c:v>
                </c:pt>
                <c:pt idx="7">
                  <c:v>22.8</c:v>
                </c:pt>
                <c:pt idx="8">
                  <c:v>31.6</c:v>
                </c:pt>
                <c:pt idx="9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98-4FCA-B653-510FF9CEA8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1070113120"/>
        <c:axId val="-1070109856"/>
      </c:barChart>
      <c:catAx>
        <c:axId val="-10701131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70109856"/>
        <c:crosses val="autoZero"/>
        <c:auto val="1"/>
        <c:lblAlgn val="ctr"/>
        <c:lblOffset val="100"/>
        <c:noMultiLvlLbl val="0"/>
      </c:catAx>
      <c:valAx>
        <c:axId val="-1070109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7011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71639669973162"/>
          <c:y val="2.666716111293712E-2"/>
          <c:w val="0.62128360330026833"/>
          <c:h val="0.926546397985791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A56-4856-A874-8501E7849CC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A56-4856-A874-8501E7849CC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A56-4856-A874-8501E7849CC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A56-4856-A874-8501E7849CC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A56-4856-A874-8501E7849C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Затрудняюсь ответить</c:v>
                </c:pt>
                <c:pt idx="1">
                  <c:v>Оцениваю невысоко</c:v>
                </c:pt>
                <c:pt idx="2">
                  <c:v>Оцениваю высоко </c:v>
                </c:pt>
                <c:pt idx="3">
                  <c:v>Оцениваю нейтрально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5.2</c:v>
                </c:pt>
                <c:pt idx="1">
                  <c:v>12.3</c:v>
                </c:pt>
                <c:pt idx="2">
                  <c:v>31.6</c:v>
                </c:pt>
                <c:pt idx="3">
                  <c:v>50.9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A56-4856-A874-8501E7849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422343865792616"/>
          <c:y val="0"/>
          <c:w val="0.49407906224125819"/>
          <c:h val="0.993803800545254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>
              <a:solidFill>
                <a:srgbClr val="ED7D31">
                  <a:lumMod val="75000"/>
                </a:srgb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06-4E88-9D52-89C98827C958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06-4E88-9D52-89C98827C958}"/>
              </c:ext>
            </c:extLst>
          </c:dPt>
          <c:dPt>
            <c:idx val="2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06-4E88-9D52-89C98827C958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06-4E88-9D52-89C98827C958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06-4E88-9D52-89C98827C958}"/>
              </c:ext>
            </c:extLst>
          </c:dPt>
          <c:dPt>
            <c:idx val="6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506-4E88-9D52-89C98827C958}"/>
              </c:ext>
            </c:extLst>
          </c:dPt>
          <c:dPt>
            <c:idx val="7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506-4E88-9D52-89C98827C958}"/>
              </c:ext>
            </c:extLst>
          </c:dPt>
          <c:dPt>
            <c:idx val="8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506-4E88-9D52-89C98827C958}"/>
              </c:ext>
            </c:extLst>
          </c:dPt>
          <c:dPt>
            <c:idx val="9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506-4E88-9D52-89C98827C9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Не вижу преимуществ</c:v>
                </c:pt>
                <c:pt idx="1">
                  <c:v>Возможность проживания в общежитии</c:v>
                </c:pt>
                <c:pt idx="2">
                  <c:v>Возможность выбора дисциплин по собственным интересам</c:v>
                </c:pt>
                <c:pt idx="3">
                  <c:v>Облегченное трудоустройство</c:v>
                </c:pt>
                <c:pt idx="4">
                  <c:v>Квалифицированные преподаватели</c:v>
                </c:pt>
                <c:pt idx="5">
                  <c:v>Новые интересные знакомства</c:v>
                </c:pt>
                <c:pt idx="6">
                  <c:v>Применение теоретических знаний на практике во время обучения</c:v>
                </c:pt>
                <c:pt idx="7">
                  <c:v>Уважительное отношение ППС и сотрудников к студентам</c:v>
                </c:pt>
                <c:pt idx="8">
                  <c:v>Разнообразная, активная, интересная студенческая жизнь</c:v>
                </c:pt>
                <c:pt idx="9">
                  <c:v>Стоимость обучения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3.5</c:v>
                </c:pt>
                <c:pt idx="1">
                  <c:v>3.5</c:v>
                </c:pt>
                <c:pt idx="2">
                  <c:v>10.5</c:v>
                </c:pt>
                <c:pt idx="3">
                  <c:v>15.8</c:v>
                </c:pt>
                <c:pt idx="4">
                  <c:v>19.3</c:v>
                </c:pt>
                <c:pt idx="5">
                  <c:v>24.6</c:v>
                </c:pt>
                <c:pt idx="6">
                  <c:v>24.6</c:v>
                </c:pt>
                <c:pt idx="7">
                  <c:v>31.6</c:v>
                </c:pt>
                <c:pt idx="8">
                  <c:v>36.9</c:v>
                </c:pt>
                <c:pt idx="9">
                  <c:v>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506-4E88-9D52-89C98827C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0.14516</cdr:x>
      <cdr:y>0</cdr:y>
    </cdr:from>
    <cdr:to>
      <cdr:x>0.9086</cdr:x>
      <cdr:y>0.15029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C89F62-C6E3-4486-B3F0-082BA0C17924}"/>
            </a:ext>
          </a:extLst>
        </cdr:cNvPr>
        <cdr:cNvSpPr txBox="1"/>
      </cdr:nvSpPr>
      <cdr:spPr>
        <a:xfrm xmlns:a="http://schemas.openxmlformats.org/drawingml/2006/main">
          <a:off x="391887" y="0"/>
          <a:ext cx="2061029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0.1129</cdr:x>
      <cdr:y>0</cdr:y>
    </cdr:from>
    <cdr:to>
      <cdr:x>0.94086</cdr:x>
      <cdr:y>0.15421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566BF09-D19D-478F-B2E2-48C08279F4CA}"/>
            </a:ext>
          </a:extLst>
        </cdr:cNvPr>
        <cdr:cNvSpPr txBox="1"/>
      </cdr:nvSpPr>
      <cdr:spPr>
        <a:xfrm xmlns:a="http://schemas.openxmlformats.org/drawingml/2006/main">
          <a:off x="304801" y="0"/>
          <a:ext cx="2235200" cy="473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</cdr:x>
      <cdr:y>0</cdr:y>
    </cdr:from>
    <cdr:to>
      <cdr:x>0.965</cdr:x>
      <cdr:y>0.09903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A8E97D3-03B4-4C76-A096-BF1E7B51BCE3}"/>
            </a:ext>
          </a:extLst>
        </cdr:cNvPr>
        <cdr:cNvSpPr txBox="1"/>
      </cdr:nvSpPr>
      <cdr:spPr>
        <a:xfrm xmlns:a="http://schemas.openxmlformats.org/drawingml/2006/main">
          <a:off x="261257" y="0"/>
          <a:ext cx="2539999" cy="426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0.12846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5A2F9A2-07DD-44A7-93AA-3530DA442128}"/>
            </a:ext>
          </a:extLst>
        </cdr:cNvPr>
        <cdr:cNvSpPr txBox="1"/>
      </cdr:nvSpPr>
      <cdr:spPr>
        <a:xfrm xmlns:a="http://schemas.openxmlformats.org/drawingml/2006/main">
          <a:off x="0" y="0"/>
          <a:ext cx="5905312" cy="653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0.08323</cdr:x>
      <cdr:y>0</cdr:y>
    </cdr:from>
    <cdr:to>
      <cdr:x>0.93118</cdr:x>
      <cdr:y>0.2712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3DAC80D-E180-4373-A54F-E75174D80074}"/>
            </a:ext>
          </a:extLst>
        </cdr:cNvPr>
        <cdr:cNvSpPr txBox="1"/>
      </cdr:nvSpPr>
      <cdr:spPr>
        <a:xfrm xmlns:a="http://schemas.openxmlformats.org/drawingml/2006/main">
          <a:off x="491482" y="0"/>
          <a:ext cx="5007429" cy="1378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3FDA2-2FD8-4539-9BEB-841F721CA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653249-F826-41F1-A874-6C38ADD1D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33FDC0-A2DB-4502-8890-63288899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70FE-55C0-48DD-8F7B-61B31884B827}" type="datetimeFigureOut">
              <a:rPr lang="ru-RU" smtClean="0"/>
              <a:t>пт 19.04.24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0855C0-96A4-4A1E-84AB-B1DA4D3E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FEA99A-392C-4A73-B9B6-E6EEE1E3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D409-4630-4AEC-8D70-05F69F897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2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CF616-61C0-4D7B-AB6E-77323FB8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C4561F-9785-43FD-B110-34A2DF1BC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AC326-7FC8-4652-B120-AFB0BDA2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70FE-55C0-48DD-8F7B-61B31884B827}" type="datetimeFigureOut">
              <a:rPr lang="ru-RU" smtClean="0"/>
              <a:t>пт 19.04.24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FFD774-98E6-4503-B35A-352A7315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672E0F-033C-4B6B-A622-4D6F002D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D409-4630-4AEC-8D70-05F69F897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5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F5977F-9C23-411E-9201-ABC18077E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CD6883-8831-415C-92BD-5E58B098F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62FA1-31F7-4D96-BBBF-E1A3D5AA2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70FE-55C0-48DD-8F7B-61B31884B827}" type="datetimeFigureOut">
              <a:rPr lang="ru-RU" smtClean="0"/>
              <a:t>пт 19.04.24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3A82A-C868-4C63-B14D-29E31BFE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BDADAD-CC9E-46B7-8E84-164F1F7D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D409-4630-4AEC-8D70-05F69F897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49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E7C19-E501-440C-8628-19D80C60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7F2637-56C8-4A45-8691-6EE04D894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B34902-5D6F-4061-AC68-5032B696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70FE-55C0-48DD-8F7B-61B31884B827}" type="datetimeFigureOut">
              <a:rPr lang="ru-RU" smtClean="0"/>
              <a:t>пт 19.04.24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C8D520-8BB2-4B01-AAB7-F52DB264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40AD73-A2E5-46E7-9FDF-39E61BE3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D409-4630-4AEC-8D70-05F69F897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2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21493-8BCC-4C53-B328-7B556BFEA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FB6727-2A58-472F-B00E-D20CB3636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87AF83-2705-4BF6-AA2C-991A9B4B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70FE-55C0-48DD-8F7B-61B31884B827}" type="datetimeFigureOut">
              <a:rPr lang="ru-RU" smtClean="0"/>
              <a:t>пт 19.04.24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66B8FB-8395-42EF-999E-59D4EEFC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85CD91-ED51-4638-AFF2-66638521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D409-4630-4AEC-8D70-05F69F897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29251-7082-449F-87D8-71AD10D3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418F7-3227-4F44-924F-3CEE1C176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B341A6-AAAC-4EC4-B7E0-D5384E80B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6263E-D38E-4CFE-8EF1-B11F65657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70FE-55C0-48DD-8F7B-61B31884B827}" type="datetimeFigureOut">
              <a:rPr lang="ru-RU" smtClean="0"/>
              <a:t>пт 19.04.24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08AA19-6CFB-40DB-8E39-958CF5B1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258F65-8E65-4AA3-9063-50DA7EAB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D409-4630-4AEC-8D70-05F69F897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06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97718-C0D3-4BC7-BF60-8D4C3D32A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E91635-0FAF-47B5-B2A9-CFDD9DAD9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4DCEA7-BA7F-4931-8870-C73881D5C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40A0DE-A265-4E65-8F8C-00983D95E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6AD301-725C-48BD-A9BA-5075ADCF7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F6FBE2-F27B-4873-A520-13ACCA31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70FE-55C0-48DD-8F7B-61B31884B827}" type="datetimeFigureOut">
              <a:rPr lang="ru-RU" smtClean="0"/>
              <a:t>пт 19.04.24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EF0042-C01B-42AC-B350-E1FC7073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38B145-153C-4630-B3A7-D9BE3A1E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D409-4630-4AEC-8D70-05F69F897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2AD36-E3BF-4869-BF3F-73CDDA8C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876862-BD34-4B62-8334-13F79DA0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70FE-55C0-48DD-8F7B-61B31884B827}" type="datetimeFigureOut">
              <a:rPr lang="ru-RU" smtClean="0"/>
              <a:t>пт 19.04.24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216FC4-C7E3-446E-8C1F-32F4F375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0390DA-AC1B-41A8-A0F9-D0B220C8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D409-4630-4AEC-8D70-05F69F897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84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A1A13E-8807-4105-B58A-C9C53B73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70FE-55C0-48DD-8F7B-61B31884B827}" type="datetimeFigureOut">
              <a:rPr lang="ru-RU" smtClean="0"/>
              <a:t>пт 19.04.24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D1299D-05CB-4989-9EDA-565FF257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9BDCA4-A145-4716-A239-CB2FAC236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D409-4630-4AEC-8D70-05F69F897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4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BFA0D-ECE7-4847-862A-15D1D8023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AA47B6-F6E0-4D4F-A347-F0926FE48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B2E174-D2D9-439F-9A8F-A9E23AE8F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911F4C-3ECB-4EDB-A640-FF619664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70FE-55C0-48DD-8F7B-61B31884B827}" type="datetimeFigureOut">
              <a:rPr lang="ru-RU" smtClean="0"/>
              <a:t>пт 19.04.24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C95A7-CF51-4D55-B14A-36381843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02CB1B-7D7B-4B5A-9884-8DFE2794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D409-4630-4AEC-8D70-05F69F897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9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DF0B1-7C9B-43C2-AD16-D0F17A2BD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2EB230-5ACA-40CA-85B2-B21B782DE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CCFEDF-BECE-42F5-BFD5-AC89F4742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55D823-072E-4AE9-A380-1C65CFA3C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70FE-55C0-48DD-8F7B-61B31884B827}" type="datetimeFigureOut">
              <a:rPr lang="ru-RU" smtClean="0"/>
              <a:t>пт 19.04.24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33400B-00FF-4DE9-B731-610A0652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2F5977-CB7D-45EE-AEE5-9C365649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D409-4630-4AEC-8D70-05F69F897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22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D844D-E91C-45D0-B0F7-25CBA5A5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B86A0F-12CC-4B3A-A110-2E52F178C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5C4108-652A-4F8C-9E07-68FF13254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470FE-55C0-48DD-8F7B-61B31884B827}" type="datetimeFigureOut">
              <a:rPr lang="ru-RU" smtClean="0"/>
              <a:t>пт 19.04.24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3C740E-833E-4F5D-895C-2E4CFCCAF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3839B-3B2D-4C69-B547-275D693A3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DD409-4630-4AEC-8D70-05F69F897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73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38130A-2713-491A-B314-0981A60D6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711" y="496475"/>
            <a:ext cx="5608806" cy="13656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952C7-5D57-4D97-A51A-85FE3175DE3D}"/>
              </a:ext>
            </a:extLst>
          </p:cNvPr>
          <p:cNvSpPr txBox="1"/>
          <p:nvPr/>
        </p:nvSpPr>
        <p:spPr>
          <a:xfrm>
            <a:off x="0" y="496475"/>
            <a:ext cx="5820229" cy="61247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ВОСПРИЯТИЕ ИМИДЖА «АКАДЕМИИ «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Segoe UI Black" panose="020B0A02040204020203" pitchFamily="34" charset="0"/>
              </a:rPr>
              <a:t>BOLASHAQ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ОБЗОР РЕЗУЛЬТАТОВ ОНЛАЙН-ОПРОСА СТУДЕНТОВ</a:t>
            </a:r>
          </a:p>
          <a:p>
            <a:pPr algn="ctr"/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КАРАГАНДА - 2024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4CC342-AA99-4CDE-ABA3-388C1A5D2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136" y="1862096"/>
            <a:ext cx="5986178" cy="475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28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C952C7-5D57-4D97-A51A-85FE3175DE3D}"/>
              </a:ext>
            </a:extLst>
          </p:cNvPr>
          <p:cNvSpPr txBox="1"/>
          <p:nvPr/>
        </p:nvSpPr>
        <p:spPr>
          <a:xfrm>
            <a:off x="0" y="496475"/>
            <a:ext cx="6691086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ИСТОЧНИКИ И ПРИЧИНЫ ВЫБОРА АКАДЕМИИ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E82FF-EC5A-4967-8452-6220961B60A6}"/>
              </a:ext>
            </a:extLst>
          </p:cNvPr>
          <p:cNvSpPr txBox="1"/>
          <p:nvPr/>
        </p:nvSpPr>
        <p:spPr>
          <a:xfrm>
            <a:off x="6981370" y="496475"/>
            <a:ext cx="521063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рейтинге источников информации об академии, по показателю частоты упоминания, верхнюю позицию занимает ближайшее окружение опрошенных студентов. Более двух третей из них узнали об академии от друзей, родственников, знакомых.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На втором месте – Интернет, социальные сети. Практически каждый второй участник опроса узнал об академии из этого источника.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третьем месте – веб-сайт вуза. Каждый пятый опрошенный узнал об академии благодаря ему.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Примечательно, что десятая часть студентов, включенных в выборку, - продолжатели семейной традиции. В академии обучались их родители, родственники.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7241A0C-DF4F-4C90-9EF1-B16CEC8CC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599955"/>
              </p:ext>
            </p:extLst>
          </p:nvPr>
        </p:nvGraphicFramePr>
        <p:xfrm>
          <a:off x="290285" y="1419807"/>
          <a:ext cx="6691085" cy="4480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EDACBE3-7E91-4B00-B09F-7A0A9CCF033E}"/>
              </a:ext>
            </a:extLst>
          </p:cNvPr>
          <p:cNvSpPr txBox="1"/>
          <p:nvPr/>
        </p:nvSpPr>
        <p:spPr>
          <a:xfrm>
            <a:off x="290286" y="958140"/>
            <a:ext cx="619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каких источников Вы узнали об академии? (%) </a:t>
            </a:r>
            <a:endParaRPr lang="ru-R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3AB1D8-0EDA-4D5F-A453-41D19B9AE3A7}"/>
              </a:ext>
            </a:extLst>
          </p:cNvPr>
          <p:cNvSpPr txBox="1"/>
          <p:nvPr/>
        </p:nvSpPr>
        <p:spPr>
          <a:xfrm>
            <a:off x="290285" y="5921624"/>
            <a:ext cx="682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Примечание</a:t>
            </a: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kumimoji="0" lang="ru-RU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Множественный выбор. Студенты могли отмечать более одного ответа.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55930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C952C7-5D57-4D97-A51A-85FE3175DE3D}"/>
              </a:ext>
            </a:extLst>
          </p:cNvPr>
          <p:cNvSpPr txBox="1"/>
          <p:nvPr/>
        </p:nvSpPr>
        <p:spPr>
          <a:xfrm>
            <a:off x="0" y="496475"/>
            <a:ext cx="66040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ИСТОЧНИКИ И ПРИЧИНЫ ВЫБОРА АКАДЕМИИ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E82FF-EC5A-4967-8452-6220961B60A6}"/>
              </a:ext>
            </a:extLst>
          </p:cNvPr>
          <p:cNvSpPr txBox="1"/>
          <p:nvPr/>
        </p:nvSpPr>
        <p:spPr>
          <a:xfrm>
            <a:off x="6604000" y="496475"/>
            <a:ext cx="5587999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Обращают на себя внимание большой разброс и невысокий в целом удельный вес совпадающих ответов – ниже минимально необходимого уровня (25%), отражающего устойчивость группового мнения участников опроса.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Основная причина, по которой каждый четвертый опрошенный выбрал академию для обучения – качественное образование и профессионализм преподавателей.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Каждый пятый выбрал академию по рекомендации друзей и знакомых.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Выбор каждого седьмого связан с доступной стоимостью обучения.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Каждого восьмого опрошенного устраивало удобство местоположения вуза либо отсутствие другого выбора.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Остальные причины статистически малозначимы.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4F3BFC-EB04-4607-A85B-0947058B10AE}"/>
              </a:ext>
            </a:extLst>
          </p:cNvPr>
          <p:cNvSpPr txBox="1"/>
          <p:nvPr/>
        </p:nvSpPr>
        <p:spPr>
          <a:xfrm>
            <a:off x="0" y="958140"/>
            <a:ext cx="66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Почему Вы выбрали для обучения именно </a:t>
            </a:r>
          </a:p>
          <a:p>
            <a:pPr algn="ctr"/>
            <a:r>
              <a:rPr lang="ru-RU" sz="2000" b="1" dirty="0"/>
              <a:t>академию «</a:t>
            </a:r>
            <a:r>
              <a:rPr lang="en-US" sz="2000" b="1" dirty="0"/>
              <a:t>BOLASHAQ</a:t>
            </a:r>
            <a:r>
              <a:rPr lang="ru-RU" sz="2000" b="1" dirty="0"/>
              <a:t>»? (%)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808C34C-5177-4218-9980-9DF4FD031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866251"/>
              </p:ext>
            </p:extLst>
          </p:nvPr>
        </p:nvGraphicFramePr>
        <p:xfrm>
          <a:off x="232228" y="1843314"/>
          <a:ext cx="6836229" cy="468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382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C952C7-5D57-4D97-A51A-85FE3175DE3D}"/>
              </a:ext>
            </a:extLst>
          </p:cNvPr>
          <p:cNvSpPr txBox="1"/>
          <p:nvPr/>
        </p:nvSpPr>
        <p:spPr>
          <a:xfrm>
            <a:off x="0" y="496475"/>
            <a:ext cx="6444343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УРОВЕНЬ ИЗВЕСТНОСТИ И ОБРАЗ АКАДЕМИИ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E82FF-EC5A-4967-8452-6220961B60A6}"/>
              </a:ext>
            </a:extLst>
          </p:cNvPr>
          <p:cNvSpPr txBox="1"/>
          <p:nvPr/>
        </p:nvSpPr>
        <p:spPr>
          <a:xfrm>
            <a:off x="6444343" y="496475"/>
            <a:ext cx="574765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Поставленный вопрос оказался спорным. Превалирующее большинство опрошенных студентов (77,2%) разделилось на две равные части в оценке уровня известности академии. По мнению 38,6%, академия пользуется известностью лишь в пределах г. Караганда, столько же оценивают известность академии уровнем Карагандинской области.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Лишь каждый 8-ой опрошенный расширяет географию известности вуза до масштабов  всего Казахстана.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Каждые девятый – десятый опрошенные не имеют определенного мнения на этот счет.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D9D78AD-4D79-43F1-85E7-7C32AB49B4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182130"/>
              </p:ext>
            </p:extLst>
          </p:nvPr>
        </p:nvGraphicFramePr>
        <p:xfrm>
          <a:off x="379374" y="2061029"/>
          <a:ext cx="5905312" cy="430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E9E7D27-57DE-4D94-BDDA-CC083756049D}"/>
              </a:ext>
            </a:extLst>
          </p:cNvPr>
          <p:cNvSpPr txBox="1"/>
          <p:nvPr/>
        </p:nvSpPr>
        <p:spPr>
          <a:xfrm>
            <a:off x="379374" y="958140"/>
            <a:ext cx="57476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/>
              <a:t>С Вашей точки зрения, каков уровень известности академии? (%)</a:t>
            </a:r>
          </a:p>
        </p:txBody>
      </p:sp>
    </p:spTree>
    <p:extLst>
      <p:ext uri="{BB962C8B-B14F-4D97-AF65-F5344CB8AC3E}">
        <p14:creationId xmlns:p14="http://schemas.microsoft.com/office/powerpoint/2010/main" val="2070971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C952C7-5D57-4D97-A51A-85FE3175DE3D}"/>
              </a:ext>
            </a:extLst>
          </p:cNvPr>
          <p:cNvSpPr txBox="1"/>
          <p:nvPr/>
        </p:nvSpPr>
        <p:spPr>
          <a:xfrm>
            <a:off x="0" y="496475"/>
            <a:ext cx="6371773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УРОВЕНЬ ИЗВЕСТНОСТИ И ОБРАЗ АКАДЕМИИ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E82FF-EC5A-4967-8452-6220961B60A6}"/>
              </a:ext>
            </a:extLst>
          </p:cNvPr>
          <p:cNvSpPr txBox="1"/>
          <p:nvPr/>
        </p:nvSpPr>
        <p:spPr>
          <a:xfrm>
            <a:off x="5994400" y="496475"/>
            <a:ext cx="619759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восприятии более трети опрошенных студентов поддается фиксации образ академии как лучшего вуза Караганды.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Треть опрошенных – неопределившиеся.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 пределах трети участников опроса отмечается критическое восприятие предложенного образа академии в сторону его полного отрицания.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Показатели ответов соотносятся в сопоставимых пределах, что свидетельствует о неоднозначности восприятия образа академии.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C4FCA8-5F1D-4D0C-AF0F-D40425154542}"/>
              </a:ext>
            </a:extLst>
          </p:cNvPr>
          <p:cNvSpPr txBox="1"/>
          <p:nvPr/>
        </p:nvSpPr>
        <p:spPr>
          <a:xfrm>
            <a:off x="0" y="958140"/>
            <a:ext cx="582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Считаете ли Вы, что академия «</a:t>
            </a:r>
            <a:r>
              <a:rPr lang="en-US" sz="2000" b="1" dirty="0"/>
              <a:t>BOLASHAQ</a:t>
            </a:r>
            <a:r>
              <a:rPr lang="ru-RU" sz="2000" b="1" dirty="0"/>
              <a:t>» – лучший вуз в Караганде? (%)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130934E-5BE1-40B0-9B5F-C1557CFA7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009495"/>
              </p:ext>
            </p:extLst>
          </p:nvPr>
        </p:nvGraphicFramePr>
        <p:xfrm>
          <a:off x="428017" y="1814286"/>
          <a:ext cx="5189012" cy="388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4373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C952C7-5D57-4D97-A51A-85FE3175DE3D}"/>
              </a:ext>
            </a:extLst>
          </p:cNvPr>
          <p:cNvSpPr txBox="1"/>
          <p:nvPr/>
        </p:nvSpPr>
        <p:spPr>
          <a:xfrm>
            <a:off x="0" y="496475"/>
            <a:ext cx="6444343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УРОВЕНЬ ИЗВЕСТНОСТИ И ОБРАЗ АКАДЕМИИ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E82FF-EC5A-4967-8452-6220961B60A6}"/>
              </a:ext>
            </a:extLst>
          </p:cNvPr>
          <p:cNvSpPr txBox="1"/>
          <p:nvPr/>
        </p:nvSpPr>
        <p:spPr>
          <a:xfrm>
            <a:off x="6516915" y="496476"/>
            <a:ext cx="56750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С ВУЗом ассоциируются главным образом высокое качество образования и достойный уровень квалификации преподавателей (по 31,6%). Указанные ассоциации имеют устойчивый характер.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Совокупный показатель неопределившихся и не разделяющих предложенные ассоциации с ВУ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Зом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– 36,8%.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сопоставимых пределах соотносятся показатели таких ассоциаций, как востребованность выпускников у работодателей, высокий рейтинг и репутация ВУЗа в обществе, возможность научных исследований, самореализация (каждый пятый участник опроса отметил их).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Выделенные ассоциации можно рассматривать как элементы образа ВУЗа. 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B21C321-4BB4-4293-8971-1D94D1CFC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266019"/>
              </p:ext>
            </p:extLst>
          </p:nvPr>
        </p:nvGraphicFramePr>
        <p:xfrm>
          <a:off x="159658" y="1718236"/>
          <a:ext cx="6197600" cy="4769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C8AB2E1-0119-47EC-A28A-B9D8A1CB383A}"/>
              </a:ext>
            </a:extLst>
          </p:cNvPr>
          <p:cNvSpPr txBox="1"/>
          <p:nvPr/>
        </p:nvSpPr>
        <p:spPr>
          <a:xfrm>
            <a:off x="0" y="1010351"/>
            <a:ext cx="582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 чем из нижеперечисленного у Вас главным образом ассоциируется ВУЗ? (%)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2510E-8B6F-4841-B021-AFB928F3B77C}"/>
              </a:ext>
            </a:extLst>
          </p:cNvPr>
          <p:cNvSpPr txBox="1"/>
          <p:nvPr/>
        </p:nvSpPr>
        <p:spPr>
          <a:xfrm>
            <a:off x="6444343" y="6052457"/>
            <a:ext cx="5747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Примечание: </a:t>
            </a:r>
            <a:r>
              <a:rPr lang="ru-RU" i="1" dirty="0"/>
              <a:t>Множественный выбор. </a:t>
            </a: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Студенты могли отмечать более одного ответа.</a:t>
            </a:r>
            <a:r>
              <a:rPr lang="ru-RU" i="1" dirty="0"/>
              <a:t>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736347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C952C7-5D57-4D97-A51A-85FE3175DE3D}"/>
              </a:ext>
            </a:extLst>
          </p:cNvPr>
          <p:cNvSpPr txBox="1"/>
          <p:nvPr/>
        </p:nvSpPr>
        <p:spPr>
          <a:xfrm>
            <a:off x="1" y="496475"/>
            <a:ext cx="672941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ИМИДЖЕВЫЕ ОЦЕНКИ И ХАРАКТЕРИСТИКИ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E82FF-EC5A-4967-8452-6220961B60A6}"/>
              </a:ext>
            </a:extLst>
          </p:cNvPr>
          <p:cNvSpPr txBox="1"/>
          <p:nvPr/>
        </p:nvSpPr>
        <p:spPr>
          <a:xfrm>
            <a:off x="6475373" y="496475"/>
            <a:ext cx="571662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Немногим более половины респондентов оценивают имидж ВУЗа нейтрально (ни плохо - ни хорошо, ни высоко – ни низко). В словарях одним из синонимов нейтральности указывается лояльность.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В пределах трети – дают высокую оценку имиджу ВУЗа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Совокупный показатель лояльных и положительных оценок имиджа академии – 82,5%.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2B76E-F9B2-412C-A21A-32D47B5654BD}"/>
              </a:ext>
            </a:extLst>
          </p:cNvPr>
          <p:cNvSpPr txBox="1"/>
          <p:nvPr/>
        </p:nvSpPr>
        <p:spPr>
          <a:xfrm>
            <a:off x="0" y="958140"/>
            <a:ext cx="5196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            </a:t>
            </a:r>
          </a:p>
          <a:p>
            <a:r>
              <a:rPr lang="ru-RU" sz="2000" b="1" dirty="0"/>
              <a:t>                 Как бы Вы оценили имидж ВУЗа (%)</a:t>
            </a:r>
            <a:endParaRPr lang="ru-RU" sz="20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44BDFA4-ECB2-4B50-A172-F985810B3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9659213"/>
              </p:ext>
            </p:extLst>
          </p:nvPr>
        </p:nvGraphicFramePr>
        <p:xfrm>
          <a:off x="379374" y="1558303"/>
          <a:ext cx="5716626" cy="434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942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C952C7-5D57-4D97-A51A-85FE3175DE3D}"/>
              </a:ext>
            </a:extLst>
          </p:cNvPr>
          <p:cNvSpPr txBox="1"/>
          <p:nvPr/>
        </p:nvSpPr>
        <p:spPr>
          <a:xfrm>
            <a:off x="0" y="496475"/>
            <a:ext cx="67437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ИМИДЖЕВЫЕ ОЦЕНКИ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 ХАРАКТЕРИСТИКИ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E82FF-EC5A-4967-8452-6220961B60A6}"/>
              </a:ext>
            </a:extLst>
          </p:cNvPr>
          <p:cNvSpPr txBox="1"/>
          <p:nvPr/>
        </p:nvSpPr>
        <p:spPr>
          <a:xfrm>
            <a:off x="5994400" y="496475"/>
            <a:ext cx="61975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5FCEC3-5B69-4200-94E2-EE4763FF7A9E}"/>
              </a:ext>
            </a:extLst>
          </p:cNvPr>
          <p:cNvSpPr txBox="1"/>
          <p:nvPr/>
        </p:nvSpPr>
        <p:spPr>
          <a:xfrm>
            <a:off x="1" y="958140"/>
            <a:ext cx="711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Какие преимущества обучения в ВУЗе Вы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можете выделить? (%)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68C00F0-B0B5-4E1E-9507-17C05029BE9A}"/>
              </a:ext>
            </a:extLst>
          </p:cNvPr>
          <p:cNvGraphicFramePr/>
          <p:nvPr/>
        </p:nvGraphicFramePr>
        <p:xfrm>
          <a:off x="253970" y="1666026"/>
          <a:ext cx="7257142" cy="4695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480BD4E-8E02-4832-8DDB-8F3A1EBDBFF2}"/>
              </a:ext>
            </a:extLst>
          </p:cNvPr>
          <p:cNvSpPr txBox="1"/>
          <p:nvPr/>
        </p:nvSpPr>
        <p:spPr>
          <a:xfrm>
            <a:off x="5239657" y="6052457"/>
            <a:ext cx="695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Примечание: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Множественный выбор. </a:t>
            </a: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Студенты могли отмечать более одного ответа.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1B7F6C-693D-40CC-9881-F529F93376A2}"/>
              </a:ext>
            </a:extLst>
          </p:cNvPr>
          <p:cNvSpPr txBox="1"/>
          <p:nvPr/>
        </p:nvSpPr>
        <p:spPr>
          <a:xfrm>
            <a:off x="7511112" y="496475"/>
            <a:ext cx="4680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Главное преимущество ВУЗа, по признанию практически каждого второго опрошенного студента, - это стоимость обучения.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 одной трети до более трети опрошенных видят преимущества академии соответственно в уважительном отношении преподавателей и сотрудников к студентам и в наличии разнообразной, активной, интересной студенческой жизни.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каждого четвертого участника опроса преимущества ВУЗа заключаются в применении теоретических знаний на практике во время обучения и в новых интересных знакомствах.</a:t>
            </a:r>
          </a:p>
        </p:txBody>
      </p:sp>
    </p:spTree>
    <p:extLst>
      <p:ext uri="{BB962C8B-B14F-4D97-AF65-F5344CB8AC3E}">
        <p14:creationId xmlns:p14="http://schemas.microsoft.com/office/powerpoint/2010/main" val="626104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C952C7-5D57-4D97-A51A-85FE3175DE3D}"/>
              </a:ext>
            </a:extLst>
          </p:cNvPr>
          <p:cNvSpPr txBox="1"/>
          <p:nvPr/>
        </p:nvSpPr>
        <p:spPr>
          <a:xfrm>
            <a:off x="0" y="496475"/>
            <a:ext cx="6647543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ИМИДЖЕВЫЕ ОЦЕНКИ И ХАРАКТЕРИСТИКИ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E82FF-EC5A-4967-8452-6220961B60A6}"/>
              </a:ext>
            </a:extLst>
          </p:cNvPr>
          <p:cNvSpPr txBox="1"/>
          <p:nvPr/>
        </p:nvSpPr>
        <p:spPr>
          <a:xfrm>
            <a:off x="6647543" y="496475"/>
            <a:ext cx="5544456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Судя по частоте упоминания, единственный недостаток ВУЗа, который отражает устойчивое мнение респондентов ( почти половины опрошенных студентов) – это отсутствие программ обмена с зарубежными университетами.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Каждые третий – четвертый участники опроса не имеют определенного мнения относительно недостатков обучения в академии.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Каждый седьмой опрошенный вообще не видит недостатков в ВУЗе.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5D697-ACAE-447B-AD6A-0AD936EF789E}"/>
              </a:ext>
            </a:extLst>
          </p:cNvPr>
          <p:cNvSpPr txBox="1"/>
          <p:nvPr/>
        </p:nvSpPr>
        <p:spPr>
          <a:xfrm>
            <a:off x="0" y="1074057"/>
            <a:ext cx="579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Какие недостатки обучения в ВУЗе Вы можете указать? (%)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253319B-132E-414A-9D60-00047CC13090}"/>
              </a:ext>
            </a:extLst>
          </p:cNvPr>
          <p:cNvGraphicFramePr/>
          <p:nvPr/>
        </p:nvGraphicFramePr>
        <p:xfrm>
          <a:off x="85457" y="1897859"/>
          <a:ext cx="7055572" cy="446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FD019C5-5CC5-4E56-9EA0-D81630C2C2D3}"/>
              </a:ext>
            </a:extLst>
          </p:cNvPr>
          <p:cNvSpPr txBox="1"/>
          <p:nvPr/>
        </p:nvSpPr>
        <p:spPr>
          <a:xfrm>
            <a:off x="5297714" y="6081486"/>
            <a:ext cx="689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Примечание: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Множественный выбор. </a:t>
            </a: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Студенты могли отмечать более одного ответа.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310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C952C7-5D57-4D97-A51A-85FE3175DE3D}"/>
              </a:ext>
            </a:extLst>
          </p:cNvPr>
          <p:cNvSpPr txBox="1"/>
          <p:nvPr/>
        </p:nvSpPr>
        <p:spPr>
          <a:xfrm>
            <a:off x="0" y="496475"/>
            <a:ext cx="682942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ИМИДЖЕВЫЕ ОЦЕНКИ И ХАРАКТЕРИСТИКИ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E82FF-EC5A-4967-8452-6220961B60A6}"/>
              </a:ext>
            </a:extLst>
          </p:cNvPr>
          <p:cNvSpPr txBox="1"/>
          <p:nvPr/>
        </p:nvSpPr>
        <p:spPr>
          <a:xfrm>
            <a:off x="8040913" y="496475"/>
            <a:ext cx="415108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2265517-5CEE-4ED5-A4E5-51E506B65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277954"/>
              </p:ext>
            </p:extLst>
          </p:nvPr>
        </p:nvGraphicFramePr>
        <p:xfrm>
          <a:off x="391886" y="1419806"/>
          <a:ext cx="11045370" cy="410243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6241143">
                  <a:extLst>
                    <a:ext uri="{9D8B030D-6E8A-4147-A177-3AD203B41FA5}">
                      <a16:colId xmlns:a16="http://schemas.microsoft.com/office/drawing/2014/main" val="2147273246"/>
                    </a:ext>
                  </a:extLst>
                </a:gridCol>
                <a:gridCol w="1161142">
                  <a:extLst>
                    <a:ext uri="{9D8B030D-6E8A-4147-A177-3AD203B41FA5}">
                      <a16:colId xmlns:a16="http://schemas.microsoft.com/office/drawing/2014/main" val="109064876"/>
                    </a:ext>
                  </a:extLst>
                </a:gridCol>
                <a:gridCol w="1378858">
                  <a:extLst>
                    <a:ext uri="{9D8B030D-6E8A-4147-A177-3AD203B41FA5}">
                      <a16:colId xmlns:a16="http://schemas.microsoft.com/office/drawing/2014/main" val="2483560902"/>
                    </a:ext>
                  </a:extLst>
                </a:gridCol>
                <a:gridCol w="1236850">
                  <a:extLst>
                    <a:ext uri="{9D8B030D-6E8A-4147-A177-3AD203B41FA5}">
                      <a16:colId xmlns:a16="http://schemas.microsoft.com/office/drawing/2014/main" val="3498503722"/>
                    </a:ext>
                  </a:extLst>
                </a:gridCol>
                <a:gridCol w="1027377">
                  <a:extLst>
                    <a:ext uri="{9D8B030D-6E8A-4147-A177-3AD203B41FA5}">
                      <a16:colId xmlns:a16="http://schemas.microsoft.com/office/drawing/2014/main" val="345140023"/>
                    </a:ext>
                  </a:extLst>
                </a:gridCol>
              </a:tblGrid>
              <a:tr h="713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effectLst/>
                        </a:rPr>
                        <a:t>Очень важен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effectLst/>
                        </a:rPr>
                        <a:t>Не очень важен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effectLst/>
                        </a:rPr>
                        <a:t>Совсем не важен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effectLst/>
                        </a:rPr>
                        <a:t>Не знаю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590063"/>
                  </a:ext>
                </a:extLst>
              </a:tr>
              <a:tr h="318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Качество подготовки выпускников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r>
                        <a:rPr lang="ru-RU" sz="1800" b="0" dirty="0">
                          <a:effectLst/>
                        </a:rPr>
                        <a:t>79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 12,2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0 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 8,8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427669"/>
                  </a:ext>
                </a:extLst>
              </a:tr>
              <a:tr h="481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Многообразие направлений и уровней подготовки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 64,9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26,3 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1,7 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7 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9343276"/>
                  </a:ext>
                </a:extLst>
              </a:tr>
              <a:tr h="62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Доля трудоустроенных по специальности выпускников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 73,7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14 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 1,8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 10,5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312256"/>
                  </a:ext>
                </a:extLst>
              </a:tr>
              <a:tr h="318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Уровень квалификации преподавателей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 77,2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 12,3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 3,5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 7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2475012"/>
                  </a:ext>
                </a:extLst>
              </a:tr>
              <a:tr h="318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Взаимодействие вуза с работодателями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 70,2 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  17,5 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 3,5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 8,8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842342"/>
                  </a:ext>
                </a:extLst>
              </a:tr>
              <a:tr h="62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Наличие современной материально-технической базы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 64,9 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 21,1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  7 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 7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4340086"/>
                  </a:ext>
                </a:extLst>
              </a:tr>
              <a:tr h="664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</a:rPr>
                        <a:t>Использование инновационных технологий в обучении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 70,2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 15,8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   5,2 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effectLst/>
                        </a:rPr>
                        <a:t>  8,8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1819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E8D9801-A203-48CF-BCE3-34F92547DE0E}"/>
              </a:ext>
            </a:extLst>
          </p:cNvPr>
          <p:cNvSpPr txBox="1"/>
          <p:nvPr/>
        </p:nvSpPr>
        <p:spPr>
          <a:xfrm>
            <a:off x="290286" y="958140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              Оцените значимость критериев, определяющих конкурентоспособность ВУЗа: (%)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671DC-AFF5-463E-9F29-CAC71F25269A}"/>
              </a:ext>
            </a:extLst>
          </p:cNvPr>
          <p:cNvSpPr txBox="1"/>
          <p:nvPr/>
        </p:nvSpPr>
        <p:spPr>
          <a:xfrm>
            <a:off x="391886" y="5583797"/>
            <a:ext cx="1104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/>
              <a:t>Согласно оценкам превалирующего большинства опрошенных студентов, все предложенные анкетой критерии, определяющие конкурентоспособность академии,  очень важны.</a:t>
            </a:r>
          </a:p>
        </p:txBody>
      </p:sp>
    </p:spTree>
    <p:extLst>
      <p:ext uri="{BB962C8B-B14F-4D97-AF65-F5344CB8AC3E}">
        <p14:creationId xmlns:p14="http://schemas.microsoft.com/office/powerpoint/2010/main" val="2951616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C952C7-5D57-4D97-A51A-85FE3175DE3D}"/>
              </a:ext>
            </a:extLst>
          </p:cNvPr>
          <p:cNvSpPr txBox="1"/>
          <p:nvPr/>
        </p:nvSpPr>
        <p:spPr>
          <a:xfrm>
            <a:off x="0" y="496475"/>
            <a:ext cx="6300788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ИМИДЖЕВЫЕ ОЦЕНКИ И ХАРАКТЕРИСТИКИ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E82FF-EC5A-4967-8452-6220961B60A6}"/>
              </a:ext>
            </a:extLst>
          </p:cNvPr>
          <p:cNvSpPr txBox="1"/>
          <p:nvPr/>
        </p:nvSpPr>
        <p:spPr>
          <a:xfrm>
            <a:off x="6633028" y="496475"/>
            <a:ext cx="55589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Наиболее важным фактором, от которого зависит имидж академии: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Свыше двух третей опрошенных студентов- очников указали высокое качество образования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Более половины – профессионализм преподавателей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Более трети – хорошие международные связи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пределах трети – успешные выпускники.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Все другие факторы в статистическом плане менее значимы в восприятии участников опроса.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61615C-D1AD-41C0-886D-75157A1DCCF1}"/>
              </a:ext>
            </a:extLst>
          </p:cNvPr>
          <p:cNvSpPr txBox="1"/>
          <p:nvPr/>
        </p:nvSpPr>
        <p:spPr>
          <a:xfrm>
            <a:off x="0" y="958140"/>
            <a:ext cx="599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    </a:t>
            </a:r>
            <a:r>
              <a:rPr lang="ru-RU" sz="2000" b="1" dirty="0"/>
              <a:t>Укажите наиболее важные факторы, влияющие, на Ваш взгляд, на имидж академии: (%)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DB78662-60A7-4C8E-866B-12A8F1F479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8622104"/>
              </p:ext>
            </p:extLst>
          </p:nvPr>
        </p:nvGraphicFramePr>
        <p:xfrm>
          <a:off x="284424" y="1770744"/>
          <a:ext cx="6197599" cy="478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1960EDB-B1FE-487F-8DF4-40E2FC6ADE91}"/>
              </a:ext>
            </a:extLst>
          </p:cNvPr>
          <p:cNvSpPr txBox="1"/>
          <p:nvPr/>
        </p:nvSpPr>
        <p:spPr>
          <a:xfrm>
            <a:off x="6633028" y="6081486"/>
            <a:ext cx="555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Примечание: </a:t>
            </a:r>
            <a:r>
              <a:rPr lang="ru-RU" i="1" dirty="0"/>
              <a:t>Множественный выбор. </a:t>
            </a: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Студенты могли отмечать более одного ответа.</a:t>
            </a:r>
            <a:r>
              <a:rPr lang="ru-RU" i="1" dirty="0"/>
              <a:t>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17707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C952C7-5D57-4D97-A51A-85FE3175DE3D}"/>
              </a:ext>
            </a:extLst>
          </p:cNvPr>
          <p:cNvSpPr txBox="1"/>
          <p:nvPr/>
        </p:nvSpPr>
        <p:spPr>
          <a:xfrm>
            <a:off x="0" y="496475"/>
            <a:ext cx="5820229" cy="5509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СОДЕРЖАНИЕ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Ведение…………………………………………………3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Об исследовании………………………………….4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Резюме (выводы и обобщения) ………….5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Краткий обзор основных тенденций…………………………………………….8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Профиль опрошенных студентов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Источники и причины выбора академии для обучения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Уровень известности и образ академии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Имиджевые оценки и характеристики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Рекомендации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4A8862-D1ED-4203-B63A-490F58B8B9A9}"/>
              </a:ext>
            </a:extLst>
          </p:cNvPr>
          <p:cNvSpPr txBox="1"/>
          <p:nvPr/>
        </p:nvSpPr>
        <p:spPr>
          <a:xfrm>
            <a:off x="6081484" y="496475"/>
            <a:ext cx="582022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/>
            <a:r>
              <a:rPr lang="ru-RU" sz="2000" dirty="0"/>
              <a:t>Настоящий отчет подготовлен студентами 1 курса очной </a:t>
            </a:r>
            <a:r>
              <a:rPr lang="ru-RU" sz="2000"/>
              <a:t>формы обучения </a:t>
            </a:r>
            <a:r>
              <a:rPr lang="ru-RU" sz="2000" dirty="0"/>
              <a:t>в рамках пилотного проекта исследования «Восприятие имиджа «Академии «</a:t>
            </a:r>
            <a:r>
              <a:rPr lang="en-US" sz="2000" dirty="0"/>
              <a:t>BOLASHAQ</a:t>
            </a:r>
            <a:r>
              <a:rPr lang="ru-RU" sz="2000" dirty="0"/>
              <a:t>» студенческой аудиторией».</a:t>
            </a:r>
          </a:p>
          <a:p>
            <a:pPr marL="174625"/>
            <a:r>
              <a:rPr lang="ru-RU" sz="2000" dirty="0"/>
              <a:t>Эмпирическую основу отчета составляют результаты онлайн-опроса студентов академии.</a:t>
            </a:r>
          </a:p>
          <a:p>
            <a:pPr marL="174625"/>
            <a:endParaRPr lang="ru-RU" sz="2000" dirty="0"/>
          </a:p>
          <a:p>
            <a:pPr marL="174625"/>
            <a:r>
              <a:rPr lang="ru-RU" sz="2000" dirty="0"/>
              <a:t>Научный руководитель проекта – профессор кафедры ООД Бектурганова Б.И.</a:t>
            </a:r>
          </a:p>
          <a:p>
            <a:pPr marL="174625"/>
            <a:endParaRPr lang="ru-RU" sz="2000" dirty="0"/>
          </a:p>
          <a:p>
            <a:pPr marL="174625"/>
            <a:r>
              <a:rPr lang="ru-RU" sz="2000" dirty="0"/>
              <a:t>Авторский коллектив (подготовка отчета): студенты группы Ин-23-1 Полина Науменко, Софья Верхотурова, Илона Сальникова.</a:t>
            </a:r>
          </a:p>
          <a:p>
            <a:pPr marL="174625"/>
            <a:endParaRPr lang="ru-RU" sz="2000" dirty="0"/>
          </a:p>
          <a:p>
            <a:pPr marL="174625"/>
            <a:r>
              <a:rPr lang="ru-RU" sz="2000" dirty="0"/>
              <a:t>В разработке программы исследования, инструментария и проведении онлайн-опроса принимали участие студенты групп Ин-23-1, ФМ-23-1, Ю-23-1.</a:t>
            </a:r>
          </a:p>
        </p:txBody>
      </p:sp>
    </p:spTree>
    <p:extLst>
      <p:ext uri="{BB962C8B-B14F-4D97-AF65-F5344CB8AC3E}">
        <p14:creationId xmlns:p14="http://schemas.microsoft.com/office/powerpoint/2010/main" val="3573967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C952C7-5D57-4D97-A51A-85FE3175DE3D}"/>
              </a:ext>
            </a:extLst>
          </p:cNvPr>
          <p:cNvSpPr txBox="1"/>
          <p:nvPr/>
        </p:nvSpPr>
        <p:spPr>
          <a:xfrm>
            <a:off x="0" y="496475"/>
            <a:ext cx="3701143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РЕКОМЕНДАЦИИ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E82FF-EC5A-4967-8452-6220961B60A6}"/>
              </a:ext>
            </a:extLst>
          </p:cNvPr>
          <p:cNvSpPr txBox="1"/>
          <p:nvPr/>
        </p:nvSpPr>
        <p:spPr>
          <a:xfrm>
            <a:off x="6197598" y="496475"/>
            <a:ext cx="599440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общем целом 59,7% опрошенных студентов декларируют готовность рекомендовать академию  своим друзьям и знакомым для получения образования, а 21,1%  из них уже это делают.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Совокупный удельный вес неопределившихся и отказников - 40,3%.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61615C-D1AD-41C0-886D-75157A1DCCF1}"/>
              </a:ext>
            </a:extLst>
          </p:cNvPr>
          <p:cNvSpPr txBox="1"/>
          <p:nvPr/>
        </p:nvSpPr>
        <p:spPr>
          <a:xfrm>
            <a:off x="-1" y="958140"/>
            <a:ext cx="619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Порекомендовали бы Вы академию своим друзьям, знакомым для получения образования?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(%)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CB0CE31-0C8B-49CD-AC3D-DB8ECC3FF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539633"/>
              </p:ext>
            </p:extLst>
          </p:nvPr>
        </p:nvGraphicFramePr>
        <p:xfrm>
          <a:off x="218587" y="1785257"/>
          <a:ext cx="5340383" cy="425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4167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C952C7-5D57-4D97-A51A-85FE3175DE3D}"/>
              </a:ext>
            </a:extLst>
          </p:cNvPr>
          <p:cNvSpPr txBox="1"/>
          <p:nvPr/>
        </p:nvSpPr>
        <p:spPr>
          <a:xfrm>
            <a:off x="0" y="496475"/>
            <a:ext cx="3701143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РЕКОМЕНДАЦИИ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E82FF-EC5A-4967-8452-6220961B60A6}"/>
              </a:ext>
            </a:extLst>
          </p:cNvPr>
          <p:cNvSpPr txBox="1"/>
          <p:nvPr/>
        </p:nvSpPr>
        <p:spPr>
          <a:xfrm>
            <a:off x="8592458" y="496475"/>
            <a:ext cx="359954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 общего числа опрошенных студентов 89,5% дали свои рекомендации по совершенствованию имиджа академии.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Затруднились с ответом лишь 10-ая часть из них.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Рекомендации по большей части касаются налаживания программ обмена студентами с зарубежными вузами и улучшения инфраструктуры академии.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61615C-D1AD-41C0-886D-75157A1DCCF1}"/>
              </a:ext>
            </a:extLst>
          </p:cNvPr>
          <p:cNvSpPr txBox="1"/>
          <p:nvPr/>
        </p:nvSpPr>
        <p:spPr>
          <a:xfrm>
            <a:off x="972457" y="958140"/>
            <a:ext cx="734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Ваши рекомендации по совершенствованию имиджа ВУЗа:(%)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97ECC8E-91DE-40EA-95AF-12A88CE56F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560855"/>
              </p:ext>
            </p:extLst>
          </p:nvPr>
        </p:nvGraphicFramePr>
        <p:xfrm>
          <a:off x="391884" y="1358250"/>
          <a:ext cx="8447316" cy="521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5F00119-21AA-4BD1-B493-CAA51FF763AE}"/>
              </a:ext>
            </a:extLst>
          </p:cNvPr>
          <p:cNvSpPr txBox="1"/>
          <p:nvPr/>
        </p:nvSpPr>
        <p:spPr>
          <a:xfrm>
            <a:off x="8592457" y="5602514"/>
            <a:ext cx="3599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Примечание: </a:t>
            </a:r>
            <a:r>
              <a:rPr lang="ru-RU" i="1" dirty="0"/>
              <a:t>Множественный выбор. </a:t>
            </a: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Студенты могли отмечать более одного ответа.</a:t>
            </a:r>
            <a:r>
              <a:rPr lang="ru-RU" i="1" dirty="0"/>
              <a:t>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09031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C952C7-5D57-4D97-A51A-85FE3175DE3D}"/>
              </a:ext>
            </a:extLst>
          </p:cNvPr>
          <p:cNvSpPr txBox="1"/>
          <p:nvPr/>
        </p:nvSpPr>
        <p:spPr>
          <a:xfrm>
            <a:off x="0" y="496475"/>
            <a:ext cx="5820229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ВВЕДЕНИЕ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4AFA8D-74CA-4B0E-A4ED-91E41C687A1A}"/>
              </a:ext>
            </a:extLst>
          </p:cNvPr>
          <p:cNvSpPr txBox="1"/>
          <p:nvPr/>
        </p:nvSpPr>
        <p:spPr>
          <a:xfrm>
            <a:off x="145143" y="1081250"/>
            <a:ext cx="5675086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100" dirty="0"/>
          </a:p>
          <a:p>
            <a:r>
              <a:rPr lang="ru-RU" sz="2000" dirty="0"/>
              <a:t>Имидж академии – это репутация учебного заведения, которая формируется на основе его научно-образовательных достижений, качества обучения, креативности студенческой жизни, резонансных общественных, культурных и спортивных мероприятий. Имидж влияет на общественное восприятие и рейтинг учебного заведения, соответственно на привлечение студентов, преподавателей, партнеров и спонсоров. Успешное формирование и поддержание положительного имиджа университета требует усилий по развитию его бренда, коммуникационной стратегии и управления  репутацией.</a:t>
            </a:r>
          </a:p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 настоящего времени в стенах академии не проводилось    исследование о восприятии студентами имиджа своего вуза. </a:t>
            </a:r>
            <a:endParaRPr lang="ru-R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B0414C-0B44-4793-9DD8-6871EFDC92E7}"/>
              </a:ext>
            </a:extLst>
          </p:cNvPr>
          <p:cNvSpPr txBox="1"/>
          <p:nvPr/>
        </p:nvSpPr>
        <p:spPr>
          <a:xfrm>
            <a:off x="5921828" y="1081250"/>
            <a:ext cx="61250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/>
            <a:endParaRPr lang="ru-RU" sz="2000" dirty="0"/>
          </a:p>
          <a:p>
            <a:pPr marL="174625"/>
            <a:r>
              <a:rPr lang="ru-RU" sz="2000" dirty="0"/>
              <a:t>Между тем, образ академии является реальным фактором жизненного пространства студентов. По тому, насколько лояльно студенты относятся к своему вузу и насколько четко сформированы в их восприятии его образ и фирменный стиль, можно судить, является ли имидж одним из ключевых преимуществ академии в глазах студенческого сообщества и будет ли он привлекать абитуриентов. Проведенное исследование позволило не только узнать, каков образ академии в восприятии студентов, но и получить рекомендации по повышению его привлекательности для студентов и абитуриентов. Этим, по сути, и определяются актуальность исследования, его научная и практическая значимость. В материале исследования нашла существенное эмпирическое подтверждение ранее сформулированная гипотеза.</a:t>
            </a:r>
          </a:p>
        </p:txBody>
      </p:sp>
    </p:spTree>
    <p:extLst>
      <p:ext uri="{BB962C8B-B14F-4D97-AF65-F5344CB8AC3E}">
        <p14:creationId xmlns:p14="http://schemas.microsoft.com/office/powerpoint/2010/main" val="382985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C952C7-5D57-4D97-A51A-85FE3175DE3D}"/>
              </a:ext>
            </a:extLst>
          </p:cNvPr>
          <p:cNvSpPr txBox="1"/>
          <p:nvPr/>
        </p:nvSpPr>
        <p:spPr>
          <a:xfrm>
            <a:off x="0" y="496475"/>
            <a:ext cx="5820229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ОБ ИССЛЕДОВАНИИ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CFFCB-FA55-47D2-887E-C4438D5889B2}"/>
              </a:ext>
            </a:extLst>
          </p:cNvPr>
          <p:cNvSpPr txBox="1"/>
          <p:nvPr/>
        </p:nvSpPr>
        <p:spPr>
          <a:xfrm>
            <a:off x="174171" y="1081250"/>
            <a:ext cx="5646058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ВЫБОРКА И ГЕОЛОКАЦИЯ</a:t>
            </a:r>
          </a:p>
          <a:p>
            <a:r>
              <a:rPr lang="ru-RU" sz="2000" dirty="0"/>
              <a:t>Сроки исследования: март - апрель 2024 г.</a:t>
            </a:r>
          </a:p>
          <a:p>
            <a:r>
              <a:rPr lang="ru-RU" sz="2000" dirty="0"/>
              <a:t>Всего опрошено – 57 респондентов</a:t>
            </a:r>
          </a:p>
          <a:p>
            <a:r>
              <a:rPr lang="ru-RU" sz="2000" dirty="0"/>
              <a:t>Геолокация: г. Караганда, ЧУ «Академия «</a:t>
            </a:r>
            <a:r>
              <a:rPr lang="en-US" sz="2000" dirty="0"/>
              <a:t>BOLASHAQ</a:t>
            </a:r>
            <a:r>
              <a:rPr lang="ru-RU" sz="2000" dirty="0"/>
              <a:t>»</a:t>
            </a: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МЕТОДОЛОГИЯ ИССЛЕДОВАНИЯ</a:t>
            </a:r>
          </a:p>
          <a:p>
            <a:r>
              <a:rPr lang="ru-RU" sz="2000" dirty="0"/>
              <a:t>Цель: Анализ восприятия студентами имиджа академии</a:t>
            </a:r>
          </a:p>
          <a:p>
            <a:endParaRPr lang="ru-RU" sz="2000" dirty="0"/>
          </a:p>
          <a:p>
            <a:r>
              <a:rPr lang="ru-RU" sz="2000" dirty="0"/>
              <a:t>Объект исследования: Студенты 1 – 5 курсов очной формы обучения, 4 образовательных программ («Юриспруденция», «Педагогика и психология», «Фармация», «Иностранный язык»</a:t>
            </a:r>
          </a:p>
          <a:p>
            <a:endParaRPr lang="ru-RU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Предмет исследования: Восприятие имиджа академии</a:t>
            </a:r>
            <a:endParaRPr lang="ru-RU" sz="2000" dirty="0"/>
          </a:p>
          <a:p>
            <a:endParaRPr lang="ru-RU" sz="2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E82FF-EC5A-4967-8452-6220961B60A6}"/>
              </a:ext>
            </a:extLst>
          </p:cNvPr>
          <p:cNvSpPr txBox="1"/>
          <p:nvPr/>
        </p:nvSpPr>
        <p:spPr>
          <a:xfrm>
            <a:off x="5950858" y="1081249"/>
            <a:ext cx="6241142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Гипотеза: В восприятии студентов имидж академии скорее положительный, но нечетко сформированный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Задачи: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Выяснить основные источники информации и причины выбора академии для обучения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Выявить уровень известности и образ академии в восприятии студентов, выделить основные элементы образа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Изучить отзывы студентов об академии (преимущества и недостатки), оценки ее имиджа и степень значимости факторов, влияющих на имидж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Установить степень готовности студентов рекомендовать академию для обучения, проанализировать их рекомендации по совершенствованию имиджа академии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МЕТОД СБОРА ИНФОРМАЦИИ: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онлайн-опрос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19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C952C7-5D57-4D97-A51A-85FE3175DE3D}"/>
              </a:ext>
            </a:extLst>
          </p:cNvPr>
          <p:cNvSpPr txBox="1"/>
          <p:nvPr/>
        </p:nvSpPr>
        <p:spPr>
          <a:xfrm>
            <a:off x="0" y="496475"/>
            <a:ext cx="5820229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РЕЗЮМЕ (ВЫВОДЫ И ОБОБЩЕНИЯ)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E82FF-EC5A-4967-8452-6220961B60A6}"/>
              </a:ext>
            </a:extLst>
          </p:cNvPr>
          <p:cNvSpPr txBox="1"/>
          <p:nvPr/>
        </p:nvSpPr>
        <p:spPr>
          <a:xfrm>
            <a:off x="5929314" y="600075"/>
            <a:ext cx="626268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субъективными факторами: 43,8% выбрали академию для обучения из прагматических соображений (удобное местоположение, доступная стоимость обучения, устраивал проходной балл, другого выбора не было);  33,4% -  под влиянием хороших отзывов об академии, рекомендаций друзей и знакомых, решения родителей, веб-сайта ВУЗа; 22,8% - в ожидании качественного образования и профессионализма преподавателей.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УРОВЕНЬ ИЗВЕСТНОСТИ И ОБРАЗ АКАДЕМИИ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Основные тренды: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обследованной студенческой аудитории преобладают две оценки уровня известности академии – Карагандинская область и г. Караганда (по 38,6%).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Восприятие образа ВУЗа опрошенными студентами имеет неоднозначный характер. Положительный образ академии как лучшего вуза Караганды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F840F2-FFE1-4F89-AB2B-F40D38D6CB7A}"/>
              </a:ext>
            </a:extLst>
          </p:cNvPr>
          <p:cNvSpPr txBox="1"/>
          <p:nvPr/>
        </p:nvSpPr>
        <p:spPr>
          <a:xfrm>
            <a:off x="0" y="0"/>
            <a:ext cx="582022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И ПРИЧИНЫ ВЫБОРА АКАДЕМИИ</a:t>
            </a:r>
          </a:p>
          <a:p>
            <a:r>
              <a:rPr lang="ru-RU" sz="2000" b="1" dirty="0"/>
              <a:t>Основные тренды: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/>
              <a:t>Опрошенные студенты в бытность абитуриентами узнали об академии «</a:t>
            </a:r>
            <a:r>
              <a:rPr lang="en-US" sz="2000" dirty="0"/>
              <a:t>BOLASHAQ</a:t>
            </a:r>
            <a:r>
              <a:rPr lang="ru-RU" sz="2000" dirty="0"/>
              <a:t>» из нескольких источников: 77,2% - от своего ближайшего окружения. Из них: 66,7% - от друзей, родственников, знакомых; 10,5% - продолжатели семейной традиции (в ВУЗе обучались их родители и родственники). 50,9% - из интернета, социальных сетей, СМИ, рекламных сообщений. В рейтинге источников информации веб-сайт академии занимает третью строчку – благодаря ему 19,5% узнали об академии, но его мобилизационный ресурс – 3,5% нынешних студентов (это те, кто пришел в ВУЗ, потому что им понравился веб-сайт).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/>
              <a:t>Причины выбора академии – самые разные, что обусловлено как объективными, так 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0245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C952C7-5D57-4D97-A51A-85FE3175DE3D}"/>
              </a:ext>
            </a:extLst>
          </p:cNvPr>
          <p:cNvSpPr txBox="1"/>
          <p:nvPr/>
        </p:nvSpPr>
        <p:spPr>
          <a:xfrm>
            <a:off x="0" y="511640"/>
            <a:ext cx="5820229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РЕЗЮМЕ (ВЫВОДЫ И ОБОБЩЕНИЯ)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E82FF-EC5A-4967-8452-6220961B60A6}"/>
              </a:ext>
            </a:extLst>
          </p:cNvPr>
          <p:cNvSpPr txBox="1"/>
          <p:nvPr/>
        </p:nvSpPr>
        <p:spPr>
          <a:xfrm>
            <a:off x="5820229" y="973305"/>
            <a:ext cx="63717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marR="0" lvl="0" indent="-442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Главным преимуществом академии, по признанию 42,1% опрошенных студентов, является стоимость обучения. Она выгодно отличает университет от других вузов Караганды, подтверждая его социальную ориентированность. К числу основных преимуществ студенты относят также активную, разнообразную, интересную студенческую жизнь (36,9%) и уважительное отношение преподавателей и сотрудников к студентам (31,6%). </a:t>
            </a:r>
          </a:p>
          <a:p>
            <a:pPr marL="442913" marR="0" lvl="0" indent="-442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Наиболее часто упоминаемым недостатком ВУЗа указывается отсутствие программ обмена с зарубежными университетами (45,6%).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42913" marR="0" lvl="0" indent="-442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50,9% лояльно оценивают имидж академии, 31,6% - высоко, считая, что имидж полностью соответствует профессиональному стандарту.</a:t>
            </a:r>
          </a:p>
          <a:p>
            <a:pPr marL="442913" marR="0" lvl="0" indent="-442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Наиболее важными критериями, значимость которых определяет конкурентоспособность ВУЗа, 79% отметили качество подготовки выпускников,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3DAD18-B4CF-4E48-8649-4616D1F4A89E}"/>
              </a:ext>
            </a:extLst>
          </p:cNvPr>
          <p:cNvSpPr txBox="1"/>
          <p:nvPr/>
        </p:nvSpPr>
        <p:spPr>
          <a:xfrm>
            <a:off x="0" y="973305"/>
            <a:ext cx="5820229" cy="595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/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характеризует восприятие 38,6%. Критично </a:t>
            </a:r>
            <a:r>
              <a:rPr lang="ru-RU" sz="2000" dirty="0"/>
              <a:t>воспринимают академию до полного отрицания ее положительного образа – 29,8%. Отсутствие определенного образа академии – особенность восприятия 31,6%. В целом носителями неопределенно – критичного восприятия образа ВУЗа являются 61,4% респондентов.</a:t>
            </a:r>
          </a:p>
          <a:p>
            <a:pPr marL="428625" indent="-342900">
              <a:buFont typeface="Wingdings" panose="05000000000000000000" pitchFamily="2" charset="2"/>
              <a:buChar char="v"/>
            </a:pPr>
            <a:r>
              <a:rPr lang="ru-RU" sz="2000" dirty="0"/>
              <a:t>С  образом академии в несколько большей степени ассоциируются высокое качество образования и достойный уровень квалификации преподавателей (по 31,6%), в меньшей степени – сложившиеся в ВУЗе традиции, развитая материально-техническая база (по 10,5%) и использование инновационных технологий в обучении (8,8%).</a:t>
            </a:r>
          </a:p>
          <a:p>
            <a:pPr marL="428625" indent="-342900">
              <a:buFont typeface="Wingdings" panose="05000000000000000000" pitchFamily="2" charset="2"/>
              <a:buChar char="v"/>
            </a:pPr>
            <a:endParaRPr lang="ru-RU" sz="2000" dirty="0"/>
          </a:p>
          <a:p>
            <a:pPr marL="4429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ИМИДЖЕВЫЕ ОЦЕНКИ И ХАРАКТЕРИСТИКИ</a:t>
            </a:r>
          </a:p>
          <a:p>
            <a:pPr marL="4429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Основные тренды:</a:t>
            </a:r>
          </a:p>
          <a:p>
            <a:pPr marL="85725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3185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C952C7-5D57-4D97-A51A-85FE3175DE3D}"/>
              </a:ext>
            </a:extLst>
          </p:cNvPr>
          <p:cNvSpPr txBox="1"/>
          <p:nvPr/>
        </p:nvSpPr>
        <p:spPr>
          <a:xfrm>
            <a:off x="0" y="496475"/>
            <a:ext cx="5820229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КРАТКИЙ ОБЗОР ОСНОВНЫХ ТЕНДЕНЦИЙ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8E6AEE-9962-4B3B-BDDB-8EEE159DA1CB}"/>
              </a:ext>
            </a:extLst>
          </p:cNvPr>
          <p:cNvSpPr txBox="1"/>
          <p:nvPr/>
        </p:nvSpPr>
        <p:spPr>
          <a:xfrm>
            <a:off x="1" y="958140"/>
            <a:ext cx="599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77,2% - уровень квалификации преподавателей, 73,7% - долю трудоустроенных по специальности выпускников.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Очень важными факторами, от влияния которых зависит имидж академии, студенты назвали высокое качество образования (68,4%) и профессионализм преподавателей (52,6%)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indent="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РЕКОМЕНДАЦИИ</a:t>
            </a:r>
          </a:p>
          <a:p>
            <a:pPr marR="0" lvl="0" indent="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>
                <a:latin typeface="Calibri" panose="020F0502020204030204"/>
              </a:rPr>
              <a:t>Основные тренды: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общем целом 59,7% опрошенных студентов декларируют готовность рекомендовать академию  своим друзьям и знакомым для получения образования, а 21,1%  из них уже это делают. Совокупный удельный вес неопределившихся и отказников - 40,3%.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Наибольший отклик среди опрошенных студентов получили рекомендации по совершенствованию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4DCC35-B6C8-4D77-977F-A38BDF4A1CC4}"/>
              </a:ext>
            </a:extLst>
          </p:cNvPr>
          <p:cNvSpPr txBox="1"/>
          <p:nvPr/>
        </p:nvSpPr>
        <p:spPr>
          <a:xfrm>
            <a:off x="6096000" y="671513"/>
            <a:ext cx="6095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   имиджа ВУЗа следующего характера:</a:t>
            </a:r>
          </a:p>
          <a:p>
            <a:pPr marL="271463" indent="-271463">
              <a:buFont typeface="Wingdings" panose="05000000000000000000" pitchFamily="2" charset="2"/>
              <a:buChar char="ü"/>
            </a:pPr>
            <a:r>
              <a:rPr lang="ru-RU" sz="2000" dirty="0"/>
              <a:t>Наладить программу обмена студентами с   зарубежными университетами (43,9%)</a:t>
            </a:r>
          </a:p>
          <a:p>
            <a:pPr marL="271463" indent="-271463">
              <a:buFont typeface="Wingdings" panose="05000000000000000000" pitchFamily="2" charset="2"/>
              <a:buChar char="ü"/>
            </a:pPr>
            <a:r>
              <a:rPr lang="ru-RU" sz="2000" dirty="0"/>
              <a:t>Улучшить инфраструктуру ВУЗа, включая библиотеку, лаборатории и др. (43,9%)</a:t>
            </a:r>
          </a:p>
          <a:p>
            <a:pPr marL="271463" indent="-271463">
              <a:buFont typeface="Wingdings" panose="05000000000000000000" pitchFamily="2" charset="2"/>
              <a:buChar char="ü"/>
            </a:pPr>
            <a:r>
              <a:rPr lang="ru-RU" sz="2000" dirty="0"/>
              <a:t>Улучшить доступ к современным технологиям и оборудованию для учебных целей (38,6%)</a:t>
            </a:r>
          </a:p>
          <a:p>
            <a:pPr marL="271463" indent="-271463">
              <a:buFont typeface="Wingdings" panose="05000000000000000000" pitchFamily="2" charset="2"/>
              <a:buChar char="ü"/>
            </a:pPr>
            <a:r>
              <a:rPr lang="ru-RU" sz="2000" dirty="0"/>
              <a:t>Создать больше возможностей для практического опыта и стажировок (38,6%)</a:t>
            </a:r>
          </a:p>
          <a:p>
            <a:pPr marL="271463" indent="-271463">
              <a:buFont typeface="Wingdings" panose="05000000000000000000" pitchFamily="2" charset="2"/>
              <a:buChar char="ü"/>
            </a:pPr>
            <a:r>
              <a:rPr lang="ru-RU" sz="2000" dirty="0"/>
              <a:t>Повысить доступность финансовой помощи и стипендий для студентов (36,8%).</a:t>
            </a:r>
          </a:p>
          <a:p>
            <a:pPr marL="271463" indent="-271463">
              <a:buFont typeface="Wingdings" panose="05000000000000000000" pitchFamily="2" charset="2"/>
              <a:buChar char="ü"/>
            </a:pPr>
            <a:endParaRPr lang="ru-RU" sz="2000" dirty="0"/>
          </a:p>
          <a:p>
            <a:r>
              <a:rPr lang="ru-RU" sz="2000" dirty="0"/>
              <a:t>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</a:p>
          <a:p>
            <a:r>
              <a:rPr lang="ru-RU" sz="2000" dirty="0"/>
              <a:t>Анализ результатов проведенного исследования ставит на повестку дня создание благоприятного </a:t>
            </a:r>
            <a:r>
              <a:rPr lang="ru-RU" sz="2000" dirty="0" err="1"/>
              <a:t>внутривузовского</a:t>
            </a:r>
            <a:r>
              <a:rPr lang="ru-RU" sz="2000" dirty="0"/>
              <a:t> имиджа, ориентированного на студенческую аудиторию. Студенты транслируют во внешнюю среду те ценности, нормы поведения, знания, которые закладываются в процессе обучения. </a:t>
            </a:r>
          </a:p>
          <a:p>
            <a:pPr marL="357188" indent="-357188"/>
            <a:r>
              <a:rPr lang="ru-RU" sz="20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7126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C952C7-5D57-4D97-A51A-85FE3175DE3D}"/>
              </a:ext>
            </a:extLst>
          </p:cNvPr>
          <p:cNvSpPr txBox="1"/>
          <p:nvPr/>
        </p:nvSpPr>
        <p:spPr>
          <a:xfrm>
            <a:off x="0" y="496475"/>
            <a:ext cx="5820229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КРАТКИЙ ОБЗОР ОСНОВНЫХ ТЕНДЕНЦИЙ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8E6AEE-9962-4B3B-BDDB-8EEE159DA1CB}"/>
              </a:ext>
            </a:extLst>
          </p:cNvPr>
          <p:cNvSpPr txBox="1"/>
          <p:nvPr/>
        </p:nvSpPr>
        <p:spPr>
          <a:xfrm>
            <a:off x="1" y="958140"/>
            <a:ext cx="599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Они являются лицом ВУЗа и несут в общество его реальность и значимость. Формирование благоприятного имиджа в восприятии студентов – это один из лучших способов привлечения абитуриентов. Ведь, как показывает анализ, основной контингент опрошенных студентов пришел в академию по каналам социальной коммуникации, включая социальные сети. В этой связи требуют повышения эффективности коммуникационные и мобилизационные возможности веб-сайта ВУЗа.</a:t>
            </a:r>
          </a:p>
          <a:p>
            <a:pPr marL="18573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Судя по полученным данным, преобладающей причиной выбора академии бывшими абитуриентами, а сегодня нынешними студентами была стоимость обучения. Очевидно, что на современном этапе развития образовательных услуг их стоимость является одним из главных</a:t>
            </a:r>
          </a:p>
          <a:p>
            <a:pPr marL="18573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ориентиров при выборе абитуриентами и их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4DCC35-B6C8-4D77-977F-A38BDF4A1CC4}"/>
              </a:ext>
            </a:extLst>
          </p:cNvPr>
          <p:cNvSpPr txBox="1"/>
          <p:nvPr/>
        </p:nvSpPr>
        <p:spPr>
          <a:xfrm>
            <a:off x="6096000" y="332959"/>
            <a:ext cx="5994401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родителями высшего учебного заведения. Стоимость формируется не только посредством качества образования, но и имиджа самого учебного заведения. При доступной стоимости образовательных услуг у частного вуза есть возможность набрать достаточное количество абитуриентов, чтобы сформировать группы и содержание внутреннего состояния вуза. 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ea typeface="Arial" panose="020B0604020202020204" pitchFamily="34" charset="0"/>
              </a:rPr>
              <a:t>Для укрепления своей позиции и улучшения общего восприятия академии важно ясно определить фирменный стиль, активно взаимодействовать с текущими студентами и выпускниками, а также внести изменения в учебные программы и методики обучения.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Этот вывод подчеркивает необходимость улучшения коммуникационных стратегий и маркетинговых усилий академии для четкого и консистентного формирования своего имиджа среди студентов.</a:t>
            </a:r>
            <a:endParaRPr lang="ru-RU" sz="2000" dirty="0">
              <a:effectLst/>
              <a:ea typeface="Arial" panose="020B0604020202020204" pitchFamily="34" charset="0"/>
            </a:endParaRP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84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C952C7-5D57-4D97-A51A-85FE3175DE3D}"/>
              </a:ext>
            </a:extLst>
          </p:cNvPr>
          <p:cNvSpPr txBox="1"/>
          <p:nvPr/>
        </p:nvSpPr>
        <p:spPr>
          <a:xfrm>
            <a:off x="0" y="496475"/>
            <a:ext cx="5820229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ПРОФИЛЬ ОПРОШЕННЫХ СТУДЕНТОВ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E82FF-EC5A-4967-8452-6220961B60A6}"/>
              </a:ext>
            </a:extLst>
          </p:cNvPr>
          <p:cNvSpPr txBox="1"/>
          <p:nvPr/>
        </p:nvSpPr>
        <p:spPr>
          <a:xfrm>
            <a:off x="5994400" y="496475"/>
            <a:ext cx="61975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F16FF81-794F-4698-BC08-288267980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457566"/>
              </p:ext>
            </p:extLst>
          </p:nvPr>
        </p:nvGraphicFramePr>
        <p:xfrm>
          <a:off x="174171" y="1703447"/>
          <a:ext cx="2583544" cy="387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9F69D37-2085-4925-8AA3-960236978E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739520"/>
              </p:ext>
            </p:extLst>
          </p:nvPr>
        </p:nvGraphicFramePr>
        <p:xfrm>
          <a:off x="3018973" y="2431418"/>
          <a:ext cx="3744684" cy="3751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3534527-D17F-4C71-9D4A-DAD46291D6E0}"/>
              </a:ext>
            </a:extLst>
          </p:cNvPr>
          <p:cNvSpPr txBox="1"/>
          <p:nvPr/>
        </p:nvSpPr>
        <p:spPr>
          <a:xfrm>
            <a:off x="174171" y="1286693"/>
            <a:ext cx="3018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Курс обучения (%)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DFB732-83AF-4025-82CD-020492B96818}"/>
              </a:ext>
            </a:extLst>
          </p:cNvPr>
          <p:cNvSpPr txBox="1"/>
          <p:nvPr/>
        </p:nvSpPr>
        <p:spPr>
          <a:xfrm>
            <a:off x="3193143" y="1286693"/>
            <a:ext cx="2975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Образовательная программа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A0646F-3997-4370-92C1-6B7669891CF7}"/>
              </a:ext>
            </a:extLst>
          </p:cNvPr>
          <p:cNvSpPr txBox="1"/>
          <p:nvPr/>
        </p:nvSpPr>
        <p:spPr>
          <a:xfrm>
            <a:off x="6604000" y="958140"/>
            <a:ext cx="54138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/>
              <a:t>В составе выборки наиболее активно представлены студенты образовательной программы «Фармация» - немногим менее половины опрошенных.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/>
              <a:t>Практически каждый третий – четвертый участники опроса – студенты первых двух курсов, каждый четвертый – третьекурсник.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79731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e Light">
    <a:dk1>
      <a:srgbClr val="242424"/>
    </a:dk1>
    <a:lt1>
      <a:srgbClr val="FFFFFF"/>
    </a:lt1>
    <a:dk2>
      <a:srgbClr val="505050"/>
    </a:dk2>
    <a:lt2>
      <a:srgbClr val="F4F4F4"/>
    </a:lt2>
    <a:accent1>
      <a:srgbClr val="62CFB5"/>
    </a:accent1>
    <a:accent2>
      <a:srgbClr val="57C2EC"/>
    </a:accent2>
    <a:accent3>
      <a:srgbClr val="9957EC"/>
    </a:accent3>
    <a:accent4>
      <a:srgbClr val="E078F1"/>
    </a:accent4>
    <a:accent5>
      <a:srgbClr val="F7686B"/>
    </a:accent5>
    <a:accent6>
      <a:srgbClr val="4F5FF7"/>
    </a:accent6>
    <a:hlink>
      <a:srgbClr val="FFFFFF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imple Light">
    <a:dk1>
      <a:srgbClr val="242424"/>
    </a:dk1>
    <a:lt1>
      <a:srgbClr val="FFFFFF"/>
    </a:lt1>
    <a:dk2>
      <a:srgbClr val="505050"/>
    </a:dk2>
    <a:lt2>
      <a:srgbClr val="F4F4F4"/>
    </a:lt2>
    <a:accent1>
      <a:srgbClr val="62CFB5"/>
    </a:accent1>
    <a:accent2>
      <a:srgbClr val="57C2EC"/>
    </a:accent2>
    <a:accent3>
      <a:srgbClr val="9957EC"/>
    </a:accent3>
    <a:accent4>
      <a:srgbClr val="E078F1"/>
    </a:accent4>
    <a:accent5>
      <a:srgbClr val="F7686B"/>
    </a:accent5>
    <a:accent6>
      <a:srgbClr val="4F5FF7"/>
    </a:accent6>
    <a:hlink>
      <a:srgbClr val="FFFFFF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imple Light">
    <a:dk1>
      <a:srgbClr val="242424"/>
    </a:dk1>
    <a:lt1>
      <a:srgbClr val="FFFFFF"/>
    </a:lt1>
    <a:dk2>
      <a:srgbClr val="505050"/>
    </a:dk2>
    <a:lt2>
      <a:srgbClr val="F4F4F4"/>
    </a:lt2>
    <a:accent1>
      <a:srgbClr val="62CFB5"/>
    </a:accent1>
    <a:accent2>
      <a:srgbClr val="57C2EC"/>
    </a:accent2>
    <a:accent3>
      <a:srgbClr val="9957EC"/>
    </a:accent3>
    <a:accent4>
      <a:srgbClr val="E078F1"/>
    </a:accent4>
    <a:accent5>
      <a:srgbClr val="F7686B"/>
    </a:accent5>
    <a:accent6>
      <a:srgbClr val="4F5FF7"/>
    </a:accent6>
    <a:hlink>
      <a:srgbClr val="FFFFFF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imple Light">
    <a:dk1>
      <a:srgbClr val="242424"/>
    </a:dk1>
    <a:lt1>
      <a:srgbClr val="FFFFFF"/>
    </a:lt1>
    <a:dk2>
      <a:srgbClr val="505050"/>
    </a:dk2>
    <a:lt2>
      <a:srgbClr val="F4F4F4"/>
    </a:lt2>
    <a:accent1>
      <a:srgbClr val="62CFB5"/>
    </a:accent1>
    <a:accent2>
      <a:srgbClr val="57C2EC"/>
    </a:accent2>
    <a:accent3>
      <a:srgbClr val="9957EC"/>
    </a:accent3>
    <a:accent4>
      <a:srgbClr val="E078F1"/>
    </a:accent4>
    <a:accent5>
      <a:srgbClr val="F7686B"/>
    </a:accent5>
    <a:accent6>
      <a:srgbClr val="4F5FF7"/>
    </a:accent6>
    <a:hlink>
      <a:srgbClr val="FFFFFF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2477</Words>
  <Application>Microsoft Office PowerPoint</Application>
  <PresentationFormat>Широкоэкранный</PresentationFormat>
  <Paragraphs>267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Algerian</vt:lpstr>
      <vt:lpstr>Arial</vt:lpstr>
      <vt:lpstr>Arial Narrow</vt:lpstr>
      <vt:lpstr>Calibri</vt:lpstr>
      <vt:lpstr>Calibri Light</vt:lpstr>
      <vt:lpstr>Helvetica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Bakhytzhamal Bekturganova</dc:creator>
  <cp:lastModifiedBy>Bakhytzhamal Bekturganova</cp:lastModifiedBy>
  <cp:revision>52</cp:revision>
  <dcterms:created xsi:type="dcterms:W3CDTF">2024-04-17T12:22:19Z</dcterms:created>
  <dcterms:modified xsi:type="dcterms:W3CDTF">2024-04-19T16:49:09Z</dcterms:modified>
</cp:coreProperties>
</file>