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6" r:id="rId3"/>
  </p:sldMasterIdLst>
  <p:notesMasterIdLst>
    <p:notesMasterId r:id="rId23"/>
  </p:notesMasterIdLst>
  <p:sldIdLst>
    <p:sldId id="292" r:id="rId4"/>
    <p:sldId id="256" r:id="rId5"/>
    <p:sldId id="257" r:id="rId6"/>
    <p:sldId id="288" r:id="rId7"/>
    <p:sldId id="260" r:id="rId8"/>
    <p:sldId id="278" r:id="rId9"/>
    <p:sldId id="279" r:id="rId10"/>
    <p:sldId id="290" r:id="rId11"/>
    <p:sldId id="258" r:id="rId12"/>
    <p:sldId id="281" r:id="rId13"/>
    <p:sldId id="280" r:id="rId14"/>
    <p:sldId id="289" r:id="rId15"/>
    <p:sldId id="282" r:id="rId16"/>
    <p:sldId id="283" r:id="rId17"/>
    <p:sldId id="284" r:id="rId18"/>
    <p:sldId id="285" r:id="rId19"/>
    <p:sldId id="286" r:id="rId20"/>
    <p:sldId id="287" r:id="rId21"/>
    <p:sldId id="291"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8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5906" autoAdjust="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8644916220918"/>
          <c:y val="0.15437256060670565"/>
          <c:w val="0.69790164678782229"/>
          <c:h val="0.69922107362402885"/>
        </c:manualLayout>
      </c:layout>
      <c:barChart>
        <c:barDir val="bar"/>
        <c:grouping val="clustered"/>
        <c:varyColors val="0"/>
        <c:ser>
          <c:idx val="0"/>
          <c:order val="0"/>
          <c:tx>
            <c:strRef>
              <c:f>Лист1!$B$1</c:f>
              <c:strCache>
                <c:ptCount val="1"/>
                <c:pt idx="0">
                  <c:v>Ряд 1</c:v>
                </c:pt>
              </c:strCache>
            </c:strRef>
          </c:tx>
          <c:spPr>
            <a:solidFill>
              <a:srgbClr val="2D68C7"/>
            </a:solidFill>
            <a:ln>
              <a:solidFill>
                <a:schemeClr val="accent6">
                  <a:lumMod val="75000"/>
                </a:schemeClr>
              </a:solidFill>
            </a:ln>
            <a:effectLst/>
          </c:spPr>
          <c:invertIfNegative val="0"/>
          <c:dPt>
            <c:idx val="0"/>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1-A5B2-46EA-ADCB-5E51AB0A291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Мужской</c:v>
                </c:pt>
                <c:pt idx="1">
                  <c:v>Женский</c:v>
                </c:pt>
              </c:strCache>
            </c:strRef>
          </c:cat>
          <c:val>
            <c:numRef>
              <c:f>Лист1!$B$2:$B$3</c:f>
              <c:numCache>
                <c:formatCode>General</c:formatCode>
                <c:ptCount val="2"/>
                <c:pt idx="0">
                  <c:v>14.3</c:v>
                </c:pt>
                <c:pt idx="1">
                  <c:v>85.7</c:v>
                </c:pt>
              </c:numCache>
            </c:numRef>
          </c:val>
          <c:extLst>
            <c:ext xmlns:c16="http://schemas.microsoft.com/office/drawing/2014/chart" uri="{C3380CC4-5D6E-409C-BE32-E72D297353CC}">
              <c16:uniqueId val="{00000002-A5B2-46EA-ADCB-5E51AB0A2913}"/>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anose="020B0604020202020204" pitchFamily="34" charset="0"/>
          <a:cs typeface="Helvetica" panose="020B0604020202020204" pitchFamily="34" charset="0"/>
        </a:defRPr>
      </a:pPr>
      <a:endParaRPr lang="ru-KZ"/>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394561217037958"/>
          <c:y val="0"/>
          <c:w val="0.5975383758848325"/>
          <c:h val="0.97676405869049521"/>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3E7-48A6-BAE9-C45EAB0C43A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3E7-48A6-BAE9-C45EAB0C43A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B3E7-48A6-BAE9-C45EAB0C43A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B3E7-48A6-BAE9-C45EAB0C43A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B3E7-48A6-BAE9-C45EAB0C43A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Нет, совершенно</c:v>
                </c:pt>
                <c:pt idx="1">
                  <c:v>Скорее нет, чем да</c:v>
                </c:pt>
                <c:pt idx="2">
                  <c:v>Затрудняюсь ответить</c:v>
                </c:pt>
                <c:pt idx="3">
                  <c:v>Да, полностью</c:v>
                </c:pt>
                <c:pt idx="4">
                  <c:v>Скорее да, чем нет</c:v>
                </c:pt>
              </c:strCache>
            </c:strRef>
          </c:cat>
          <c:val>
            <c:numRef>
              <c:f>Лист1!$B$2:$B$6</c:f>
              <c:numCache>
                <c:formatCode>General</c:formatCode>
                <c:ptCount val="5"/>
                <c:pt idx="0">
                  <c:v>2.2999999999999998</c:v>
                </c:pt>
                <c:pt idx="1">
                  <c:v>5.3</c:v>
                </c:pt>
                <c:pt idx="2">
                  <c:v>24.1</c:v>
                </c:pt>
                <c:pt idx="3">
                  <c:v>32</c:v>
                </c:pt>
                <c:pt idx="4">
                  <c:v>36.299999999999997</c:v>
                </c:pt>
              </c:numCache>
            </c:numRef>
          </c:val>
          <c:extLst>
            <c:ext xmlns:c16="http://schemas.microsoft.com/office/drawing/2014/chart" uri="{C3380CC4-5D6E-409C-BE32-E72D297353CC}">
              <c16:uniqueId val="{0000000A-B3E7-48A6-BAE9-C45EAB0C43A0}"/>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panose="020B0604020202020204" pitchFamily="34" charset="0"/>
          <a:cs typeface="Helvetica" panose="020B0604020202020204" pitchFamily="34" charset="0"/>
        </a:defRPr>
      </a:pPr>
      <a:endParaRPr lang="ru-KZ"/>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038306022558"/>
          <c:y val="0.23715858166779696"/>
          <c:w val="0.64528977796694331"/>
          <c:h val="0.74610876185157116"/>
        </c:manualLayout>
      </c:layout>
      <c:barChart>
        <c:barDir val="bar"/>
        <c:grouping val="clustered"/>
        <c:varyColors val="0"/>
        <c:ser>
          <c:idx val="0"/>
          <c:order val="0"/>
          <c:tx>
            <c:strRef>
              <c:f>Лист1!$B$1</c:f>
              <c:strCache>
                <c:ptCount val="1"/>
                <c:pt idx="0">
                  <c:v>Ряд 1</c:v>
                </c:pt>
              </c:strCache>
            </c:strRef>
          </c:tx>
          <c:spPr>
            <a:solidFill>
              <a:srgbClr val="2D68C7"/>
            </a:solidFill>
            <a:ln>
              <a:solidFill>
                <a:schemeClr val="accent6">
                  <a:lumMod val="75000"/>
                </a:schemeClr>
              </a:solidFill>
            </a:ln>
            <a:effectLst/>
          </c:spPr>
          <c:invertIfNegative val="0"/>
          <c:dPt>
            <c:idx val="0"/>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1-7D06-4853-88D2-04429055225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Село</c:v>
                </c:pt>
                <c:pt idx="1">
                  <c:v>Город</c:v>
                </c:pt>
              </c:strCache>
            </c:strRef>
          </c:cat>
          <c:val>
            <c:numRef>
              <c:f>Лист1!$B$2:$B$3</c:f>
              <c:numCache>
                <c:formatCode>General</c:formatCode>
                <c:ptCount val="2"/>
                <c:pt idx="0">
                  <c:v>11.7</c:v>
                </c:pt>
                <c:pt idx="1">
                  <c:v>88.3</c:v>
                </c:pt>
              </c:numCache>
            </c:numRef>
          </c:val>
          <c:extLst>
            <c:ext xmlns:c16="http://schemas.microsoft.com/office/drawing/2014/chart" uri="{C3380CC4-5D6E-409C-BE32-E72D297353CC}">
              <c16:uniqueId val="{00000002-7D06-4853-88D2-04429055225C}"/>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anose="020B0604020202020204" pitchFamily="34" charset="0"/>
          <a:cs typeface="Helvetica" panose="020B0604020202020204" pitchFamily="34" charset="0"/>
        </a:defRPr>
      </a:pPr>
      <a:endParaRPr lang="ru-KZ"/>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u-RU" sz="1400" b="1" dirty="0">
                <a:solidFill>
                  <a:schemeClr val="tx1"/>
                </a:solidFill>
                <a:latin typeface="Helvetica" panose="020B0604020202020204" pitchFamily="34" charset="0"/>
                <a:cs typeface="Helvetica" panose="020B0604020202020204" pitchFamily="34" charset="0"/>
              </a:rPr>
              <a:t>Возраст (%)</a:t>
            </a:r>
          </a:p>
        </c:rich>
      </c:tx>
      <c:layout>
        <c:manualLayout>
          <c:xMode val="edge"/>
          <c:yMode val="edge"/>
          <c:x val="0.37612496372871068"/>
          <c:y val="3.384918114680569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ru-KZ"/>
        </a:p>
      </c:txPr>
    </c:title>
    <c:autoTitleDeleted val="0"/>
    <c:plotArea>
      <c:layout>
        <c:manualLayout>
          <c:layoutTarget val="inner"/>
          <c:xMode val="edge"/>
          <c:yMode val="edge"/>
          <c:x val="0.23894057215942863"/>
          <c:y val="8.2442763178699044E-2"/>
          <c:w val="0.76105942784057146"/>
          <c:h val="0.90814475396457794"/>
        </c:manualLayout>
      </c:layout>
      <c:barChart>
        <c:barDir val="bar"/>
        <c:grouping val="clustered"/>
        <c:varyColors val="0"/>
        <c:ser>
          <c:idx val="0"/>
          <c:order val="0"/>
          <c:tx>
            <c:strRef>
              <c:f>Лист1!$B$1</c:f>
              <c:strCache>
                <c:ptCount val="1"/>
                <c:pt idx="0">
                  <c:v>Ряд 1</c:v>
                </c:pt>
              </c:strCache>
            </c:strRef>
          </c:tx>
          <c:spPr>
            <a:solidFill>
              <a:srgbClr val="2D68C7"/>
            </a:solidFill>
            <a:ln>
              <a:solidFill>
                <a:schemeClr val="accent6">
                  <a:lumMod val="75000"/>
                </a:schemeClr>
              </a:solidFill>
            </a:ln>
            <a:effectLst/>
          </c:spPr>
          <c:invertIfNegative val="0"/>
          <c:dPt>
            <c:idx val="0"/>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1-5404-4E98-A8E3-6AADD3266953}"/>
              </c:ext>
            </c:extLst>
          </c:dPt>
          <c:dPt>
            <c:idx val="1"/>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3-5404-4E98-A8E3-6AADD3266953}"/>
              </c:ext>
            </c:extLst>
          </c:dPt>
          <c:dPt>
            <c:idx val="2"/>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5-5404-4E98-A8E3-6AADD3266953}"/>
              </c:ext>
            </c:extLst>
          </c:dPt>
          <c:dPt>
            <c:idx val="3"/>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7-5404-4E98-A8E3-6AADD3266953}"/>
              </c:ext>
            </c:extLst>
          </c:dPt>
          <c:dPt>
            <c:idx val="4"/>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9-5404-4E98-A8E3-6AADD326695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29-30 лет</c:v>
                </c:pt>
                <c:pt idx="1">
                  <c:v>26-28 лет</c:v>
                </c:pt>
                <c:pt idx="2">
                  <c:v>23-25 лет</c:v>
                </c:pt>
                <c:pt idx="3">
                  <c:v>30+ лет</c:v>
                </c:pt>
                <c:pt idx="4">
                  <c:v>18-19 лет</c:v>
                </c:pt>
                <c:pt idx="5">
                  <c:v>20-22 лет</c:v>
                </c:pt>
              </c:strCache>
            </c:strRef>
          </c:cat>
          <c:val>
            <c:numRef>
              <c:f>Лист1!$B$2:$B$7</c:f>
              <c:numCache>
                <c:formatCode>General</c:formatCode>
                <c:ptCount val="6"/>
                <c:pt idx="0">
                  <c:v>3</c:v>
                </c:pt>
                <c:pt idx="1">
                  <c:v>3</c:v>
                </c:pt>
                <c:pt idx="2">
                  <c:v>5</c:v>
                </c:pt>
                <c:pt idx="3">
                  <c:v>16</c:v>
                </c:pt>
                <c:pt idx="4">
                  <c:v>36</c:v>
                </c:pt>
                <c:pt idx="5">
                  <c:v>37</c:v>
                </c:pt>
              </c:numCache>
            </c:numRef>
          </c:val>
          <c:extLst>
            <c:ext xmlns:c16="http://schemas.microsoft.com/office/drawing/2014/chart" uri="{C3380CC4-5D6E-409C-BE32-E72D297353CC}">
              <c16:uniqueId val="{0000000A-5404-4E98-A8E3-6AADD3266953}"/>
            </c:ext>
          </c:extLst>
        </c:ser>
        <c:dLbls>
          <c:showLegendKey val="0"/>
          <c:showVal val="0"/>
          <c:showCatName val="0"/>
          <c:showSerName val="0"/>
          <c:showPercent val="0"/>
          <c:showBubbleSize val="0"/>
        </c:dLbls>
        <c:gapWidth val="48"/>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0"/>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K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36865859553006"/>
          <c:y val="3.9552865777138041E-2"/>
          <c:w val="0.64234092751273741"/>
          <c:h val="0.70219808488520563"/>
        </c:manualLayout>
      </c:layout>
      <c:barChart>
        <c:barDir val="bar"/>
        <c:grouping val="clustered"/>
        <c:varyColors val="0"/>
        <c:ser>
          <c:idx val="0"/>
          <c:order val="0"/>
          <c:tx>
            <c:strRef>
              <c:f>Лист1!$B$1</c:f>
              <c:strCache>
                <c:ptCount val="1"/>
                <c:pt idx="0">
                  <c:v>Ряд 1</c:v>
                </c:pt>
              </c:strCache>
            </c:strRef>
          </c:tx>
          <c:spPr>
            <a:solidFill>
              <a:srgbClr val="2D68C7"/>
            </a:solidFill>
            <a:ln>
              <a:solidFill>
                <a:schemeClr val="accent6">
                  <a:lumMod val="75000"/>
                </a:schemeClr>
              </a:solidFill>
            </a:ln>
            <a:effectLst/>
          </c:spPr>
          <c:invertIfNegative val="0"/>
          <c:dPt>
            <c:idx val="0"/>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1-A5B2-46EA-ADCB-5E51AB0A291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Только учусь</c:v>
                </c:pt>
                <c:pt idx="1">
                  <c:v>Учусь + работаю</c:v>
                </c:pt>
              </c:strCache>
            </c:strRef>
          </c:cat>
          <c:val>
            <c:numRef>
              <c:f>Лист1!$B$2:$B$3</c:f>
              <c:numCache>
                <c:formatCode>General</c:formatCode>
                <c:ptCount val="2"/>
                <c:pt idx="0">
                  <c:v>34</c:v>
                </c:pt>
                <c:pt idx="1">
                  <c:v>66</c:v>
                </c:pt>
              </c:numCache>
            </c:numRef>
          </c:val>
          <c:extLst>
            <c:ext xmlns:c16="http://schemas.microsoft.com/office/drawing/2014/chart" uri="{C3380CC4-5D6E-409C-BE32-E72D297353CC}">
              <c16:uniqueId val="{00000002-A5B2-46EA-ADCB-5E51AB0A2913}"/>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anose="020B0604020202020204" pitchFamily="34" charset="0"/>
          <a:cs typeface="Helvetica" panose="020B0604020202020204" pitchFamily="34" charset="0"/>
        </a:defRPr>
      </a:pPr>
      <a:endParaRPr lang="ru-K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13278904083085"/>
          <c:y val="0"/>
          <c:w val="0.7598672109591692"/>
          <c:h val="1"/>
        </c:manualLayout>
      </c:layout>
      <c:barChart>
        <c:barDir val="bar"/>
        <c:grouping val="clustered"/>
        <c:varyColors val="0"/>
        <c:ser>
          <c:idx val="0"/>
          <c:order val="0"/>
          <c:tx>
            <c:strRef>
              <c:f>Лист1!$B$1</c:f>
              <c:strCache>
                <c:ptCount val="1"/>
                <c:pt idx="0">
                  <c:v>Ряд 1</c:v>
                </c:pt>
              </c:strCache>
            </c:strRef>
          </c:tx>
          <c:spPr>
            <a:solidFill>
              <a:srgbClr val="2D68C7"/>
            </a:solidFill>
            <a:ln>
              <a:solidFill>
                <a:schemeClr val="accent6">
                  <a:lumMod val="75000"/>
                </a:schemeClr>
              </a:solidFill>
            </a:ln>
            <a:effectLst/>
          </c:spPr>
          <c:invertIfNegative val="0"/>
          <c:dPt>
            <c:idx val="0"/>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1-A954-4A38-9716-78738DDD2971}"/>
              </c:ext>
            </c:extLst>
          </c:dPt>
          <c:dPt>
            <c:idx val="1"/>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3-A954-4A38-9716-78738DDD2971}"/>
              </c:ext>
            </c:extLst>
          </c:dPt>
          <c:dPt>
            <c:idx val="2"/>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5-A954-4A38-9716-78738DDD2971}"/>
              </c:ext>
            </c:extLst>
          </c:dPt>
          <c:dPt>
            <c:idx val="3"/>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7-A954-4A38-9716-78738DDD2971}"/>
              </c:ext>
            </c:extLst>
          </c:dPt>
          <c:dPt>
            <c:idx val="4"/>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9-A954-4A38-9716-78738DDD297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Пятый</c:v>
                </c:pt>
                <c:pt idx="1">
                  <c:v>Четвертый</c:v>
                </c:pt>
                <c:pt idx="2">
                  <c:v>Третий</c:v>
                </c:pt>
                <c:pt idx="3">
                  <c:v>Второй</c:v>
                </c:pt>
                <c:pt idx="4">
                  <c:v>Первый</c:v>
                </c:pt>
              </c:strCache>
            </c:strRef>
          </c:cat>
          <c:val>
            <c:numRef>
              <c:f>Лист1!$B$2:$B$7</c:f>
              <c:numCache>
                <c:formatCode>General</c:formatCode>
                <c:ptCount val="6"/>
                <c:pt idx="0">
                  <c:v>1.8</c:v>
                </c:pt>
                <c:pt idx="1">
                  <c:v>6.8</c:v>
                </c:pt>
                <c:pt idx="2">
                  <c:v>20</c:v>
                </c:pt>
                <c:pt idx="3">
                  <c:v>32.6</c:v>
                </c:pt>
                <c:pt idx="4">
                  <c:v>38.799999999999997</c:v>
                </c:pt>
              </c:numCache>
            </c:numRef>
          </c:val>
          <c:extLst>
            <c:ext xmlns:c16="http://schemas.microsoft.com/office/drawing/2014/chart" uri="{C3380CC4-5D6E-409C-BE32-E72D297353CC}">
              <c16:uniqueId val="{0000000A-A954-4A38-9716-78738DDD2971}"/>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anose="020B0604020202020204" pitchFamily="34" charset="0"/>
          <a:cs typeface="Helvetica" panose="020B0604020202020204" pitchFamily="34" charset="0"/>
        </a:defRPr>
      </a:pPr>
      <a:endParaRPr lang="ru-K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33193419251876"/>
          <c:y val="1.8722444713344576E-2"/>
          <c:w val="0.53221757740723463"/>
          <c:h val="0.9595245942914693"/>
        </c:manualLayout>
      </c:layout>
      <c:barChart>
        <c:barDir val="bar"/>
        <c:grouping val="clustered"/>
        <c:varyColors val="0"/>
        <c:ser>
          <c:idx val="0"/>
          <c:order val="0"/>
          <c:tx>
            <c:strRef>
              <c:f>Лист1!$B$1</c:f>
              <c:strCache>
                <c:ptCount val="1"/>
                <c:pt idx="0">
                  <c:v>Ряд 1</c:v>
                </c:pt>
              </c:strCache>
            </c:strRef>
          </c:tx>
          <c:spPr>
            <a:solidFill>
              <a:srgbClr val="2D68C7"/>
            </a:solidFill>
            <a:ln>
              <a:solidFill>
                <a:schemeClr val="accent6">
                  <a:lumMod val="75000"/>
                </a:schemeClr>
              </a:solidFill>
            </a:ln>
            <a:effectLst/>
          </c:spPr>
          <c:invertIfNegative val="0"/>
          <c:dPt>
            <c:idx val="0"/>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1-5C52-40CF-B929-9A33E33B2E77}"/>
              </c:ext>
            </c:extLst>
          </c:dPt>
          <c:dPt>
            <c:idx val="1"/>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3-5C52-40CF-B929-9A33E33B2E77}"/>
              </c:ext>
            </c:extLst>
          </c:dPt>
          <c:dPt>
            <c:idx val="2"/>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5-5C52-40CF-B929-9A33E33B2E77}"/>
              </c:ext>
            </c:extLst>
          </c:dPt>
          <c:dPt>
            <c:idx val="3"/>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7-5C52-40CF-B929-9A33E33B2E77}"/>
              </c:ext>
            </c:extLst>
          </c:dPt>
          <c:dPt>
            <c:idx val="4"/>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9-5C52-40CF-B929-9A33E33B2E77}"/>
              </c:ext>
            </c:extLst>
          </c:dPt>
          <c:dPt>
            <c:idx val="5"/>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B-5C52-40CF-B929-9A33E33B2E77}"/>
              </c:ext>
            </c:extLst>
          </c:dPt>
          <c:dLbls>
            <c:dLbl>
              <c:idx val="6"/>
              <c:layout>
                <c:manualLayout>
                  <c:x val="-1.7274125070063672E-3"/>
                  <c:y val="-8.4437687301226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52-40CF-B929-9A33E33B2E7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Ни с одной из характеристик не согласен/не согласна</c:v>
                </c:pt>
                <c:pt idx="1">
                  <c:v>Затрудняюсь ответить</c:v>
                </c:pt>
                <c:pt idx="2">
                  <c:v>Подготовленность кадрового состава</c:v>
                </c:pt>
                <c:pt idx="3">
                  <c:v>Прозрачность деятельности</c:v>
                </c:pt>
                <c:pt idx="4">
                  <c:v>Хорошая техническая и боевая оснащенность</c:v>
                </c:pt>
                <c:pt idx="5">
                  <c:v>Профессионализм</c:v>
                </c:pt>
                <c:pt idx="6">
                  <c:v>Ответственность за безопасность общества</c:v>
                </c:pt>
              </c:strCache>
            </c:strRef>
          </c:cat>
          <c:val>
            <c:numRef>
              <c:f>Лист1!$B$2:$B$8</c:f>
              <c:numCache>
                <c:formatCode>General</c:formatCode>
                <c:ptCount val="7"/>
                <c:pt idx="0">
                  <c:v>1.3</c:v>
                </c:pt>
                <c:pt idx="1">
                  <c:v>14.7</c:v>
                </c:pt>
                <c:pt idx="2">
                  <c:v>19.7</c:v>
                </c:pt>
                <c:pt idx="3">
                  <c:v>29.3</c:v>
                </c:pt>
                <c:pt idx="4">
                  <c:v>29.7</c:v>
                </c:pt>
                <c:pt idx="5">
                  <c:v>52.3</c:v>
                </c:pt>
                <c:pt idx="6">
                  <c:v>53.7</c:v>
                </c:pt>
              </c:numCache>
            </c:numRef>
          </c:val>
          <c:extLst>
            <c:ext xmlns:c16="http://schemas.microsoft.com/office/drawing/2014/chart" uri="{C3380CC4-5D6E-409C-BE32-E72D297353CC}">
              <c16:uniqueId val="{0000000D-5C52-40CF-B929-9A33E33B2E77}"/>
            </c:ext>
          </c:extLst>
        </c:ser>
        <c:dLbls>
          <c:showLegendKey val="0"/>
          <c:showVal val="0"/>
          <c:showCatName val="0"/>
          <c:showSerName val="0"/>
          <c:showPercent val="0"/>
          <c:showBubbleSize val="0"/>
        </c:dLbls>
        <c:gapWidth val="48"/>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Helvetica" panose="020B0604020202020204" pitchFamily="34" charset="0"/>
          <a:cs typeface="Helvetica" panose="020B0604020202020204" pitchFamily="34" charset="0"/>
        </a:defRPr>
      </a:pPr>
      <a:endParaRPr lang="ru-K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08866145414093"/>
          <c:y val="8.984135600474781E-2"/>
          <c:w val="0.40965722767910218"/>
          <c:h val="0.90252415908703587"/>
        </c:manualLayout>
      </c:layout>
      <c:barChart>
        <c:barDir val="bar"/>
        <c:grouping val="clustered"/>
        <c:varyColors val="0"/>
        <c:ser>
          <c:idx val="0"/>
          <c:order val="0"/>
          <c:tx>
            <c:strRef>
              <c:f>Лист1!$B$1</c:f>
              <c:strCache>
                <c:ptCount val="1"/>
                <c:pt idx="0">
                  <c:v>Ряд 1</c:v>
                </c:pt>
              </c:strCache>
            </c:strRef>
          </c:tx>
          <c:spPr>
            <a:solidFill>
              <a:srgbClr val="2D68C7"/>
            </a:solidFill>
            <a:ln>
              <a:solidFill>
                <a:schemeClr val="accent6">
                  <a:lumMod val="75000"/>
                </a:schemeClr>
              </a:solidFill>
            </a:ln>
            <a:effectLst/>
          </c:spPr>
          <c:invertIfNegative val="0"/>
          <c:dPt>
            <c:idx val="0"/>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1-1648-4DB3-8B1A-E2D07CD1BDE1}"/>
              </c:ext>
            </c:extLst>
          </c:dPt>
          <c:dPt>
            <c:idx val="1"/>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3-1648-4DB3-8B1A-E2D07CD1BDE1}"/>
              </c:ext>
            </c:extLst>
          </c:dPt>
          <c:dPt>
            <c:idx val="2"/>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5-1648-4DB3-8B1A-E2D07CD1BDE1}"/>
              </c:ext>
            </c:extLst>
          </c:dPt>
          <c:dPt>
            <c:idx val="3"/>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7-1648-4DB3-8B1A-E2D07CD1BDE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Совершенно неэффективно, превышают свои полномочия</c:v>
                </c:pt>
                <c:pt idx="1">
                  <c:v>Затрудняюсь ответить</c:v>
                </c:pt>
                <c:pt idx="2">
                  <c:v>Недостаточно эффективно, порой с нарушением закона</c:v>
                </c:pt>
                <c:pt idx="3">
                  <c:v>Эффективно действуют, в рамках закона</c:v>
                </c:pt>
              </c:strCache>
            </c:strRef>
          </c:cat>
          <c:val>
            <c:numRef>
              <c:f>Лист1!$B$2:$B$5</c:f>
              <c:numCache>
                <c:formatCode>General</c:formatCode>
                <c:ptCount val="4"/>
                <c:pt idx="0">
                  <c:v>6.3</c:v>
                </c:pt>
                <c:pt idx="1">
                  <c:v>20</c:v>
                </c:pt>
                <c:pt idx="2">
                  <c:v>26.7</c:v>
                </c:pt>
                <c:pt idx="3">
                  <c:v>47</c:v>
                </c:pt>
              </c:numCache>
            </c:numRef>
          </c:val>
          <c:extLst>
            <c:ext xmlns:c16="http://schemas.microsoft.com/office/drawing/2014/chart" uri="{C3380CC4-5D6E-409C-BE32-E72D297353CC}">
              <c16:uniqueId val="{00000008-1648-4DB3-8B1A-E2D07CD1BDE1}"/>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Helvetica" panose="020B0604020202020204" pitchFamily="34" charset="0"/>
          <a:cs typeface="Helvetica" panose="020B0604020202020204" pitchFamily="34" charset="0"/>
        </a:defRPr>
      </a:pPr>
      <a:endParaRPr lang="ru-K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32264864193092"/>
          <c:y val="3.5496637765915326E-3"/>
          <c:w val="0.72134899155834575"/>
          <c:h val="0.96992328463204702"/>
        </c:manualLayout>
      </c:layout>
      <c:barChart>
        <c:barDir val="bar"/>
        <c:grouping val="clustered"/>
        <c:varyColors val="0"/>
        <c:ser>
          <c:idx val="0"/>
          <c:order val="0"/>
          <c:tx>
            <c:strRef>
              <c:f>Лист1!$B$1</c:f>
              <c:strCache>
                <c:ptCount val="1"/>
                <c:pt idx="0">
                  <c:v>Ряд 1</c:v>
                </c:pt>
              </c:strCache>
            </c:strRef>
          </c:tx>
          <c:spPr>
            <a:solidFill>
              <a:srgbClr val="2D68C7"/>
            </a:solidFill>
            <a:ln>
              <a:solidFill>
                <a:schemeClr val="accent6">
                  <a:lumMod val="75000"/>
                </a:schemeClr>
              </a:solidFill>
            </a:ln>
            <a:effectLst/>
          </c:spPr>
          <c:invertIfNegative val="0"/>
          <c:dPt>
            <c:idx val="0"/>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1-A954-4A38-9716-78738DDD2971}"/>
              </c:ext>
            </c:extLst>
          </c:dPt>
          <c:dPt>
            <c:idx val="1"/>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3-A954-4A38-9716-78738DDD2971}"/>
              </c:ext>
            </c:extLst>
          </c:dPt>
          <c:dPt>
            <c:idx val="2"/>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5-A954-4A38-9716-78738DDD2971}"/>
              </c:ext>
            </c:extLst>
          </c:dPt>
          <c:dPt>
            <c:idx val="3"/>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7-A954-4A38-9716-78738DDD2971}"/>
              </c:ext>
            </c:extLst>
          </c:dPt>
          <c:dPt>
            <c:idx val="4"/>
            <c:invertIfNegative val="0"/>
            <c:bubble3D val="0"/>
            <c:spPr>
              <a:solidFill>
                <a:srgbClr val="2D68C7"/>
              </a:solidFill>
              <a:ln>
                <a:solidFill>
                  <a:schemeClr val="accent6">
                    <a:lumMod val="75000"/>
                  </a:schemeClr>
                </a:solidFill>
              </a:ln>
              <a:effectLst/>
            </c:spPr>
            <c:extLst>
              <c:ext xmlns:c16="http://schemas.microsoft.com/office/drawing/2014/chart" uri="{C3380CC4-5D6E-409C-BE32-E72D297353CC}">
                <c16:uniqueId val="{00000009-A954-4A38-9716-78738DDD297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Нет</c:v>
                </c:pt>
                <c:pt idx="1">
                  <c:v>Скорее нет, чем да</c:v>
                </c:pt>
                <c:pt idx="2">
                  <c:v>Затрудняюсь ответить</c:v>
                </c:pt>
                <c:pt idx="3">
                  <c:v>Да</c:v>
                </c:pt>
                <c:pt idx="4">
                  <c:v>Скорее да,чем нет</c:v>
                </c:pt>
              </c:strCache>
            </c:strRef>
          </c:cat>
          <c:val>
            <c:numRef>
              <c:f>Лист1!$B$2:$B$7</c:f>
              <c:numCache>
                <c:formatCode>General</c:formatCode>
                <c:ptCount val="6"/>
                <c:pt idx="0">
                  <c:v>7.4</c:v>
                </c:pt>
                <c:pt idx="1">
                  <c:v>14</c:v>
                </c:pt>
                <c:pt idx="2">
                  <c:v>16</c:v>
                </c:pt>
                <c:pt idx="3">
                  <c:v>30.3</c:v>
                </c:pt>
                <c:pt idx="4">
                  <c:v>32.299999999999997</c:v>
                </c:pt>
              </c:numCache>
            </c:numRef>
          </c:val>
          <c:extLst>
            <c:ext xmlns:c16="http://schemas.microsoft.com/office/drawing/2014/chart" uri="{C3380CC4-5D6E-409C-BE32-E72D297353CC}">
              <c16:uniqueId val="{0000000A-A954-4A38-9716-78738DDD2971}"/>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anose="020B0604020202020204" pitchFamily="34" charset="0"/>
          <a:cs typeface="Helvetica" panose="020B0604020202020204" pitchFamily="34" charset="0"/>
        </a:defRPr>
      </a:pPr>
      <a:endParaRPr lang="ru-K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16173555672744"/>
          <c:y val="6.357403820736956E-3"/>
          <c:w val="0.53898840090640843"/>
          <c:h val="0.98600813405068499"/>
        </c:manualLayout>
      </c:layout>
      <c:barChart>
        <c:barDir val="bar"/>
        <c:grouping val="clustered"/>
        <c:varyColors val="0"/>
        <c:ser>
          <c:idx val="0"/>
          <c:order val="0"/>
          <c:tx>
            <c:strRef>
              <c:f>Лист1!$B$1</c:f>
              <c:strCache>
                <c:ptCount val="1"/>
                <c:pt idx="0">
                  <c:v>Ряд 1</c:v>
                </c:pt>
              </c:strCache>
            </c:strRef>
          </c:tx>
          <c:spPr>
            <a:solidFill>
              <a:srgbClr val="2D68C7"/>
            </a:solidFill>
            <a:ln>
              <a:solidFill>
                <a:srgbClr val="70AD47">
                  <a:lumMod val="75000"/>
                </a:srgbClr>
              </a:solidFill>
            </a:ln>
            <a:effectLst/>
          </c:spPr>
          <c:invertIfNegative val="0"/>
          <c:dPt>
            <c:idx val="0"/>
            <c:invertIfNegative val="0"/>
            <c:bubble3D val="0"/>
            <c:spPr>
              <a:solidFill>
                <a:srgbClr val="2D68C7"/>
              </a:solidFill>
              <a:ln>
                <a:solidFill>
                  <a:srgbClr val="70AD47">
                    <a:lumMod val="75000"/>
                  </a:srgbClr>
                </a:solidFill>
              </a:ln>
              <a:effectLst/>
            </c:spPr>
            <c:extLst>
              <c:ext xmlns:c16="http://schemas.microsoft.com/office/drawing/2014/chart" uri="{C3380CC4-5D6E-409C-BE32-E72D297353CC}">
                <c16:uniqueId val="{00000001-A213-4F16-B5E4-7F6C4C10587A}"/>
              </c:ext>
            </c:extLst>
          </c:dPt>
          <c:dPt>
            <c:idx val="1"/>
            <c:invertIfNegative val="0"/>
            <c:bubble3D val="0"/>
            <c:spPr>
              <a:solidFill>
                <a:srgbClr val="2D68C7"/>
              </a:solidFill>
              <a:ln>
                <a:solidFill>
                  <a:srgbClr val="70AD47">
                    <a:lumMod val="75000"/>
                  </a:srgbClr>
                </a:solidFill>
              </a:ln>
              <a:effectLst/>
            </c:spPr>
            <c:extLst>
              <c:ext xmlns:c16="http://schemas.microsoft.com/office/drawing/2014/chart" uri="{C3380CC4-5D6E-409C-BE32-E72D297353CC}">
                <c16:uniqueId val="{00000003-A213-4F16-B5E4-7F6C4C10587A}"/>
              </c:ext>
            </c:extLst>
          </c:dPt>
          <c:dPt>
            <c:idx val="2"/>
            <c:invertIfNegative val="0"/>
            <c:bubble3D val="0"/>
            <c:spPr>
              <a:solidFill>
                <a:srgbClr val="2D68C7"/>
              </a:solidFill>
              <a:ln>
                <a:solidFill>
                  <a:srgbClr val="70AD47">
                    <a:lumMod val="75000"/>
                  </a:srgbClr>
                </a:solidFill>
              </a:ln>
              <a:effectLst/>
            </c:spPr>
            <c:extLst>
              <c:ext xmlns:c16="http://schemas.microsoft.com/office/drawing/2014/chart" uri="{C3380CC4-5D6E-409C-BE32-E72D297353CC}">
                <c16:uniqueId val="{00000005-A213-4F16-B5E4-7F6C4C10587A}"/>
              </c:ext>
            </c:extLst>
          </c:dPt>
          <c:dPt>
            <c:idx val="3"/>
            <c:invertIfNegative val="0"/>
            <c:bubble3D val="0"/>
            <c:spPr>
              <a:solidFill>
                <a:srgbClr val="2D68C7"/>
              </a:solidFill>
              <a:ln>
                <a:solidFill>
                  <a:srgbClr val="70AD47">
                    <a:lumMod val="75000"/>
                  </a:srgbClr>
                </a:solidFill>
              </a:ln>
              <a:effectLst/>
            </c:spPr>
            <c:extLst>
              <c:ext xmlns:c16="http://schemas.microsoft.com/office/drawing/2014/chart" uri="{C3380CC4-5D6E-409C-BE32-E72D297353CC}">
                <c16:uniqueId val="{00000007-A213-4F16-B5E4-7F6C4C10587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Понизилось</c:v>
                </c:pt>
                <c:pt idx="1">
                  <c:v>Затрудняюсь ответить</c:v>
                </c:pt>
                <c:pt idx="2">
                  <c:v>Повысилось</c:v>
                </c:pt>
                <c:pt idx="3">
                  <c:v>Не изменилось, осталось на прежнем уровне</c:v>
                </c:pt>
              </c:strCache>
            </c:strRef>
          </c:cat>
          <c:val>
            <c:numRef>
              <c:f>Лист1!$B$2:$B$5</c:f>
              <c:numCache>
                <c:formatCode>General</c:formatCode>
                <c:ptCount val="4"/>
                <c:pt idx="0">
                  <c:v>12.7</c:v>
                </c:pt>
                <c:pt idx="1">
                  <c:v>18.3</c:v>
                </c:pt>
                <c:pt idx="2">
                  <c:v>23</c:v>
                </c:pt>
                <c:pt idx="3">
                  <c:v>46</c:v>
                </c:pt>
              </c:numCache>
            </c:numRef>
          </c:val>
          <c:extLst>
            <c:ext xmlns:c16="http://schemas.microsoft.com/office/drawing/2014/chart" uri="{C3380CC4-5D6E-409C-BE32-E72D297353CC}">
              <c16:uniqueId val="{00000008-A213-4F16-B5E4-7F6C4C10587A}"/>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KZ"/>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panose="020B0604020202020204" pitchFamily="34" charset="0"/>
          <a:cs typeface="Helvetica" panose="020B0604020202020204" pitchFamily="34" charset="0"/>
        </a:defRPr>
      </a:pPr>
      <a:endParaRPr lang="ru-K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0.05063</cdr:x>
      <cdr:y>0.02532</cdr:y>
    </cdr:from>
    <cdr:to>
      <cdr:x>0.79386</cdr:x>
      <cdr:y>0.13161</cdr:y>
    </cdr:to>
    <cdr:sp macro="" textlink="">
      <cdr:nvSpPr>
        <cdr:cNvPr id="2" name="TextBox 3">
          <a:extLst xmlns:a="http://schemas.openxmlformats.org/drawingml/2006/main">
            <a:ext uri="{FF2B5EF4-FFF2-40B4-BE49-F238E27FC236}">
              <a16:creationId xmlns:a16="http://schemas.microsoft.com/office/drawing/2014/main" id="{56A18161-8354-4385-9818-A2FE7A372315}"/>
            </a:ext>
          </a:extLst>
        </cdr:cNvPr>
        <cdr:cNvSpPr txBox="1"/>
      </cdr:nvSpPr>
      <cdr:spPr>
        <a:xfrm xmlns:a="http://schemas.openxmlformats.org/drawingml/2006/main">
          <a:off x="182880" y="80650"/>
          <a:ext cx="2684434"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ru-RU" sz="1600" b="1"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      </a:t>
          </a:r>
          <a:r>
            <a:rPr kumimoji="0" lang="ru-RU" sz="1400" b="1"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Пол (%)</a:t>
          </a:r>
        </a:p>
      </cdr:txBody>
    </cdr:sp>
  </cdr:relSizeAnchor>
</c:userShapes>
</file>

<file path=ppt/drawings/drawing2.xml><?xml version="1.0" encoding="utf-8"?>
<c:userShapes xmlns:c="http://schemas.openxmlformats.org/drawingml/2006/chart">
  <cdr:relSizeAnchor xmlns:cdr="http://schemas.openxmlformats.org/drawingml/2006/chartDrawing">
    <cdr:from>
      <cdr:x>0.16304</cdr:x>
      <cdr:y>0</cdr:y>
    </cdr:from>
    <cdr:to>
      <cdr:x>0.86785</cdr:x>
      <cdr:y>0.25312</cdr:y>
    </cdr:to>
    <cdr:sp macro="" textlink="">
      <cdr:nvSpPr>
        <cdr:cNvPr id="2" name="TextBox 1">
          <a:extLst xmlns:a="http://schemas.openxmlformats.org/drawingml/2006/main">
            <a:ext uri="{FF2B5EF4-FFF2-40B4-BE49-F238E27FC236}">
              <a16:creationId xmlns:a16="http://schemas.microsoft.com/office/drawing/2014/main" id="{D2FBC51F-47E9-4F35-AD0B-61C1894F5B3E}"/>
            </a:ext>
          </a:extLst>
        </cdr:cNvPr>
        <cdr:cNvSpPr txBox="1"/>
      </cdr:nvSpPr>
      <cdr:spPr>
        <a:xfrm xmlns:a="http://schemas.openxmlformats.org/drawingml/2006/main">
          <a:off x="394838" y="0"/>
          <a:ext cx="1706880" cy="3418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0.24736</cdr:x>
      <cdr:y>0.08219</cdr:y>
    </cdr:from>
    <cdr:to>
      <cdr:x>0.82012</cdr:x>
      <cdr:y>0.34227</cdr:y>
    </cdr:to>
    <cdr:sp macro="" textlink="">
      <cdr:nvSpPr>
        <cdr:cNvPr id="3" name="TextBox 2">
          <a:extLst xmlns:a="http://schemas.openxmlformats.org/drawingml/2006/main">
            <a:ext uri="{FF2B5EF4-FFF2-40B4-BE49-F238E27FC236}">
              <a16:creationId xmlns:a16="http://schemas.microsoft.com/office/drawing/2014/main" id="{C8FD59E9-8BEA-404A-A315-852F46EE8DC9}"/>
            </a:ext>
          </a:extLst>
        </cdr:cNvPr>
        <cdr:cNvSpPr txBox="1"/>
      </cdr:nvSpPr>
      <cdr:spPr>
        <a:xfrm xmlns:a="http://schemas.openxmlformats.org/drawingml/2006/main">
          <a:off x="599054" y="126041"/>
          <a:ext cx="1387070" cy="3988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cdr:x>
      <cdr:y>0.11937</cdr:y>
    </cdr:from>
    <cdr:to>
      <cdr:x>1</cdr:x>
      <cdr:y>0.26911</cdr:y>
    </cdr:to>
    <cdr:sp macro="" textlink="">
      <cdr:nvSpPr>
        <cdr:cNvPr id="4" name="TextBox 3">
          <a:extLst xmlns:a="http://schemas.openxmlformats.org/drawingml/2006/main">
            <a:ext uri="{FF2B5EF4-FFF2-40B4-BE49-F238E27FC236}">
              <a16:creationId xmlns:a16="http://schemas.microsoft.com/office/drawing/2014/main" id="{56A18161-8354-4385-9818-A2FE7A372315}"/>
            </a:ext>
          </a:extLst>
        </cdr:cNvPr>
        <cdr:cNvSpPr txBox="1"/>
      </cdr:nvSpPr>
      <cdr:spPr>
        <a:xfrm xmlns:a="http://schemas.openxmlformats.org/drawingml/2006/main">
          <a:off x="0" y="269900"/>
          <a:ext cx="314192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1219170">
            <a:buClr>
              <a:srgbClr val="000000"/>
            </a:buClr>
          </a:pPr>
          <a:r>
            <a:rPr lang="ru-RU" sz="1600" b="1" kern="0" dirty="0">
              <a:solidFill>
                <a:srgbClr val="000000"/>
              </a:solidFill>
              <a:latin typeface="Helvetica" panose="020B0604020202020204" pitchFamily="34" charset="0"/>
              <a:cs typeface="Helvetica" panose="020B0604020202020204" pitchFamily="34" charset="0"/>
              <a:sym typeface="Arial"/>
            </a:rPr>
            <a:t>              </a:t>
          </a:r>
          <a:r>
            <a:rPr lang="ru-RU" sz="1400" b="1" kern="0" dirty="0">
              <a:solidFill>
                <a:srgbClr val="000000"/>
              </a:solidFill>
              <a:latin typeface="Helvetica" panose="020B0604020202020204" pitchFamily="34" charset="0"/>
              <a:cs typeface="Helvetica" panose="020B0604020202020204" pitchFamily="34" charset="0"/>
              <a:sym typeface="Arial"/>
            </a:rPr>
            <a:t>Тип поселения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2FFD3-8B84-4AA5-9CE9-01C78CBB5317}" type="datetimeFigureOut">
              <a:rPr lang="ru-RU" smtClean="0"/>
              <a:t>14.11.2024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3B334-2ECD-4D14-8196-2016506F3035}" type="slidenum">
              <a:rPr lang="ru-RU" smtClean="0"/>
              <a:t>‹#›</a:t>
            </a:fld>
            <a:endParaRPr lang="ru-RU"/>
          </a:p>
        </p:txBody>
      </p:sp>
    </p:spTree>
    <p:extLst>
      <p:ext uri="{BB962C8B-B14F-4D97-AF65-F5344CB8AC3E}">
        <p14:creationId xmlns:p14="http://schemas.microsoft.com/office/powerpoint/2010/main" val="119376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7A3B334-2ECD-4D14-8196-2016506F3035}" type="slidenum">
              <a:rPr lang="ru-RU" smtClean="0"/>
              <a:t>2</a:t>
            </a:fld>
            <a:endParaRPr lang="ru-RU"/>
          </a:p>
        </p:txBody>
      </p:sp>
    </p:spTree>
    <p:extLst>
      <p:ext uri="{BB962C8B-B14F-4D97-AF65-F5344CB8AC3E}">
        <p14:creationId xmlns:p14="http://schemas.microsoft.com/office/powerpoint/2010/main" val="122165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07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277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7A3B334-2ECD-4D14-8196-2016506F3035}" type="slidenum">
              <a:rPr lang="ru-RU" smtClean="0"/>
              <a:t>3</a:t>
            </a:fld>
            <a:endParaRPr lang="ru-RU"/>
          </a:p>
        </p:txBody>
      </p:sp>
    </p:spTree>
    <p:extLst>
      <p:ext uri="{BB962C8B-B14F-4D97-AF65-F5344CB8AC3E}">
        <p14:creationId xmlns:p14="http://schemas.microsoft.com/office/powerpoint/2010/main" val="28870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7A3B334-2ECD-4D14-8196-2016506F3035}" type="slidenum">
              <a:rPr lang="ru-RU" smtClean="0"/>
              <a:t>6</a:t>
            </a:fld>
            <a:endParaRPr lang="ru-RU"/>
          </a:p>
        </p:txBody>
      </p:sp>
    </p:spTree>
    <p:extLst>
      <p:ext uri="{BB962C8B-B14F-4D97-AF65-F5344CB8AC3E}">
        <p14:creationId xmlns:p14="http://schemas.microsoft.com/office/powerpoint/2010/main" val="392233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707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722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06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311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7667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November 14, 2024</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285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November 14, 2024</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3706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November 14, 2024</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9788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EBFFE-A5A3-45D8-9C20-CB2B5EC5B73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4490A7B-6877-448A-811A-588CEFB94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B4E8498-8168-4083-ACD3-E3650C86C407}"/>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5" name="Нижний колонтитул 4">
            <a:extLst>
              <a:ext uri="{FF2B5EF4-FFF2-40B4-BE49-F238E27FC236}">
                <a16:creationId xmlns:a16="http://schemas.microsoft.com/office/drawing/2014/main" id="{22B10DFA-68EF-4658-B835-006AB5B3C0E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4B2C5B-FE0A-47F2-B65E-356A7EC7E18A}"/>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407208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61ABD4-1F35-4A48-990B-D91F61854F2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7C3ABD6-D242-4942-97F7-339AD101D91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E748CA-8F75-4124-83FF-C87FCBDFAF89}"/>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5" name="Нижний колонтитул 4">
            <a:extLst>
              <a:ext uri="{FF2B5EF4-FFF2-40B4-BE49-F238E27FC236}">
                <a16:creationId xmlns:a16="http://schemas.microsoft.com/office/drawing/2014/main" id="{266707D3-191F-4463-8197-5CDB186A88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A52C63D-6FDC-4CDE-A345-9F29228905AE}"/>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2771615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28C992-5AC9-4B0B-ADC6-076B78FC3BF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8BE849C-444D-4A8A-A3A5-FF2FA96EE9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805BE9B-7453-49FC-B66E-3C6E0CF6E373}"/>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5" name="Нижний колонтитул 4">
            <a:extLst>
              <a:ext uri="{FF2B5EF4-FFF2-40B4-BE49-F238E27FC236}">
                <a16:creationId xmlns:a16="http://schemas.microsoft.com/office/drawing/2014/main" id="{516DD877-23C8-4FBC-AA6C-BCFE0F9AAF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7808979-6D85-429A-8B5C-92D5F834B6A3}"/>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96391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BAEC2E-2E76-4B8F-B558-89848DF96B3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EC2B826-0A3C-4572-A9DB-798A7F6FD62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864C175-9009-4FB8-998B-123D14D421A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C92E4B4-5991-4E0C-9A5D-F2150E329D81}"/>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6" name="Нижний колонтитул 5">
            <a:extLst>
              <a:ext uri="{FF2B5EF4-FFF2-40B4-BE49-F238E27FC236}">
                <a16:creationId xmlns:a16="http://schemas.microsoft.com/office/drawing/2014/main" id="{1510800F-A5B0-46EE-B7FF-C271F0D0F58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4167950-8C32-45CA-8BE7-1EE100F4CFBA}"/>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388312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6288DD-DDB7-418C-8592-2E67A838E08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06D64A9-9746-4D14-AF88-A1C377849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B1BAC17-67D8-45B8-8EB5-5B74F86746C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8DBC6E9-EE9C-4E9E-B858-861DD993B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25ECD4C-CC01-4034-A28B-C655B7A1358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189F148-9423-4552-A388-D35E68F943B8}"/>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8" name="Нижний колонтитул 7">
            <a:extLst>
              <a:ext uri="{FF2B5EF4-FFF2-40B4-BE49-F238E27FC236}">
                <a16:creationId xmlns:a16="http://schemas.microsoft.com/office/drawing/2014/main" id="{1F0EC791-E6B6-4FC6-AEA4-80CF158783F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1973C79-16CF-4418-9BB4-488B6F90A8F2}"/>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1351967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27EF9E-838E-45C0-AA6C-0F23B406F88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24AE926-504F-4F21-BB09-6A7CCE3C247B}"/>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4" name="Нижний колонтитул 3">
            <a:extLst>
              <a:ext uri="{FF2B5EF4-FFF2-40B4-BE49-F238E27FC236}">
                <a16:creationId xmlns:a16="http://schemas.microsoft.com/office/drawing/2014/main" id="{880F3ADE-8483-45A6-8995-D0BA13C3CEA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615111A-6442-40F3-AE36-E7A6321BAE7C}"/>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2611291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9CA24E9-E0F2-4381-B012-879FBFC5EAB9}"/>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3" name="Нижний колонтитул 2">
            <a:extLst>
              <a:ext uri="{FF2B5EF4-FFF2-40B4-BE49-F238E27FC236}">
                <a16:creationId xmlns:a16="http://schemas.microsoft.com/office/drawing/2014/main" id="{1C0988FA-12A1-4B35-B6FC-4F17ED7FE74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578A0F6-5EB1-4A93-B9E4-9D53B0123A53}"/>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2211527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897016-8E4A-4711-A22D-F7D01875240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8733EE1-4AE8-4C0E-B962-973B75E24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455FA46-B0D2-4FDB-8A16-44A65A896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67CC1D7-BF2F-4C1A-A825-B7D11EBCACB8}"/>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6" name="Нижний колонтитул 5">
            <a:extLst>
              <a:ext uri="{FF2B5EF4-FFF2-40B4-BE49-F238E27FC236}">
                <a16:creationId xmlns:a16="http://schemas.microsoft.com/office/drawing/2014/main" id="{5923038A-54B0-4886-9F86-FA537D4B61B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30230DD-64AE-4A54-BE55-A211499336DB}"/>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415711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November 14, 2024</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61028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270DE-9ACE-491F-AAB6-0464B092A35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F221F68-7F9A-4937-9377-ABDBFCE87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6A2FC7D-518A-4C8F-8CE3-F8C0FC896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3002EC-6926-4259-92EB-214464E72E88}"/>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6" name="Нижний колонтитул 5">
            <a:extLst>
              <a:ext uri="{FF2B5EF4-FFF2-40B4-BE49-F238E27FC236}">
                <a16:creationId xmlns:a16="http://schemas.microsoft.com/office/drawing/2014/main" id="{801FAB73-A305-433C-A07F-B40A8E67820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051FF0E-3DBF-4FD3-8694-DF48F0EEEFC7}"/>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1077622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578B6D-318D-4C96-9617-6700E4E7755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9823934-247C-4504-B74D-EA977349ADD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AE1097D-47B2-4398-8812-F2428E0E78CF}"/>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5" name="Нижний колонтитул 4">
            <a:extLst>
              <a:ext uri="{FF2B5EF4-FFF2-40B4-BE49-F238E27FC236}">
                <a16:creationId xmlns:a16="http://schemas.microsoft.com/office/drawing/2014/main" id="{ED6F0EC1-B50A-4B3E-A443-831BE5F90F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64A0A6-038B-46BE-B470-6C040B50E8AC}"/>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2663554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D440E24-B66C-4463-B8AC-504C6B2B268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7814D2E-6C6F-46B2-80B8-B09D94BD495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5813EE9-9868-4958-8A8C-2AA3C488AA29}"/>
              </a:ext>
            </a:extLst>
          </p:cNvPr>
          <p:cNvSpPr>
            <a:spLocks noGrp="1"/>
          </p:cNvSpPr>
          <p:nvPr>
            <p:ph type="dt" sz="half" idx="10"/>
          </p:nvPr>
        </p:nvSpPr>
        <p:spPr/>
        <p:txBody>
          <a:bodyPr/>
          <a:lstStyle/>
          <a:p>
            <a:fld id="{8812A903-C85C-48FE-AC64-09F6954DEDE2}" type="datetimeFigureOut">
              <a:rPr lang="ru-RU" smtClean="0"/>
              <a:t>14.11.2024</a:t>
            </a:fld>
            <a:endParaRPr lang="ru-RU"/>
          </a:p>
        </p:txBody>
      </p:sp>
      <p:sp>
        <p:nvSpPr>
          <p:cNvPr id="5" name="Нижний колонтитул 4">
            <a:extLst>
              <a:ext uri="{FF2B5EF4-FFF2-40B4-BE49-F238E27FC236}">
                <a16:creationId xmlns:a16="http://schemas.microsoft.com/office/drawing/2014/main" id="{E5160B68-A0EB-4696-A317-BA32EE44AF5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E25415-D689-492C-A142-1560F162CC7E}"/>
              </a:ext>
            </a:extLst>
          </p:cNvPr>
          <p:cNvSpPr>
            <a:spLocks noGrp="1"/>
          </p:cNvSpPr>
          <p:nvPr>
            <p:ph type="sldNum" sz="quarter" idx="12"/>
          </p:nvPr>
        </p:nvSpPr>
        <p:spPr/>
        <p:txBody>
          <a:bodyPr/>
          <a:lstStyle/>
          <a:p>
            <a:fld id="{A3C62729-4E5E-4D21-9EB0-5C5AAC6C8F4F}" type="slidenum">
              <a:rPr lang="ru-RU" smtClean="0"/>
              <a:t>‹#›</a:t>
            </a:fld>
            <a:endParaRPr lang="ru-RU"/>
          </a:p>
        </p:txBody>
      </p:sp>
    </p:spTree>
    <p:extLst>
      <p:ext uri="{BB962C8B-B14F-4D97-AF65-F5344CB8AC3E}">
        <p14:creationId xmlns:p14="http://schemas.microsoft.com/office/powerpoint/2010/main" val="1934548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Название раздела " type="tx">
  <p:cSld name="Название раздела ">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2"/>
          <p:cNvSpPr txBox="1">
            <a:spLocks noGrp="1"/>
          </p:cNvSpPr>
          <p:nvPr>
            <p:ph type="title"/>
          </p:nvPr>
        </p:nvSpPr>
        <p:spPr>
          <a:xfrm>
            <a:off x="531949" y="516203"/>
            <a:ext cx="5393600" cy="198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Helvetica Neue"/>
              <a:buNone/>
              <a:defRPr sz="2667">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cxnSp>
        <p:nvCxnSpPr>
          <p:cNvPr id="21" name="Google Shape;21;p42"/>
          <p:cNvCxnSpPr/>
          <p:nvPr/>
        </p:nvCxnSpPr>
        <p:spPr>
          <a:xfrm>
            <a:off x="504833" y="490969"/>
            <a:ext cx="11194800" cy="0"/>
          </a:xfrm>
          <a:prstGeom prst="straightConnector1">
            <a:avLst/>
          </a:prstGeom>
          <a:noFill/>
          <a:ln w="9525" cap="flat" cmpd="sng">
            <a:solidFill>
              <a:schemeClr val="dk1"/>
            </a:solidFill>
            <a:prstDash val="solid"/>
            <a:round/>
            <a:headEnd type="none" w="sm" len="sm"/>
            <a:tailEnd type="none" w="sm" len="sm"/>
          </a:ln>
        </p:spPr>
      </p:cxnSp>
      <p:sp>
        <p:nvSpPr>
          <p:cNvPr id="22" name="Google Shape;22;p42"/>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59869593"/>
      </p:ext>
    </p:extLst>
  </p:cSld>
  <p:clrMapOvr>
    <a:masterClrMapping/>
  </p:clrMapOvr>
  <p:extLst>
    <p:ext uri="{DCECCB84-F9BA-43D5-87BE-67443E8EF086}">
      <p15:sldGuideLst xmlns:p15="http://schemas.microsoft.com/office/powerpoint/2012/main">
        <p15:guide id="1" pos="5521">
          <p15:clr>
            <a:srgbClr val="FA7B17"/>
          </p15:clr>
        </p15:guide>
        <p15:guide id="2" orient="horz" pos="3013">
          <p15:clr>
            <a:srgbClr val="FA7B17"/>
          </p15:clr>
        </p15:guide>
        <p15:guide id="3" pos="239">
          <p15:clr>
            <a:srgbClr val="FA7B17"/>
          </p15:clr>
        </p15:guide>
        <p15:guide id="4" orient="horz" pos="227">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Название раздела и три столбца" type="titleOnly">
  <p:cSld name="Название раздела и три столбца">
    <p:bg>
      <p:bgPr>
        <a:solidFill>
          <a:schemeClr val="lt2"/>
        </a:solidFill>
        <a:effectLst/>
      </p:bgPr>
    </p:bg>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49" name="Google Shape;49;p45"/>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50" name="Google Shape;50;p45"/>
          <p:cNvSpPr txBox="1">
            <a:spLocks noGrp="1"/>
          </p:cNvSpPr>
          <p:nvPr>
            <p:ph type="title" idx="2"/>
          </p:nvPr>
        </p:nvSpPr>
        <p:spPr>
          <a:xfrm>
            <a:off x="379233" y="1259600"/>
            <a:ext cx="730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1" name="Google Shape;51;p45"/>
          <p:cNvSpPr txBox="1">
            <a:spLocks noGrp="1"/>
          </p:cNvSpPr>
          <p:nvPr>
            <p:ph type="title" idx="3"/>
          </p:nvPr>
        </p:nvSpPr>
        <p:spPr>
          <a:xfrm>
            <a:off x="379233" y="1660476"/>
            <a:ext cx="7300800" cy="318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2" name="Google Shape;52;p45"/>
          <p:cNvSpPr txBox="1">
            <a:spLocks noGrp="1"/>
          </p:cNvSpPr>
          <p:nvPr>
            <p:ph type="title" idx="4"/>
          </p:nvPr>
        </p:nvSpPr>
        <p:spPr>
          <a:xfrm>
            <a:off x="8059167" y="1259591"/>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3" name="Google Shape;53;p45"/>
          <p:cNvSpPr txBox="1">
            <a:spLocks noGrp="1"/>
          </p:cNvSpPr>
          <p:nvPr>
            <p:ph type="title" idx="5"/>
          </p:nvPr>
        </p:nvSpPr>
        <p:spPr>
          <a:xfrm>
            <a:off x="8059167"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4" name="Google Shape;54;p45"/>
          <p:cNvSpPr txBox="1">
            <a:spLocks noGrp="1"/>
          </p:cNvSpPr>
          <p:nvPr>
            <p:ph type="title" idx="6"/>
          </p:nvPr>
        </p:nvSpPr>
        <p:spPr>
          <a:xfrm>
            <a:off x="8059167" y="3685157"/>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5" name="Google Shape;55;p45"/>
          <p:cNvSpPr txBox="1">
            <a:spLocks noGrp="1"/>
          </p:cNvSpPr>
          <p:nvPr>
            <p:ph type="title" idx="7"/>
          </p:nvPr>
        </p:nvSpPr>
        <p:spPr>
          <a:xfrm>
            <a:off x="8059167" y="4086033"/>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6" name="Google Shape;56;p45"/>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83275463"/>
      </p:ext>
    </p:extLst>
  </p:cSld>
  <p:clrMapOvr>
    <a:masterClrMapping/>
  </p:clrMapOvr>
  <p:extLst>
    <p:ext uri="{DCECCB84-F9BA-43D5-87BE-67443E8EF086}">
      <p15:sldGuideLst xmlns:p15="http://schemas.microsoft.com/office/powerpoint/2012/main">
        <p15:guide id="1" pos="3628">
          <p15:clr>
            <a:srgbClr val="FA7B17"/>
          </p15:clr>
        </p15:guide>
        <p15:guide id="2" orient="horz" pos="680">
          <p15:clr>
            <a:srgbClr val="FA7B17"/>
          </p15:clr>
        </p15:guide>
        <p15:guide id="3" orient="horz" pos="227">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Название раздела и текст с диаграммой">
  <p:cSld name="Название раздела и текст с диаграммой">
    <p:bg>
      <p:bgPr>
        <a:solidFill>
          <a:schemeClr val="lt2"/>
        </a:solidFill>
        <a:effectLst/>
      </p:bgPr>
    </p:bg>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59" name="Google Shape;59;p46"/>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60" name="Google Shape;60;p46"/>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1" name="Google Shape;61;p46"/>
          <p:cNvSpPr txBox="1">
            <a:spLocks noGrp="1"/>
          </p:cNvSpPr>
          <p:nvPr>
            <p:ph type="title" idx="3"/>
          </p:nvPr>
        </p:nvSpPr>
        <p:spPr>
          <a:xfrm>
            <a:off x="379233"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62" name="Google Shape;62;p46"/>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710974218"/>
      </p:ext>
    </p:extLst>
  </p:cSld>
  <p:clrMapOvr>
    <a:masterClrMapping/>
  </p:clrMapOvr>
  <p:extLst>
    <p:ext uri="{DCECCB84-F9BA-43D5-87BE-67443E8EF086}">
      <p15:sldGuideLst xmlns:p15="http://schemas.microsoft.com/office/powerpoint/2012/main">
        <p15:guide id="1" pos="2948">
          <p15:clr>
            <a:srgbClr val="FA7B17"/>
          </p15:clr>
        </p15:guide>
        <p15:guide id="2" pos="2721">
          <p15:clr>
            <a:srgbClr val="FA7B17"/>
          </p15:clr>
        </p15:guide>
        <p15:guide id="3" orient="horz" pos="227">
          <p15:clr>
            <a:srgbClr val="FA7B17"/>
          </p15:clr>
        </p15:guide>
        <p15:guide id="4" orient="horz" pos="3013">
          <p15:clr>
            <a:srgbClr val="FA7B17"/>
          </p15:clr>
        </p15:guide>
        <p15:guide id="5" pos="227">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Название раздела и четыре столбцов">
  <p:cSld name="Название раздела и четыре столбцов">
    <p:bg>
      <p:bgPr>
        <a:solidFill>
          <a:schemeClr val="lt2"/>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65" name="Google Shape;65;p47"/>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66" name="Google Shape;66;p47"/>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7" name="Google Shape;67;p47"/>
          <p:cNvSpPr txBox="1">
            <a:spLocks noGrp="1"/>
          </p:cNvSpPr>
          <p:nvPr>
            <p:ph type="title" idx="3"/>
          </p:nvPr>
        </p:nvSpPr>
        <p:spPr>
          <a:xfrm>
            <a:off x="379233" y="1660467"/>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68" name="Google Shape;68;p47"/>
          <p:cNvSpPr txBox="1">
            <a:spLocks noGrp="1"/>
          </p:cNvSpPr>
          <p:nvPr>
            <p:ph type="title" idx="4"/>
          </p:nvPr>
        </p:nvSpPr>
        <p:spPr>
          <a:xfrm>
            <a:off x="6122479"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9" name="Google Shape;69;p47"/>
          <p:cNvSpPr txBox="1">
            <a:spLocks noGrp="1"/>
          </p:cNvSpPr>
          <p:nvPr>
            <p:ph type="title" idx="5"/>
          </p:nvPr>
        </p:nvSpPr>
        <p:spPr>
          <a:xfrm>
            <a:off x="6122467" y="1660467"/>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0" name="Google Shape;70;p47"/>
          <p:cNvSpPr txBox="1">
            <a:spLocks noGrp="1"/>
          </p:cNvSpPr>
          <p:nvPr>
            <p:ph type="title" idx="6"/>
          </p:nvPr>
        </p:nvSpPr>
        <p:spPr>
          <a:xfrm>
            <a:off x="379233" y="3662673"/>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1" name="Google Shape;71;p47"/>
          <p:cNvSpPr txBox="1">
            <a:spLocks noGrp="1"/>
          </p:cNvSpPr>
          <p:nvPr>
            <p:ph type="title" idx="7"/>
          </p:nvPr>
        </p:nvSpPr>
        <p:spPr>
          <a:xfrm>
            <a:off x="379233" y="4063540"/>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2" name="Google Shape;72;p47"/>
          <p:cNvSpPr txBox="1">
            <a:spLocks noGrp="1"/>
          </p:cNvSpPr>
          <p:nvPr>
            <p:ph type="title" idx="8"/>
          </p:nvPr>
        </p:nvSpPr>
        <p:spPr>
          <a:xfrm>
            <a:off x="6122479" y="3662673"/>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3" name="Google Shape;73;p47"/>
          <p:cNvSpPr txBox="1">
            <a:spLocks noGrp="1"/>
          </p:cNvSpPr>
          <p:nvPr>
            <p:ph type="title" idx="9"/>
          </p:nvPr>
        </p:nvSpPr>
        <p:spPr>
          <a:xfrm>
            <a:off x="6122467" y="4063540"/>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4" name="Google Shape;74;p47"/>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267819576"/>
      </p:ext>
    </p:extLst>
  </p:cSld>
  <p:clrMapOvr>
    <a:masterClrMapping/>
  </p:clrMapOvr>
  <p:extLst>
    <p:ext uri="{DCECCB84-F9BA-43D5-87BE-67443E8EF086}">
      <p15:sldGuideLst xmlns:p15="http://schemas.microsoft.com/office/powerpoint/2012/main">
        <p15:guide id="1" orient="horz" pos="227">
          <p15:clr>
            <a:srgbClr val="FA7B17"/>
          </p15:clr>
        </p15:guide>
        <p15:guide id="2" orient="horz" pos="1587">
          <p15:clr>
            <a:srgbClr val="FA7B17"/>
          </p15:clr>
        </p15:guide>
        <p15:guide id="3" orient="horz" pos="1814">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Пустой">
  <p:cSld name="Пустой">
    <p:spTree>
      <p:nvGrpSpPr>
        <p:cNvPr id="1" name="Shape 75"/>
        <p:cNvGrpSpPr/>
        <p:nvPr/>
      </p:nvGrpSpPr>
      <p:grpSpPr>
        <a:xfrm>
          <a:off x="0" y="0"/>
          <a:ext cx="0" cy="0"/>
          <a:chOff x="0" y="0"/>
          <a:chExt cx="0" cy="0"/>
        </a:xfrm>
      </p:grpSpPr>
      <p:sp>
        <p:nvSpPr>
          <p:cNvPr id="76" name="Google Shape;76;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058742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4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7009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November 14, 2024</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8857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November 14, 2024</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39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14, 2024</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96939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November 14, 2024</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88762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November 14, 2024</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0192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November 14, 2024</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544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November 14, 2024</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1400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Thursday, November 14, 2024</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42331370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AF148B-183C-4907-A5E3-2C213FA352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20CBAD7-332E-419F-A68A-DDE8C84C4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B018FF-F48C-4DCF-A469-CE10D1F42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2A903-C85C-48FE-AC64-09F6954DEDE2}" type="datetimeFigureOut">
              <a:rPr lang="ru-RU" smtClean="0"/>
              <a:t>14.11.2024</a:t>
            </a:fld>
            <a:endParaRPr lang="ru-RU"/>
          </a:p>
        </p:txBody>
      </p:sp>
      <p:sp>
        <p:nvSpPr>
          <p:cNvPr id="5" name="Нижний колонтитул 4">
            <a:extLst>
              <a:ext uri="{FF2B5EF4-FFF2-40B4-BE49-F238E27FC236}">
                <a16:creationId xmlns:a16="http://schemas.microsoft.com/office/drawing/2014/main" id="{309BB80B-D475-485B-812E-1DB03AA1E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E5D63B6-9A52-448F-9DAA-84EBDD316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62729-4E5E-4D21-9EB0-5C5AAC6C8F4F}" type="slidenum">
              <a:rPr lang="ru-RU" smtClean="0"/>
              <a:t>‹#›</a:t>
            </a:fld>
            <a:endParaRPr lang="ru-RU"/>
          </a:p>
        </p:txBody>
      </p:sp>
    </p:spTree>
    <p:extLst>
      <p:ext uri="{BB962C8B-B14F-4D97-AF65-F5344CB8AC3E}">
        <p14:creationId xmlns:p14="http://schemas.microsoft.com/office/powerpoint/2010/main" val="20561501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4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40"/>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61131891"/>
      </p:ext>
    </p:extLst>
  </p:cSld>
  <p:clrMap bg1="lt1" tx1="dk1" bg2="dk2" tx2="lt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 id="2147483693" r:id="rId5"/>
    <p:sldLayoutId id="214748369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006A541-09ED-4066-AE01-680BA2B6C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841" y="250420"/>
            <a:ext cx="1154318" cy="1138060"/>
          </a:xfrm>
          <a:prstGeom prst="rect">
            <a:avLst/>
          </a:prstGeom>
        </p:spPr>
      </p:pic>
      <p:pic>
        <p:nvPicPr>
          <p:cNvPr id="10" name="Рисунок 9">
            <a:extLst>
              <a:ext uri="{FF2B5EF4-FFF2-40B4-BE49-F238E27FC236}">
                <a16:creationId xmlns:a16="http://schemas.microsoft.com/office/drawing/2014/main" id="{A998935A-8CE3-494C-B2F4-BD234BAB5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25" y="306692"/>
            <a:ext cx="2371725" cy="986687"/>
          </a:xfrm>
          <a:prstGeom prst="rect">
            <a:avLst/>
          </a:prstGeom>
        </p:spPr>
      </p:pic>
      <p:pic>
        <p:nvPicPr>
          <p:cNvPr id="12" name="Рисунок 11">
            <a:extLst>
              <a:ext uri="{FF2B5EF4-FFF2-40B4-BE49-F238E27FC236}">
                <a16:creationId xmlns:a16="http://schemas.microsoft.com/office/drawing/2014/main" id="{35D3C7C1-07C6-4190-950E-F02250FEC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758" y="151045"/>
            <a:ext cx="2503293" cy="1336810"/>
          </a:xfrm>
          <a:prstGeom prst="rect">
            <a:avLst/>
          </a:prstGeom>
        </p:spPr>
      </p:pic>
      <p:sp>
        <p:nvSpPr>
          <p:cNvPr id="13" name="Прямоугольник 12">
            <a:extLst>
              <a:ext uri="{FF2B5EF4-FFF2-40B4-BE49-F238E27FC236}">
                <a16:creationId xmlns:a16="http://schemas.microsoft.com/office/drawing/2014/main" id="{B974FF77-F8E3-4FAE-9547-902688A1E0A7}"/>
              </a:ext>
            </a:extLst>
          </p:cNvPr>
          <p:cNvSpPr/>
          <p:nvPr/>
        </p:nvSpPr>
        <p:spPr>
          <a:xfrm>
            <a:off x="1460500" y="2154553"/>
            <a:ext cx="9515475" cy="830997"/>
          </a:xfrm>
          <a:prstGeom prst="rect">
            <a:avLst/>
          </a:prstGeom>
        </p:spPr>
        <p:txBody>
          <a:bodyPr wrap="square">
            <a:spAutoFit/>
          </a:bodyPr>
          <a:lstStyle/>
          <a:p>
            <a:pPr algn="ctr"/>
            <a:r>
              <a:rPr lang="ru-RU" sz="2400" b="1" dirty="0">
                <a:latin typeface="Times New Roman" pitchFamily="18" charset="0"/>
                <a:cs typeface="Times New Roman" pitchFamily="18" charset="0"/>
              </a:rPr>
              <a:t>Республиканское общественное объединение «Общенациональное движение против коррупции «ЖАҢАРУ» </a:t>
            </a:r>
          </a:p>
        </p:txBody>
      </p:sp>
      <p:sp>
        <p:nvSpPr>
          <p:cNvPr id="14" name="Прямоугольник 13">
            <a:extLst>
              <a:ext uri="{FF2B5EF4-FFF2-40B4-BE49-F238E27FC236}">
                <a16:creationId xmlns:a16="http://schemas.microsoft.com/office/drawing/2014/main" id="{6AB469BF-D8DF-432E-8B81-CF1EE93A0A8D}"/>
              </a:ext>
            </a:extLst>
          </p:cNvPr>
          <p:cNvSpPr/>
          <p:nvPr/>
        </p:nvSpPr>
        <p:spPr>
          <a:xfrm>
            <a:off x="1854879" y="3514159"/>
            <a:ext cx="8947619" cy="923330"/>
          </a:xfrm>
          <a:prstGeom prst="rect">
            <a:avLst/>
          </a:prstGeom>
        </p:spPr>
        <p:txBody>
          <a:bodyPr wrap="square">
            <a:spAutoFit/>
          </a:bodyPr>
          <a:lstStyle/>
          <a:p>
            <a:pPr algn="ctr"/>
            <a:r>
              <a:rPr lang="kk-KZ" b="1" dirty="0">
                <a:latin typeface="Times New Roman" pitchFamily="18" charset="0"/>
                <a:cs typeface="Times New Roman" pitchFamily="18" charset="0"/>
              </a:rPr>
              <a:t>Проведение опроса в целевых группах в рамках проекта  </a:t>
            </a:r>
            <a:r>
              <a:rPr lang="ru-RU" b="1" dirty="0">
                <a:latin typeface="Times New Roman" pitchFamily="18" charset="0"/>
                <a:cs typeface="Times New Roman" pitchFamily="18" charset="0"/>
              </a:rPr>
              <a:t>«Проведение комплекса мероприятий по повышению правовой грамотности молодежи и уровня доверия к правоохранительным органам» </a:t>
            </a:r>
          </a:p>
        </p:txBody>
      </p:sp>
      <p:sp>
        <p:nvSpPr>
          <p:cNvPr id="15" name="Прямоугольник 14">
            <a:extLst>
              <a:ext uri="{FF2B5EF4-FFF2-40B4-BE49-F238E27FC236}">
                <a16:creationId xmlns:a16="http://schemas.microsoft.com/office/drawing/2014/main" id="{5C37A78C-A71A-4BC2-A652-0A6F9FEE9695}"/>
              </a:ext>
            </a:extLst>
          </p:cNvPr>
          <p:cNvSpPr/>
          <p:nvPr/>
        </p:nvSpPr>
        <p:spPr>
          <a:xfrm>
            <a:off x="5511799" y="6261658"/>
            <a:ext cx="1633781" cy="400110"/>
          </a:xfrm>
          <a:prstGeom prst="rect">
            <a:avLst/>
          </a:prstGeom>
        </p:spPr>
        <p:txBody>
          <a:bodyPr wrap="square">
            <a:spAutoFit/>
          </a:bodyPr>
          <a:lstStyle/>
          <a:p>
            <a:pPr lvl="0" algn="ctr">
              <a:buSzPts val="1200"/>
            </a:pPr>
            <a:r>
              <a:rPr lang="ru-RU" sz="1000" dirty="0">
                <a:solidFill>
                  <a:schemeClr val="tx1"/>
                </a:solidFill>
                <a:latin typeface="Times New Roman" pitchFamily="18" charset="0"/>
                <a:ea typeface="Helvetica Neue"/>
                <a:cs typeface="Times New Roman" pitchFamily="18" charset="0"/>
                <a:sym typeface="Helvetica Neue"/>
              </a:rPr>
              <a:t>Астана </a:t>
            </a:r>
          </a:p>
          <a:p>
            <a:pPr lvl="0" algn="ctr">
              <a:buSzPts val="1200"/>
            </a:pPr>
            <a:r>
              <a:rPr lang="ru-RU" sz="1000" dirty="0">
                <a:solidFill>
                  <a:schemeClr val="tx1"/>
                </a:solidFill>
                <a:latin typeface="Times New Roman" pitchFamily="18" charset="0"/>
                <a:ea typeface="Helvetica Neue"/>
                <a:cs typeface="Times New Roman" pitchFamily="18" charset="0"/>
                <a:sym typeface="Helvetica Neue"/>
              </a:rPr>
              <a:t>2024 год </a:t>
            </a:r>
          </a:p>
        </p:txBody>
      </p:sp>
    </p:spTree>
    <p:extLst>
      <p:ext uri="{BB962C8B-B14F-4D97-AF65-F5344CB8AC3E}">
        <p14:creationId xmlns:p14="http://schemas.microsoft.com/office/powerpoint/2010/main" val="405565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latin typeface="Helvetica Neue"/>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10</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144" name="Google Shape;144;p6"/>
          <p:cNvSpPr txBox="1">
            <a:spLocks noGrp="1"/>
          </p:cNvSpPr>
          <p:nvPr>
            <p:ph type="title" idx="4294967295"/>
          </p:nvPr>
        </p:nvSpPr>
        <p:spPr>
          <a:xfrm>
            <a:off x="4556759" y="2773680"/>
            <a:ext cx="7391400" cy="3855719"/>
          </a:xfrm>
          <a:prstGeom prst="rect">
            <a:avLst/>
          </a:prstGeom>
          <a:noFill/>
          <a:ln>
            <a:noFill/>
          </a:ln>
        </p:spPr>
        <p:txBody>
          <a:bodyPr spcFirstLastPara="1" wrap="square" lIns="121900" tIns="121900" rIns="121900" bIns="121900" anchor="t" anchorCtr="0">
            <a:noAutofit/>
          </a:bodyPr>
          <a:lstStyle/>
          <a:p>
            <a:pPr defTabSz="1219170">
              <a:buClr>
                <a:srgbClr val="000000"/>
              </a:buClr>
              <a:buSzTx/>
              <a:defRPr/>
            </a:pP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Данные, представленные на диаграммах, отражают пропорции элементов в структуре генеральной совокупности. </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В составе опрошенных наиболее активно представлены возрастные категории 20-22 лет и 18-19 лет. Средний возраст – 22-23 года. </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Основной контингент опрошенных – студенты женского пола, чаще всего 18-19 (38,9%) и 20-22 (33,5%) лет. Лишь каждый седьмой респондент - мужского пола, главным образом 20-22 лет (58,1%).  </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Абсолютное большинство участников опроса – горожане (в основном жители гг. Караганда и Темиртау). Их удельный вес среди девушек – 90,3%, среди юношей – 76,7%. В среднем только каждые восьмой-девятый опрошенные – жители близлежащих к Караганде сельских поселений: в составе девушек – 9,7%, в составе юношей – 23,3%.</a:t>
            </a:r>
            <a:br>
              <a:rPr lang="ru-RU" sz="1400" dirty="0">
                <a:solidFill>
                  <a:schemeClr val="tx1"/>
                </a:solidFill>
                <a:latin typeface="Helvetica" panose="020B0604020202020204" pitchFamily="34" charset="0"/>
                <a:cs typeface="Helvetica" panose="020B0604020202020204" pitchFamily="34" charset="0"/>
              </a:rPr>
            </a:br>
            <a:endParaRPr sz="1400" dirty="0">
              <a:solidFill>
                <a:schemeClr val="tx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FC514993-B5FF-460E-81F9-C79185EAD62C}"/>
              </a:ext>
            </a:extLst>
          </p:cNvPr>
          <p:cNvSpPr txBox="1"/>
          <p:nvPr/>
        </p:nvSpPr>
        <p:spPr>
          <a:xfrm>
            <a:off x="2317449" y="1621405"/>
            <a:ext cx="499065" cy="2974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FFFFFF"/>
                </a:solidFill>
                <a:effectLst/>
                <a:uLnTx/>
                <a:uFillTx/>
                <a:latin typeface="Helvetica Neue" panose="020B0604020202020204" charset="0"/>
                <a:ea typeface="+mn-ea"/>
                <a:cs typeface="Arial"/>
                <a:sym typeface="Arial"/>
              </a:rPr>
              <a:t> 10</a:t>
            </a:r>
          </a:p>
        </p:txBody>
      </p:sp>
      <p:graphicFrame>
        <p:nvGraphicFramePr>
          <p:cNvPr id="28" name="Диаграмма 27">
            <a:extLst>
              <a:ext uri="{FF2B5EF4-FFF2-40B4-BE49-F238E27FC236}">
                <a16:creationId xmlns:a16="http://schemas.microsoft.com/office/drawing/2014/main" id="{10DD5E48-6BD1-495C-A429-57DF4A2135CB}"/>
              </a:ext>
            </a:extLst>
          </p:cNvPr>
          <p:cNvGraphicFramePr/>
          <p:nvPr>
            <p:extLst>
              <p:ext uri="{D42A27DB-BD31-4B8C-83A1-F6EECF244321}">
                <p14:modId xmlns:p14="http://schemas.microsoft.com/office/powerpoint/2010/main" val="302064680"/>
              </p:ext>
            </p:extLst>
          </p:nvPr>
        </p:nvGraphicFramePr>
        <p:xfrm>
          <a:off x="4861560" y="594361"/>
          <a:ext cx="3383280" cy="2560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a:extLst>
              <a:ext uri="{FF2B5EF4-FFF2-40B4-BE49-F238E27FC236}">
                <a16:creationId xmlns:a16="http://schemas.microsoft.com/office/drawing/2014/main" id="{46E80BA2-E1C9-4524-9537-58E3CFD3C98A}"/>
              </a:ext>
            </a:extLst>
          </p:cNvPr>
          <p:cNvGraphicFramePr/>
          <p:nvPr>
            <p:extLst>
              <p:ext uri="{D42A27DB-BD31-4B8C-83A1-F6EECF244321}">
                <p14:modId xmlns:p14="http://schemas.microsoft.com/office/powerpoint/2010/main" val="4002494707"/>
              </p:ext>
            </p:extLst>
          </p:nvPr>
        </p:nvGraphicFramePr>
        <p:xfrm>
          <a:off x="8391563" y="418189"/>
          <a:ext cx="3556595" cy="2406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a:extLst>
              <a:ext uri="{FF2B5EF4-FFF2-40B4-BE49-F238E27FC236}">
                <a16:creationId xmlns:a16="http://schemas.microsoft.com/office/drawing/2014/main" id="{8BC7EB29-D02A-4909-AA09-6F3DCC1B2886}"/>
              </a:ext>
            </a:extLst>
          </p:cNvPr>
          <p:cNvGraphicFramePr/>
          <p:nvPr>
            <p:extLst>
              <p:ext uri="{D42A27DB-BD31-4B8C-83A1-F6EECF244321}">
                <p14:modId xmlns:p14="http://schemas.microsoft.com/office/powerpoint/2010/main" val="2836491412"/>
              </p:ext>
            </p:extLst>
          </p:nvPr>
        </p:nvGraphicFramePr>
        <p:xfrm>
          <a:off x="439480" y="594360"/>
          <a:ext cx="4117279" cy="544068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7AACA0D6-3F93-4241-9E7A-BC3225F1E9B6}"/>
              </a:ext>
            </a:extLst>
          </p:cNvPr>
          <p:cNvSpPr txBox="1"/>
          <p:nvPr/>
        </p:nvSpPr>
        <p:spPr>
          <a:xfrm>
            <a:off x="640080" y="182880"/>
            <a:ext cx="3718560" cy="307777"/>
          </a:xfrm>
          <a:prstGeom prst="rect">
            <a:avLst/>
          </a:prstGeom>
          <a:noFill/>
        </p:spPr>
        <p:txBody>
          <a:bodyPr wrap="square" rtlCol="0">
            <a:spAutoFit/>
          </a:bodyPr>
          <a:lstStyle/>
          <a:p>
            <a:r>
              <a:rPr lang="ru-RU" sz="1400" dirty="0">
                <a:latin typeface="Helvetica" panose="020B0604020202020204" pitchFamily="34" charset="0"/>
                <a:cs typeface="Helvetica" panose="020B0604020202020204" pitchFamily="34" charset="0"/>
              </a:rPr>
              <a:t>ДЕМОГРАФИЯ</a:t>
            </a:r>
          </a:p>
        </p:txBody>
      </p:sp>
    </p:spTree>
    <p:extLst>
      <p:ext uri="{BB962C8B-B14F-4D97-AF65-F5344CB8AC3E}">
        <p14:creationId xmlns:p14="http://schemas.microsoft.com/office/powerpoint/2010/main" val="351580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kern="0">
                <a:solidFill>
                  <a:srgbClr val="505050"/>
                </a:solidFill>
                <a:highlight>
                  <a:srgbClr val="F3F3F3"/>
                </a:highlight>
              </a:rPr>
              <a:pPr defTabSz="1219170"/>
              <a:t>11</a:t>
            </a:fld>
            <a:endParaRPr kern="0" dirty="0">
              <a:solidFill>
                <a:srgbClr val="505050"/>
              </a:solidFill>
              <a:highlight>
                <a:srgbClr val="F3F3F3"/>
              </a:highlight>
            </a:endParaRPr>
          </a:p>
        </p:txBody>
      </p:sp>
      <p:sp>
        <p:nvSpPr>
          <p:cNvPr id="144" name="Google Shape;144;p6"/>
          <p:cNvSpPr txBox="1">
            <a:spLocks noGrp="1"/>
          </p:cNvSpPr>
          <p:nvPr>
            <p:ph type="title" idx="4294967295"/>
          </p:nvPr>
        </p:nvSpPr>
        <p:spPr>
          <a:xfrm>
            <a:off x="5029200" y="3779521"/>
            <a:ext cx="6629400" cy="2438400"/>
          </a:xfrm>
          <a:prstGeom prst="rect">
            <a:avLst/>
          </a:prstGeom>
          <a:noFill/>
          <a:ln>
            <a:noFill/>
          </a:ln>
        </p:spPr>
        <p:txBody>
          <a:bodyPr spcFirstLastPara="1" wrap="square" lIns="121900" tIns="121900" rIns="121900" bIns="121900" anchor="t" anchorCtr="0">
            <a:noAutofit/>
          </a:bodyPr>
          <a:lstStyle/>
          <a:p>
            <a:pPr defTabSz="1219170">
              <a:buClr>
                <a:srgbClr val="000000"/>
              </a:buClr>
              <a:buSzTx/>
              <a:defRPr/>
            </a:pPr>
            <a:r>
              <a:rPr lang="ru-RU" sz="1600" dirty="0">
                <a:solidFill>
                  <a:schemeClr val="tx1"/>
                </a:solidFill>
                <a:latin typeface="Helvetica" panose="020B0604020202020204" pitchFamily="34" charset="0"/>
                <a:cs typeface="Helvetica" panose="020B0604020202020204" pitchFamily="34" charset="0"/>
              </a:rPr>
              <a:t>В составе выборки чаще всего встречаются студенты первых двух курсов. Их совокупный удельный вес составляет в среднем 71,4%, в разрезе женской и мужской групп – 79% и 48,8% соответственно.  </a:t>
            </a:r>
            <a:br>
              <a:rPr lang="ru-RU" sz="1600" dirty="0">
                <a:solidFill>
                  <a:schemeClr val="tx1"/>
                </a:solidFill>
                <a:latin typeface="Helvetica" panose="020B0604020202020204" pitchFamily="34" charset="0"/>
                <a:cs typeface="Helvetica" panose="020B0604020202020204" pitchFamily="34" charset="0"/>
              </a:rPr>
            </a:br>
            <a:br>
              <a:rPr lang="ru-RU" sz="1600" dirty="0">
                <a:solidFill>
                  <a:schemeClr val="tx1"/>
                </a:solidFill>
                <a:latin typeface="Helvetica" panose="020B0604020202020204" pitchFamily="34" charset="0"/>
                <a:cs typeface="Helvetica" panose="020B0604020202020204" pitchFamily="34" charset="0"/>
              </a:rPr>
            </a:br>
            <a:r>
              <a:rPr lang="ru-RU" sz="1600" dirty="0">
                <a:solidFill>
                  <a:schemeClr val="tx1"/>
                </a:solidFill>
                <a:latin typeface="Helvetica" panose="020B0604020202020204" pitchFamily="34" charset="0"/>
                <a:cs typeface="Helvetica" panose="020B0604020202020204" pitchFamily="34" charset="0"/>
              </a:rPr>
              <a:t>Более двух третей опрошенных студентов совмещают учебу с работой – это доминантный тренд в обследованных группах: среди девушек учатся и работают – 65,8%, среди юношей – 67,4%. </a:t>
            </a:r>
            <a:endParaRPr sz="1600" dirty="0">
              <a:solidFill>
                <a:schemeClr val="tx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FC514993-B5FF-460E-81F9-C79185EAD62C}"/>
              </a:ext>
            </a:extLst>
          </p:cNvPr>
          <p:cNvSpPr txBox="1"/>
          <p:nvPr/>
        </p:nvSpPr>
        <p:spPr>
          <a:xfrm>
            <a:off x="2317449" y="1621405"/>
            <a:ext cx="499065" cy="297454"/>
          </a:xfrm>
          <a:prstGeom prst="rect">
            <a:avLst/>
          </a:prstGeom>
          <a:noFill/>
        </p:spPr>
        <p:txBody>
          <a:bodyPr wrap="square" rtlCol="0">
            <a:spAutoFit/>
          </a:bodyPr>
          <a:lstStyle/>
          <a:p>
            <a:pPr defTabSz="1219170">
              <a:buClr>
                <a:srgbClr val="000000"/>
              </a:buClr>
            </a:pPr>
            <a:r>
              <a:rPr lang="ru-RU" sz="1333" b="1" kern="0" dirty="0">
                <a:solidFill>
                  <a:srgbClr val="FFFFFF"/>
                </a:solidFill>
                <a:latin typeface="Helvetica Neue" panose="020B0604020202020204" charset="0"/>
                <a:cs typeface="Arial"/>
                <a:sym typeface="Arial"/>
              </a:rPr>
              <a:t> 10</a:t>
            </a:r>
          </a:p>
        </p:txBody>
      </p:sp>
      <p:graphicFrame>
        <p:nvGraphicFramePr>
          <p:cNvPr id="28" name="Диаграмма 27">
            <a:extLst>
              <a:ext uri="{FF2B5EF4-FFF2-40B4-BE49-F238E27FC236}">
                <a16:creationId xmlns:a16="http://schemas.microsoft.com/office/drawing/2014/main" id="{10DD5E48-6BD1-495C-A429-57DF4A2135CB}"/>
              </a:ext>
            </a:extLst>
          </p:cNvPr>
          <p:cNvGraphicFramePr/>
          <p:nvPr>
            <p:extLst>
              <p:ext uri="{D42A27DB-BD31-4B8C-83A1-F6EECF244321}">
                <p14:modId xmlns:p14="http://schemas.microsoft.com/office/powerpoint/2010/main" val="461221096"/>
              </p:ext>
            </p:extLst>
          </p:nvPr>
        </p:nvGraphicFramePr>
        <p:xfrm>
          <a:off x="6476999" y="1508761"/>
          <a:ext cx="4932045"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a:extLst>
              <a:ext uri="{FF2B5EF4-FFF2-40B4-BE49-F238E27FC236}">
                <a16:creationId xmlns:a16="http://schemas.microsoft.com/office/drawing/2014/main" id="{0CCA9C59-2907-4D50-AB1E-3BEC013EC56D}"/>
              </a:ext>
            </a:extLst>
          </p:cNvPr>
          <p:cNvGraphicFramePr/>
          <p:nvPr>
            <p:extLst>
              <p:ext uri="{D42A27DB-BD31-4B8C-83A1-F6EECF244321}">
                <p14:modId xmlns:p14="http://schemas.microsoft.com/office/powerpoint/2010/main" val="3817088027"/>
              </p:ext>
            </p:extLst>
          </p:nvPr>
        </p:nvGraphicFramePr>
        <p:xfrm>
          <a:off x="315558" y="637666"/>
          <a:ext cx="4713642" cy="569546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62AD0E6-505F-4546-A72C-AE44EAA89197}"/>
              </a:ext>
            </a:extLst>
          </p:cNvPr>
          <p:cNvSpPr txBox="1"/>
          <p:nvPr/>
        </p:nvSpPr>
        <p:spPr>
          <a:xfrm>
            <a:off x="990600" y="637666"/>
            <a:ext cx="3368040" cy="748795"/>
          </a:xfrm>
          <a:prstGeom prst="rect">
            <a:avLst/>
          </a:prstGeom>
          <a:noFill/>
        </p:spPr>
        <p:txBody>
          <a:bodyPr wrap="square" rtlCol="0">
            <a:spAutoFit/>
          </a:bodyPr>
          <a:lstStyle/>
          <a:p>
            <a:pPr algn="ctr" defTabSz="1219170">
              <a:buClr>
                <a:srgbClr val="000000"/>
              </a:buClr>
            </a:pPr>
            <a:endParaRPr lang="ru-RU" sz="1333" kern="0" dirty="0">
              <a:solidFill>
                <a:srgbClr val="000000"/>
              </a:solidFill>
              <a:latin typeface="Arial"/>
              <a:cs typeface="Arial"/>
              <a:sym typeface="Arial"/>
            </a:endParaRPr>
          </a:p>
          <a:p>
            <a:pPr algn="ctr" defTabSz="1219170">
              <a:buClr>
                <a:srgbClr val="000000"/>
              </a:buClr>
            </a:pPr>
            <a:r>
              <a:rPr lang="ru-RU" sz="1333" b="1" kern="0" dirty="0">
                <a:solidFill>
                  <a:srgbClr val="000000"/>
                </a:solidFill>
                <a:latin typeface="Arial"/>
                <a:cs typeface="Arial"/>
                <a:sym typeface="Arial"/>
              </a:rPr>
              <a:t>        </a:t>
            </a:r>
          </a:p>
          <a:p>
            <a:pPr algn="ctr" defTabSz="1219170">
              <a:buClr>
                <a:srgbClr val="000000"/>
              </a:buClr>
            </a:pPr>
            <a:r>
              <a:rPr lang="ru-RU" sz="1333" b="1" kern="0" dirty="0">
                <a:solidFill>
                  <a:srgbClr val="000000"/>
                </a:solidFill>
                <a:latin typeface="Arial"/>
                <a:cs typeface="Arial"/>
                <a:sym typeface="Arial"/>
              </a:rPr>
              <a:t> </a:t>
            </a:r>
            <a:r>
              <a:rPr lang="ru-RU" sz="1600" b="1" kern="0" dirty="0">
                <a:solidFill>
                  <a:srgbClr val="000000"/>
                </a:solidFill>
                <a:latin typeface="Helvetica" panose="020B0604020202020204" pitchFamily="34" charset="0"/>
                <a:cs typeface="Helvetica" panose="020B0604020202020204" pitchFamily="34" charset="0"/>
                <a:sym typeface="Arial"/>
              </a:rPr>
              <a:t>Курс обучения (%)</a:t>
            </a:r>
          </a:p>
        </p:txBody>
      </p:sp>
      <p:sp>
        <p:nvSpPr>
          <p:cNvPr id="4" name="TextBox 3">
            <a:extLst>
              <a:ext uri="{FF2B5EF4-FFF2-40B4-BE49-F238E27FC236}">
                <a16:creationId xmlns:a16="http://schemas.microsoft.com/office/drawing/2014/main" id="{56A18161-8354-4385-9818-A2FE7A372315}"/>
              </a:ext>
            </a:extLst>
          </p:cNvPr>
          <p:cNvSpPr txBox="1"/>
          <p:nvPr/>
        </p:nvSpPr>
        <p:spPr>
          <a:xfrm>
            <a:off x="6736080" y="509510"/>
            <a:ext cx="3886200" cy="830997"/>
          </a:xfrm>
          <a:prstGeom prst="rect">
            <a:avLst/>
          </a:prstGeom>
          <a:noFill/>
        </p:spPr>
        <p:txBody>
          <a:bodyPr wrap="square" rtlCol="0">
            <a:spAutoFit/>
          </a:bodyPr>
          <a:lstStyle/>
          <a:p>
            <a:pPr defTabSz="1219170">
              <a:buClr>
                <a:srgbClr val="000000"/>
              </a:buClr>
            </a:pPr>
            <a:endParaRPr lang="ru-RU" sz="1600" b="1" kern="0" dirty="0">
              <a:solidFill>
                <a:srgbClr val="000000"/>
              </a:solidFill>
              <a:latin typeface="Helvetica" panose="020B0604020202020204" pitchFamily="34" charset="0"/>
              <a:cs typeface="Helvetica" panose="020B0604020202020204" pitchFamily="34" charset="0"/>
              <a:sym typeface="Arial"/>
            </a:endParaRPr>
          </a:p>
          <a:p>
            <a:pPr defTabSz="1219170">
              <a:buClr>
                <a:srgbClr val="000000"/>
              </a:buClr>
            </a:pPr>
            <a:r>
              <a:rPr lang="ru-RU" sz="1600" b="1" kern="0" dirty="0">
                <a:solidFill>
                  <a:srgbClr val="000000"/>
                </a:solidFill>
                <a:latin typeface="Helvetica" panose="020B0604020202020204" pitchFamily="34" charset="0"/>
                <a:cs typeface="Helvetica" panose="020B0604020202020204" pitchFamily="34" charset="0"/>
                <a:sym typeface="Arial"/>
              </a:rPr>
              <a:t>             </a:t>
            </a:r>
          </a:p>
          <a:p>
            <a:pPr defTabSz="1219170">
              <a:buClr>
                <a:srgbClr val="000000"/>
              </a:buClr>
            </a:pPr>
            <a:r>
              <a:rPr lang="ru-RU" sz="1600" b="1" kern="0" dirty="0">
                <a:solidFill>
                  <a:srgbClr val="000000"/>
                </a:solidFill>
                <a:latin typeface="Helvetica" panose="020B0604020202020204" pitchFamily="34" charset="0"/>
                <a:cs typeface="Helvetica" panose="020B0604020202020204" pitchFamily="34" charset="0"/>
                <a:sym typeface="Arial"/>
              </a:rPr>
              <a:t>                          Наличие работы (%)</a:t>
            </a:r>
          </a:p>
        </p:txBody>
      </p:sp>
      <p:sp>
        <p:nvSpPr>
          <p:cNvPr id="5" name="TextBox 4">
            <a:extLst>
              <a:ext uri="{FF2B5EF4-FFF2-40B4-BE49-F238E27FC236}">
                <a16:creationId xmlns:a16="http://schemas.microsoft.com/office/drawing/2014/main" id="{68D95260-36C8-4EB5-BD8D-CF0C1BE4797F}"/>
              </a:ext>
            </a:extLst>
          </p:cNvPr>
          <p:cNvSpPr txBox="1"/>
          <p:nvPr/>
        </p:nvSpPr>
        <p:spPr>
          <a:xfrm>
            <a:off x="396240" y="152400"/>
            <a:ext cx="3520440" cy="369332"/>
          </a:xfrm>
          <a:prstGeom prst="rect">
            <a:avLst/>
          </a:prstGeom>
          <a:noFill/>
        </p:spPr>
        <p:txBody>
          <a:bodyPr wrap="square" rtlCol="0">
            <a:spAutoFit/>
          </a:bodyPr>
          <a:lstStyle/>
          <a:p>
            <a:r>
              <a:rPr lang="ru-RU" dirty="0"/>
              <a:t>    </a:t>
            </a:r>
            <a:r>
              <a:rPr lang="ru-RU" sz="1400" dirty="0">
                <a:latin typeface="Helvetica" panose="020B0604020202020204" pitchFamily="34" charset="0"/>
                <a:cs typeface="Helvetica" panose="020B0604020202020204" pitchFamily="34" charset="0"/>
              </a:rPr>
              <a:t>ДЕМОГРАФИЯ</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6EAAC-307D-44DB-951E-E285343387D3}"/>
              </a:ext>
            </a:extLst>
          </p:cNvPr>
          <p:cNvSpPr txBox="1"/>
          <p:nvPr/>
        </p:nvSpPr>
        <p:spPr>
          <a:xfrm>
            <a:off x="883920" y="701040"/>
            <a:ext cx="10728960"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ОБЗОР РЕЗУЛЬТАТОВ СОЦИОЛОГИЧЕСКОГО ИССЛЕДОВАНИЯ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6899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13</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144" name="Google Shape;144;p6"/>
          <p:cNvSpPr txBox="1">
            <a:spLocks noGrp="1"/>
          </p:cNvSpPr>
          <p:nvPr>
            <p:ph type="title" idx="4294967295"/>
          </p:nvPr>
        </p:nvSpPr>
        <p:spPr>
          <a:xfrm>
            <a:off x="5196840" y="441960"/>
            <a:ext cx="6705601" cy="6300759"/>
          </a:xfrm>
          <a:prstGeom prst="rect">
            <a:avLst/>
          </a:prstGeom>
          <a:noFill/>
          <a:ln>
            <a:noFill/>
          </a:ln>
        </p:spPr>
        <p:txBody>
          <a:bodyPr spcFirstLastPara="1" wrap="square" lIns="121900" tIns="121900" rIns="121900" bIns="121900" anchor="t" anchorCtr="0">
            <a:noAutofit/>
          </a:bodyPr>
          <a:lstStyle/>
          <a:p>
            <a:pPr defTabSz="1219170">
              <a:buClr>
                <a:srgbClr val="000000"/>
              </a:buClr>
              <a:buSzTx/>
              <a:defRPr/>
            </a:pPr>
            <a:r>
              <a:rPr lang="ru-RU" sz="1600" dirty="0">
                <a:solidFill>
                  <a:schemeClr val="tx1"/>
                </a:solidFill>
                <a:latin typeface="Helvetica" panose="020B0604020202020204" pitchFamily="34" charset="0"/>
                <a:cs typeface="Helvetica" panose="020B0604020202020204" pitchFamily="34" charset="0"/>
              </a:rPr>
              <a:t>Ключевыми характеристиками правоохранительных органов, по мнению более половины опрошенных студентов, являются ответственность за защиту общества и профессионализм. Обе характеристики чаще всего отмечают соответственно: первокурсники (56,8%) и</a:t>
            </a:r>
            <a:r>
              <a:rPr kumimoji="0" lang="ru-RU" sz="1600" b="0" i="0" u="none" strike="noStrike" kern="0" cap="none" spc="0" normalizeH="0" baseline="0" noProof="0" dirty="0">
                <a:ln>
                  <a:noFill/>
                </a:ln>
                <a:solidFill>
                  <a:srgbClr val="242424"/>
                </a:solidFill>
                <a:effectLst/>
                <a:uLnTx/>
                <a:uFillTx/>
                <a:latin typeface="Helvetica" panose="020B0604020202020204" pitchFamily="34" charset="0"/>
                <a:cs typeface="Helvetica" panose="020B0604020202020204" pitchFamily="34" charset="0"/>
                <a:sym typeface="Helvetica Neue"/>
              </a:rPr>
              <a:t> второкурсники (58,1%),</a:t>
            </a:r>
            <a:r>
              <a:rPr lang="ru-RU" sz="1600" dirty="0">
                <a:solidFill>
                  <a:schemeClr val="tx1"/>
                </a:solidFill>
                <a:latin typeface="Helvetica" panose="020B0604020202020204" pitchFamily="34" charset="0"/>
                <a:cs typeface="Helvetica" panose="020B0604020202020204" pitchFamily="34" charset="0"/>
              </a:rPr>
              <a:t> девушки (54,9% и 52,9%), 18-19 летние (по 58,9%), неработающие (56,9% и </a:t>
            </a:r>
            <a:r>
              <a:rPr kumimoji="0" lang="ru-RU" sz="1600" b="0" i="0" u="none" strike="noStrike" kern="0" cap="none" spc="0" normalizeH="0" baseline="0" noProof="0" dirty="0">
                <a:ln>
                  <a:noFill/>
                </a:ln>
                <a:solidFill>
                  <a:srgbClr val="242424"/>
                </a:solidFill>
                <a:effectLst/>
                <a:uLnTx/>
                <a:uFillTx/>
                <a:latin typeface="Helvetica" panose="020B0604020202020204" pitchFamily="34" charset="0"/>
                <a:cs typeface="Helvetica" panose="020B0604020202020204" pitchFamily="34" charset="0"/>
                <a:sym typeface="Helvetica Neue"/>
              </a:rPr>
              <a:t>59,8%</a:t>
            </a:r>
            <a:r>
              <a:rPr lang="ru-RU" sz="1600" dirty="0">
                <a:solidFill>
                  <a:schemeClr val="tx1"/>
                </a:solidFill>
                <a:latin typeface="Helvetica" panose="020B0604020202020204" pitchFamily="34" charset="0"/>
                <a:cs typeface="Helvetica" panose="020B0604020202020204" pitchFamily="34" charset="0"/>
              </a:rPr>
              <a:t>), сельчане (62,9% и </a:t>
            </a:r>
            <a:r>
              <a:rPr kumimoji="0" lang="ru-RU" sz="1600" b="0" i="0" u="none" strike="noStrike" kern="0" cap="none" spc="0" normalizeH="0" baseline="0" noProof="0" dirty="0">
                <a:ln>
                  <a:noFill/>
                </a:ln>
                <a:solidFill>
                  <a:srgbClr val="242424"/>
                </a:solidFill>
                <a:effectLst/>
                <a:uLnTx/>
                <a:uFillTx/>
                <a:latin typeface="Helvetica" panose="020B0604020202020204" pitchFamily="34" charset="0"/>
                <a:cs typeface="Helvetica" panose="020B0604020202020204" pitchFamily="34" charset="0"/>
                <a:sym typeface="Helvetica Neue"/>
              </a:rPr>
              <a:t>60%</a:t>
            </a:r>
            <a:r>
              <a:rPr lang="ru-RU" sz="1600" dirty="0">
                <a:solidFill>
                  <a:schemeClr val="tx1"/>
                </a:solidFill>
                <a:latin typeface="Helvetica" panose="020B0604020202020204" pitchFamily="34" charset="0"/>
                <a:cs typeface="Helvetica" panose="020B0604020202020204" pitchFamily="34" charset="0"/>
              </a:rPr>
              <a:t> ).</a:t>
            </a:r>
            <a:br>
              <a:rPr lang="ru-RU" sz="1600" dirty="0">
                <a:solidFill>
                  <a:schemeClr val="tx1"/>
                </a:solidFill>
                <a:latin typeface="Helvetica" panose="020B0604020202020204" pitchFamily="34" charset="0"/>
                <a:cs typeface="Helvetica" panose="020B0604020202020204" pitchFamily="34" charset="0"/>
              </a:rPr>
            </a:br>
            <a:br>
              <a:rPr lang="ru-RU" sz="1600" dirty="0">
                <a:solidFill>
                  <a:schemeClr val="tx1"/>
                </a:solidFill>
                <a:latin typeface="Helvetica" panose="020B0604020202020204" pitchFamily="34" charset="0"/>
                <a:cs typeface="Helvetica" panose="020B0604020202020204" pitchFamily="34" charset="0"/>
              </a:rPr>
            </a:br>
            <a:r>
              <a:rPr lang="ru-RU" sz="1600" dirty="0">
                <a:solidFill>
                  <a:schemeClr val="tx1"/>
                </a:solidFill>
                <a:latin typeface="Helvetica" panose="020B0604020202020204" pitchFamily="34" charset="0"/>
                <a:cs typeface="Helvetica" panose="020B0604020202020204" pitchFamily="34" charset="0"/>
              </a:rPr>
              <a:t>В среднем каждый третий участник опроса считает, что правоохранительным органам присущи такие характеристики, как хорошая техническая и боевая оснащенность, а также прозрачность деятельности. Эти характеристики отражают устойчивость общественного мнения студенческого сообщества. Превышение средних показателей в группах соответственно: четверокурсников (31,4% и 42,9%), девушек (31,1%) и юношей (41,9%), 23-25 летних (по 33,3%), неработающих (30,4% и 59,8%), сельчан (31,4% и 60%).</a:t>
            </a:r>
            <a:br>
              <a:rPr lang="ru-RU" sz="1600" dirty="0">
                <a:solidFill>
                  <a:schemeClr val="tx1"/>
                </a:solidFill>
                <a:latin typeface="Helvetica" panose="020B0604020202020204" pitchFamily="34" charset="0"/>
                <a:cs typeface="Helvetica" panose="020B0604020202020204" pitchFamily="34" charset="0"/>
              </a:rPr>
            </a:br>
            <a:br>
              <a:rPr lang="ru-RU" sz="1600" dirty="0">
                <a:solidFill>
                  <a:schemeClr val="tx1"/>
                </a:solidFill>
                <a:latin typeface="Helvetica" panose="020B0604020202020204" pitchFamily="34" charset="0"/>
                <a:cs typeface="Helvetica" panose="020B0604020202020204" pitchFamily="34" charset="0"/>
              </a:rPr>
            </a:br>
            <a:r>
              <a:rPr lang="ru-RU" sz="1600" dirty="0">
                <a:solidFill>
                  <a:schemeClr val="tx1"/>
                </a:solidFill>
                <a:latin typeface="Helvetica" panose="020B0604020202020204" pitchFamily="34" charset="0"/>
                <a:cs typeface="Helvetica" panose="020B0604020202020204" pitchFamily="34" charset="0"/>
              </a:rPr>
              <a:t>Что касается подготовленности кадрового состава, то эту характеристику отметил лишь каждый пятый опрошенный. Данный показатель не имеет устойчивого характера, поскольку ниже минимально необходимого уровня (25%), отражающего устойчивость группового мнения. Однако частота упоминания этой характеристики выше среднего значения среди третьекурсников (25%), юношей (25,6%), старше 30 лет (34,7%).</a:t>
            </a:r>
            <a:br>
              <a:rPr lang="ru-RU" sz="1600" dirty="0">
                <a:solidFill>
                  <a:schemeClr val="tx1"/>
                </a:solidFill>
                <a:latin typeface="Helvetica" panose="020B0604020202020204" pitchFamily="34" charset="0"/>
                <a:cs typeface="Helvetica" panose="020B0604020202020204" pitchFamily="34" charset="0"/>
              </a:rPr>
            </a:br>
            <a:br>
              <a:rPr lang="ru-RU" sz="1600" dirty="0">
                <a:solidFill>
                  <a:schemeClr val="tx1"/>
                </a:solidFill>
                <a:latin typeface="Helvetica" panose="020B0604020202020204" pitchFamily="34" charset="0"/>
                <a:cs typeface="Helvetica" panose="020B0604020202020204" pitchFamily="34" charset="0"/>
              </a:rPr>
            </a:br>
            <a:br>
              <a:rPr lang="ru-RU" sz="1600" dirty="0">
                <a:solidFill>
                  <a:schemeClr val="tx1"/>
                </a:solidFill>
                <a:latin typeface="Helvetica" panose="020B0604020202020204" pitchFamily="34" charset="0"/>
                <a:cs typeface="Helvetica" panose="020B0604020202020204" pitchFamily="34" charset="0"/>
              </a:rPr>
            </a:br>
            <a:br>
              <a:rPr lang="ru-RU" sz="1600" dirty="0">
                <a:solidFill>
                  <a:schemeClr val="tx1"/>
                </a:solidFill>
                <a:latin typeface="Helvetica" panose="020B0604020202020204" pitchFamily="34" charset="0"/>
                <a:cs typeface="Helvetica" panose="020B0604020202020204" pitchFamily="34" charset="0"/>
              </a:rPr>
            </a:br>
            <a:br>
              <a:rPr lang="ru-RU" sz="1600" dirty="0">
                <a:solidFill>
                  <a:schemeClr val="tx1"/>
                </a:solidFill>
                <a:latin typeface="Helvetica" panose="020B0604020202020204" pitchFamily="34" charset="0"/>
                <a:cs typeface="Helvetica" panose="020B0604020202020204" pitchFamily="34" charset="0"/>
              </a:rPr>
            </a:br>
            <a:endParaRPr sz="1600" dirty="0">
              <a:solidFill>
                <a:schemeClr val="tx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FC514993-B5FF-460E-81F9-C79185EAD62C}"/>
              </a:ext>
            </a:extLst>
          </p:cNvPr>
          <p:cNvSpPr txBox="1"/>
          <p:nvPr/>
        </p:nvSpPr>
        <p:spPr>
          <a:xfrm>
            <a:off x="2317449" y="1621405"/>
            <a:ext cx="499065" cy="2974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FFFFFF"/>
                </a:solidFill>
                <a:effectLst/>
                <a:uLnTx/>
                <a:uFillTx/>
                <a:latin typeface="Helvetica Neue" panose="020B0604020202020204" charset="0"/>
                <a:ea typeface="+mn-ea"/>
                <a:cs typeface="Arial"/>
                <a:sym typeface="Arial"/>
              </a:rPr>
              <a:t> 10</a:t>
            </a:r>
          </a:p>
        </p:txBody>
      </p:sp>
      <p:sp>
        <p:nvSpPr>
          <p:cNvPr id="2" name="TextBox 1">
            <a:extLst>
              <a:ext uri="{FF2B5EF4-FFF2-40B4-BE49-F238E27FC236}">
                <a16:creationId xmlns:a16="http://schemas.microsoft.com/office/drawing/2014/main" id="{562AD0E6-505F-4546-A72C-AE44EAA89197}"/>
              </a:ext>
            </a:extLst>
          </p:cNvPr>
          <p:cNvSpPr txBox="1"/>
          <p:nvPr/>
        </p:nvSpPr>
        <p:spPr>
          <a:xfrm>
            <a:off x="398419" y="441960"/>
            <a:ext cx="4798421" cy="94378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ru-RU" sz="1333"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ru-RU" sz="1400" b="1"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Какие из нижеперечисленных характеристик, на Ваш взгляд, присущи правоохранительным органам? (%)</a:t>
            </a:r>
          </a:p>
        </p:txBody>
      </p:sp>
      <p:graphicFrame>
        <p:nvGraphicFramePr>
          <p:cNvPr id="9" name="Диаграмма 8">
            <a:extLst>
              <a:ext uri="{FF2B5EF4-FFF2-40B4-BE49-F238E27FC236}">
                <a16:creationId xmlns:a16="http://schemas.microsoft.com/office/drawing/2014/main" id="{DFA2232A-CA53-68A5-D6D7-1854E44C0082}"/>
              </a:ext>
            </a:extLst>
          </p:cNvPr>
          <p:cNvGraphicFramePr/>
          <p:nvPr>
            <p:extLst>
              <p:ext uri="{D42A27DB-BD31-4B8C-83A1-F6EECF244321}">
                <p14:modId xmlns:p14="http://schemas.microsoft.com/office/powerpoint/2010/main" val="1165310215"/>
              </p:ext>
            </p:extLst>
          </p:nvPr>
        </p:nvGraphicFramePr>
        <p:xfrm>
          <a:off x="398419" y="1385745"/>
          <a:ext cx="4798421" cy="43689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6C7B079-371B-4308-AC95-47D7827754E4}"/>
              </a:ext>
            </a:extLst>
          </p:cNvPr>
          <p:cNvSpPr txBox="1"/>
          <p:nvPr/>
        </p:nvSpPr>
        <p:spPr>
          <a:xfrm>
            <a:off x="193638" y="5989319"/>
            <a:ext cx="5003202" cy="523220"/>
          </a:xfrm>
          <a:prstGeom prst="rect">
            <a:avLst/>
          </a:prstGeom>
          <a:noFill/>
        </p:spPr>
        <p:txBody>
          <a:bodyPr wrap="square" rtlCol="0">
            <a:spAutoFit/>
          </a:bodyPr>
          <a:lstStyle/>
          <a:p>
            <a:r>
              <a:rPr lang="ru-RU" sz="1400" b="1" i="1" dirty="0">
                <a:solidFill>
                  <a:prstClr val="black"/>
                </a:solidFill>
                <a:latin typeface="Times New Roman" panose="02020603050405020304" pitchFamily="18" charset="0"/>
                <a:cs typeface="Times New Roman" panose="02020603050405020304" pitchFamily="18" charset="0"/>
              </a:rPr>
              <a:t>Примечание: </a:t>
            </a:r>
            <a:r>
              <a:rPr lang="ru-RU" sz="1400" dirty="0">
                <a:solidFill>
                  <a:prstClr val="black"/>
                </a:solidFill>
                <a:latin typeface="Times New Roman" panose="02020603050405020304" pitchFamily="18" charset="0"/>
                <a:cs typeface="Times New Roman" panose="02020603050405020304" pitchFamily="18" charset="0"/>
              </a:rPr>
              <a:t>Множественный выбор. Респонденты могли отмечать более одного ответа.</a:t>
            </a:r>
          </a:p>
        </p:txBody>
      </p:sp>
      <p:sp>
        <p:nvSpPr>
          <p:cNvPr id="3" name="TextBox 2">
            <a:extLst>
              <a:ext uri="{FF2B5EF4-FFF2-40B4-BE49-F238E27FC236}">
                <a16:creationId xmlns:a16="http://schemas.microsoft.com/office/drawing/2014/main" id="{39D0EE02-75F7-4D76-AAC6-A638757ECC92}"/>
              </a:ext>
            </a:extLst>
          </p:cNvPr>
          <p:cNvSpPr txBox="1"/>
          <p:nvPr/>
        </p:nvSpPr>
        <p:spPr>
          <a:xfrm>
            <a:off x="193638" y="115281"/>
            <a:ext cx="6725323" cy="307777"/>
          </a:xfrm>
          <a:prstGeom prst="rect">
            <a:avLst/>
          </a:prstGeom>
          <a:noFill/>
        </p:spPr>
        <p:txBody>
          <a:bodyPr wrap="square" rtlCol="0">
            <a:spAutoFit/>
          </a:bodyPr>
          <a:lstStyle/>
          <a:p>
            <a:r>
              <a:rPr lang="ru-RU" sz="1400" dirty="0">
                <a:latin typeface="Helvetica" panose="020B0604020202020204" pitchFamily="34" charset="0"/>
                <a:cs typeface="Helvetica" panose="020B0604020202020204" pitchFamily="34" charset="0"/>
              </a:rPr>
              <a:t>    ХАРАКТЕРИСТИКИ ПРАВООХРАНИТЕЛЬНЫХ ОРГАНОВ</a:t>
            </a:r>
          </a:p>
        </p:txBody>
      </p:sp>
    </p:spTree>
    <p:extLst>
      <p:ext uri="{BB962C8B-B14F-4D97-AF65-F5344CB8AC3E}">
        <p14:creationId xmlns:p14="http://schemas.microsoft.com/office/powerpoint/2010/main" val="382717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14</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144" name="Google Shape;144;p6"/>
          <p:cNvSpPr txBox="1">
            <a:spLocks noGrp="1"/>
          </p:cNvSpPr>
          <p:nvPr>
            <p:ph type="title" idx="4294967295"/>
          </p:nvPr>
        </p:nvSpPr>
        <p:spPr>
          <a:xfrm>
            <a:off x="5857389" y="518160"/>
            <a:ext cx="6283256" cy="6068908"/>
          </a:xfrm>
          <a:prstGeom prst="rect">
            <a:avLst/>
          </a:prstGeom>
          <a:noFill/>
          <a:ln>
            <a:noFill/>
          </a:ln>
        </p:spPr>
        <p:txBody>
          <a:bodyPr spcFirstLastPara="1" wrap="square" lIns="121900" tIns="121900" rIns="121900" bIns="121900" anchor="t" anchorCtr="0">
            <a:noAutofit/>
          </a:bodyPr>
          <a:lstStyle/>
          <a:p>
            <a:pPr defTabSz="1219170">
              <a:buClr>
                <a:srgbClr val="000000"/>
              </a:buClr>
              <a:buSzTx/>
              <a:defRPr/>
            </a:pP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Эффективность деятельности правоохранительных органов в  обеспечении внутренней безопасности отмечает практически половина опрошенных студентов. В разрезе групп показатели эффективности выше среднего значения – среди юношей (48,8%); 23-25 летних (60%) и 29-30 летних (66,7%); четверокурсников (60%) и пятикурсников (61,5%); неработающих студентов (49%); сельчан (57,1%). Самые низкие показатели зафиксированы в группах 18-19 летних (37,4%) и второкурсников (33,9%). </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Четверть опрошенных оценивают деятельность правоохранительных органов как недостаточно эффективную, порой с нарушением закона. Данная категория респондентов наиболее активно представлена в группах юношей (34,9%);  18-19 летних (29,9%);студентов 3 курса (39,3%); неработающих (30,4%). Самые низкие показатели – в группах 23-25 летних (20%) и первокурсников (21%).</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Каждый пятый участник опроса затруднился с ответом. В разрезе групп неопределившиеся чаще встречаются среди девушек (21,8%); 18-19 летних (24,3%) и от 30 лет и старше (24,5%); второкурсников (22,6%); горожан (21,5%). Реже всего – среди юношей (9,3%); 26-28 летних (11,1%); четверокурсников (8,6%); сельчан (8,6%).</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Лишь каждый 16-й опрошенный ассоциирует правоохранительные органы с абсолютно неэффективной деятельностью, превышением полномочий. Такая оценка чаще, чем в среднем по массиву, встречается среди юношей (7%); 18-19 летних (8,4%); второкурсников (9,7%); работающих студентов (7,6%); сельчан (8,6%). </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endParaRPr sz="1400" dirty="0">
              <a:solidFill>
                <a:schemeClr val="tx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FC514993-B5FF-460E-81F9-C79185EAD62C}"/>
              </a:ext>
            </a:extLst>
          </p:cNvPr>
          <p:cNvSpPr txBox="1"/>
          <p:nvPr/>
        </p:nvSpPr>
        <p:spPr>
          <a:xfrm>
            <a:off x="2317449" y="1621405"/>
            <a:ext cx="499065" cy="2974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FFFFFF"/>
                </a:solidFill>
                <a:effectLst/>
                <a:uLnTx/>
                <a:uFillTx/>
                <a:latin typeface="Helvetica Neue" panose="020B0604020202020204" charset="0"/>
                <a:ea typeface="+mn-ea"/>
                <a:cs typeface="Arial"/>
                <a:sym typeface="Arial"/>
              </a:rPr>
              <a:t> 10</a:t>
            </a:r>
          </a:p>
        </p:txBody>
      </p:sp>
      <p:sp>
        <p:nvSpPr>
          <p:cNvPr id="2" name="TextBox 1">
            <a:extLst>
              <a:ext uri="{FF2B5EF4-FFF2-40B4-BE49-F238E27FC236}">
                <a16:creationId xmlns:a16="http://schemas.microsoft.com/office/drawing/2014/main" id="{562AD0E6-505F-4546-A72C-AE44EAA89197}"/>
              </a:ext>
            </a:extLst>
          </p:cNvPr>
          <p:cNvSpPr txBox="1"/>
          <p:nvPr/>
        </p:nvSpPr>
        <p:spPr>
          <a:xfrm>
            <a:off x="330798" y="326070"/>
            <a:ext cx="5526590" cy="124123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ru-RU" sz="1333"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000000"/>
                </a:solidFill>
                <a:effectLst/>
                <a:uLnTx/>
                <a:uFillTx/>
                <a:latin typeface="Arial"/>
                <a:ea typeface="+mn-ea"/>
                <a:cs typeface="Arial"/>
                <a:sym typeface="Arial"/>
              </a:rPr>
              <a:t> </a:t>
            </a:r>
            <a:r>
              <a:rPr kumimoji="0" lang="ru-RU" sz="1600" b="1"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Как бы Вы оценили действия правоохранительных органов в решении проблем внутренней безопасности? (%)</a:t>
            </a:r>
          </a:p>
        </p:txBody>
      </p:sp>
      <p:graphicFrame>
        <p:nvGraphicFramePr>
          <p:cNvPr id="9" name="Диаграмма 8">
            <a:extLst>
              <a:ext uri="{FF2B5EF4-FFF2-40B4-BE49-F238E27FC236}">
                <a16:creationId xmlns:a16="http://schemas.microsoft.com/office/drawing/2014/main" id="{7075AA67-E4D0-4FDD-A335-CCF64A9670FF}"/>
              </a:ext>
            </a:extLst>
          </p:cNvPr>
          <p:cNvGraphicFramePr/>
          <p:nvPr>
            <p:extLst>
              <p:ext uri="{D42A27DB-BD31-4B8C-83A1-F6EECF244321}">
                <p14:modId xmlns:p14="http://schemas.microsoft.com/office/powerpoint/2010/main" val="4218185983"/>
              </p:ext>
            </p:extLst>
          </p:nvPr>
        </p:nvGraphicFramePr>
        <p:xfrm>
          <a:off x="218587" y="1005840"/>
          <a:ext cx="5755493" cy="55812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CD2BD8D-BC60-4CDB-A49E-2B70F370B462}"/>
              </a:ext>
            </a:extLst>
          </p:cNvPr>
          <p:cNvSpPr txBox="1"/>
          <p:nvPr/>
        </p:nvSpPr>
        <p:spPr>
          <a:xfrm>
            <a:off x="330798" y="0"/>
            <a:ext cx="6003815" cy="369332"/>
          </a:xfrm>
          <a:prstGeom prst="rect">
            <a:avLst/>
          </a:prstGeom>
          <a:noFill/>
        </p:spPr>
        <p:txBody>
          <a:bodyPr wrap="square" rtlCol="0">
            <a:spAutoFit/>
          </a:bodyPr>
          <a:lstStyle/>
          <a:p>
            <a:r>
              <a:rPr lang="ru-RU" dirty="0"/>
              <a:t> </a:t>
            </a:r>
            <a:r>
              <a:rPr lang="ru-RU" sz="1400" dirty="0">
                <a:latin typeface="Helvetica" panose="020B0604020202020204" pitchFamily="34" charset="0"/>
                <a:cs typeface="Helvetica" panose="020B0604020202020204" pitchFamily="34" charset="0"/>
              </a:rPr>
              <a:t>ДЕЯТЕЛЬНОСТЬ ПРАВООХРАНИТЕЛЬНЫХ ОРГАНОВ</a:t>
            </a:r>
            <a:endParaRPr lang="ru-RU" dirty="0"/>
          </a:p>
        </p:txBody>
      </p:sp>
    </p:spTree>
    <p:extLst>
      <p:ext uri="{BB962C8B-B14F-4D97-AF65-F5344CB8AC3E}">
        <p14:creationId xmlns:p14="http://schemas.microsoft.com/office/powerpoint/2010/main" val="261266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15</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144" name="Google Shape;144;p6"/>
          <p:cNvSpPr txBox="1">
            <a:spLocks noGrp="1"/>
          </p:cNvSpPr>
          <p:nvPr>
            <p:ph type="title" idx="4294967295"/>
          </p:nvPr>
        </p:nvSpPr>
        <p:spPr>
          <a:xfrm>
            <a:off x="5288280" y="524865"/>
            <a:ext cx="6720840" cy="5936895"/>
          </a:xfrm>
          <a:prstGeom prst="rect">
            <a:avLst/>
          </a:prstGeom>
          <a:noFill/>
          <a:ln>
            <a:noFill/>
          </a:ln>
        </p:spPr>
        <p:txBody>
          <a:bodyPr spcFirstLastPara="1" wrap="square" lIns="121900" tIns="121900" rIns="121900" bIns="121900" anchor="t" anchorCtr="0">
            <a:noAutofit/>
          </a:bodyPr>
          <a:lstStyle/>
          <a:p>
            <a:pPr defTabSz="1219170">
              <a:buClr>
                <a:srgbClr val="000000"/>
              </a:buClr>
              <a:buSzTx/>
              <a:defRPr/>
            </a:pPr>
            <a:r>
              <a:rPr lang="ru-RU" sz="1400" dirty="0">
                <a:solidFill>
                  <a:schemeClr val="tx1"/>
                </a:solidFill>
                <a:latin typeface="Helvetica" panose="020B0604020202020204" pitchFamily="34" charset="0"/>
                <a:cs typeface="Helvetica" panose="020B0604020202020204" pitchFamily="34" charset="0"/>
              </a:rPr>
              <a:t>Совокупный показатель доверия (в большей или меньшей степени) правоохранительным органам – 62,6%. Полностью доверяют им от 30% девушек до 32,6% юношей; от 23,4% среди 18-19 летних до 53,3% среди 23-25 летних; от 21% среди второкурсников до 38,5% среди пятикурсников; от 29,8% работающих студентов до 31,4% в группе неработающих; от 22,9% среди сельчан до 31,3% среди горожан. Скорее доверяют (по сути авансируют доверие) в равной степени как юноши, так и девушки (соответственно 32,6% и 32,3%), работающие и неработающие (32,3% и 32,4% соответственно); от 22,2% среди 26-28 летних до 36,7% в группе старше 30 лет; от 15,4% среди пятикурсников до 42,9% среди четверокурсников; от 30,2% среди горожан до 48,6% в группе сельчан.</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Суммарный показатель </a:t>
            </a:r>
            <a:r>
              <a:rPr lang="ru-RU" sz="1400" dirty="0" err="1">
                <a:solidFill>
                  <a:schemeClr val="tx1"/>
                </a:solidFill>
                <a:latin typeface="Helvetica" panose="020B0604020202020204" pitchFamily="34" charset="0"/>
                <a:cs typeface="Helvetica" panose="020B0604020202020204" pitchFamily="34" charset="0"/>
              </a:rPr>
              <a:t>недоверяющих</a:t>
            </a:r>
            <a:r>
              <a:rPr lang="ru-RU" sz="1400" dirty="0">
                <a:solidFill>
                  <a:schemeClr val="tx1"/>
                </a:solidFill>
                <a:latin typeface="Helvetica" panose="020B0604020202020204" pitchFamily="34" charset="0"/>
                <a:cs typeface="Helvetica" panose="020B0604020202020204" pitchFamily="34" charset="0"/>
              </a:rPr>
              <a:t> (полностью и скорее) правоохранительным органам – 21,4% (в 3 раза ниже аналогичного показателя доверия). В целом показатели полного недоверия не столь уж значительно отличаются от среднего показателя (размах колебаний даже в крайних случаях не превышает 3-4 процентных пунктов). Максимальные показатели отсутствия доверия  отмечаются в группах 26-28 летних (11,1%), 18-19 летних (10,3%), старше 30 лет (10,2%), третьекурсников (10,7%). Во всех остальных группах показатели соотносятся со средним значением в сопоставимых пределах. Скорее не доверяют чаще, чем в среднем по массиву, в группах третьекурсников (21,4%) и второкурсников (21%): в возрастной группе 20-22 года (18%).</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Каждый шестой участник опроса затруднился с ответом. Превышение среднего показателя по массиву (на 4-6 </a:t>
            </a:r>
            <a:r>
              <a:rPr lang="ru-RU" sz="1400" dirty="0" err="1">
                <a:solidFill>
                  <a:schemeClr val="tx1"/>
                </a:solidFill>
                <a:latin typeface="Helvetica" panose="020B0604020202020204" pitchFamily="34" charset="0"/>
                <a:cs typeface="Helvetica" panose="020B0604020202020204" pitchFamily="34" charset="0"/>
              </a:rPr>
              <a:t>пп</a:t>
            </a:r>
            <a:r>
              <a:rPr lang="ru-RU" sz="1400" dirty="0">
                <a:solidFill>
                  <a:schemeClr val="tx1"/>
                </a:solidFill>
                <a:latin typeface="Helvetica" panose="020B0604020202020204" pitchFamily="34" charset="0"/>
                <a:cs typeface="Helvetica" panose="020B0604020202020204" pitchFamily="34" charset="0"/>
              </a:rPr>
              <a:t>.) зафиксировано в группах 23-25 летних (20%), 26-28 летних (22,2%), 29-30 летних (33,3%).</a:t>
            </a:r>
            <a:br>
              <a:rPr lang="ru-RU" sz="1400" dirty="0">
                <a:solidFill>
                  <a:schemeClr val="tx1"/>
                </a:solidFill>
                <a:latin typeface="Helvetica" panose="020B0604020202020204" pitchFamily="34" charset="0"/>
                <a:cs typeface="Helvetica" panose="020B0604020202020204" pitchFamily="34" charset="0"/>
              </a:rPr>
            </a:br>
            <a:endParaRPr sz="1400" dirty="0">
              <a:solidFill>
                <a:schemeClr val="tx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FC514993-B5FF-460E-81F9-C79185EAD62C}"/>
              </a:ext>
            </a:extLst>
          </p:cNvPr>
          <p:cNvSpPr txBox="1"/>
          <p:nvPr/>
        </p:nvSpPr>
        <p:spPr>
          <a:xfrm>
            <a:off x="2317449" y="1621405"/>
            <a:ext cx="499065" cy="2974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FFFFFF"/>
                </a:solidFill>
                <a:effectLst/>
                <a:uLnTx/>
                <a:uFillTx/>
                <a:latin typeface="Helvetica Neue" panose="020B0604020202020204" charset="0"/>
                <a:ea typeface="+mn-ea"/>
                <a:cs typeface="Arial"/>
                <a:sym typeface="Arial"/>
              </a:rPr>
              <a:t> 10</a:t>
            </a:r>
          </a:p>
        </p:txBody>
      </p:sp>
      <p:graphicFrame>
        <p:nvGraphicFramePr>
          <p:cNvPr id="11" name="Диаграмма 10">
            <a:extLst>
              <a:ext uri="{FF2B5EF4-FFF2-40B4-BE49-F238E27FC236}">
                <a16:creationId xmlns:a16="http://schemas.microsoft.com/office/drawing/2014/main" id="{0CCA9C59-2907-4D50-AB1E-3BEC013EC56D}"/>
              </a:ext>
            </a:extLst>
          </p:cNvPr>
          <p:cNvGraphicFramePr/>
          <p:nvPr>
            <p:extLst>
              <p:ext uri="{D42A27DB-BD31-4B8C-83A1-F6EECF244321}">
                <p14:modId xmlns:p14="http://schemas.microsoft.com/office/powerpoint/2010/main" val="209835355"/>
              </p:ext>
            </p:extLst>
          </p:nvPr>
        </p:nvGraphicFramePr>
        <p:xfrm>
          <a:off x="315558" y="637666"/>
          <a:ext cx="4972722" cy="56954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62AD0E6-505F-4546-A72C-AE44EAA89197}"/>
              </a:ext>
            </a:extLst>
          </p:cNvPr>
          <p:cNvSpPr txBox="1"/>
          <p:nvPr/>
        </p:nvSpPr>
        <p:spPr>
          <a:xfrm>
            <a:off x="685800" y="380740"/>
            <a:ext cx="4602480" cy="78989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ru-RU" sz="1333"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ru-RU" sz="1600" b="1"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Arial"/>
              </a:rPr>
              <a:t>Пользуются ли у Вас доверием правоохранительные органы? (%)</a:t>
            </a:r>
          </a:p>
        </p:txBody>
      </p:sp>
    </p:spTree>
    <p:extLst>
      <p:ext uri="{BB962C8B-B14F-4D97-AF65-F5344CB8AC3E}">
        <p14:creationId xmlns:p14="http://schemas.microsoft.com/office/powerpoint/2010/main" val="24580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16</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144" name="Google Shape;144;p6"/>
          <p:cNvSpPr txBox="1">
            <a:spLocks noGrp="1"/>
          </p:cNvSpPr>
          <p:nvPr>
            <p:ph type="title" idx="4294967295"/>
          </p:nvPr>
        </p:nvSpPr>
        <p:spPr>
          <a:xfrm>
            <a:off x="5288280" y="524865"/>
            <a:ext cx="6720840" cy="5936895"/>
          </a:xfrm>
          <a:prstGeom prst="rect">
            <a:avLst/>
          </a:prstGeom>
          <a:noFill/>
          <a:ln>
            <a:noFill/>
          </a:ln>
        </p:spPr>
        <p:txBody>
          <a:bodyPr spcFirstLastPara="1" wrap="square" lIns="121900" tIns="121900" rIns="121900" bIns="121900" anchor="t" anchorCtr="0">
            <a:noAutofit/>
          </a:bodyPr>
          <a:lstStyle/>
          <a:p>
            <a:pPr defTabSz="1219170">
              <a:buClr>
                <a:srgbClr val="000000"/>
              </a:buClr>
              <a:buSzTx/>
              <a:defRPr/>
            </a:pPr>
            <a:br>
              <a:rPr lang="ru-RU" sz="1400" dirty="0">
                <a:solidFill>
                  <a:schemeClr val="tx1"/>
                </a:solidFill>
                <a:latin typeface="Helvetica" panose="020B0604020202020204" pitchFamily="34" charset="0"/>
                <a:cs typeface="Helvetica" panose="020B0604020202020204" pitchFamily="34" charset="0"/>
              </a:rPr>
            </a:br>
            <a:endParaRPr sz="1400" dirty="0">
              <a:solidFill>
                <a:schemeClr val="tx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FC514993-B5FF-460E-81F9-C79185EAD62C}"/>
              </a:ext>
            </a:extLst>
          </p:cNvPr>
          <p:cNvSpPr txBox="1"/>
          <p:nvPr/>
        </p:nvSpPr>
        <p:spPr>
          <a:xfrm>
            <a:off x="2317449" y="1621405"/>
            <a:ext cx="499065" cy="2974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FFFFFF"/>
                </a:solidFill>
                <a:effectLst/>
                <a:uLnTx/>
                <a:uFillTx/>
                <a:latin typeface="Helvetica Neue" panose="020B0604020202020204" charset="0"/>
                <a:ea typeface="+mn-ea"/>
                <a:cs typeface="Arial"/>
                <a:sym typeface="Arial"/>
              </a:rPr>
              <a:t> 10</a:t>
            </a:r>
          </a:p>
        </p:txBody>
      </p:sp>
      <p:sp>
        <p:nvSpPr>
          <p:cNvPr id="2" name="TextBox 1">
            <a:extLst>
              <a:ext uri="{FF2B5EF4-FFF2-40B4-BE49-F238E27FC236}">
                <a16:creationId xmlns:a16="http://schemas.microsoft.com/office/drawing/2014/main" id="{562AD0E6-505F-4546-A72C-AE44EAA89197}"/>
              </a:ext>
            </a:extLst>
          </p:cNvPr>
          <p:cNvSpPr txBox="1"/>
          <p:nvPr/>
        </p:nvSpPr>
        <p:spPr>
          <a:xfrm>
            <a:off x="0" y="701040"/>
            <a:ext cx="6492240" cy="767133"/>
          </a:xfrm>
          <a:prstGeom prst="rect">
            <a:avLst/>
          </a:prstGeom>
          <a:noFill/>
        </p:spPr>
        <p:txBody>
          <a:bodyPr wrap="square" rtlCol="0">
            <a:spAutoFit/>
          </a:bodyPr>
          <a:lstStyle/>
          <a:p>
            <a:pPr marL="0" marR="1114425" lvl="0" indent="0" algn="ctr" defTabSz="914400" rtl="0" eaLnBrk="0" fontAlgn="auto" latinLnBrk="0" hangingPunct="0">
              <a:lnSpc>
                <a:spcPct val="107000"/>
              </a:lnSpc>
              <a:spcBef>
                <a:spcPts val="345"/>
              </a:spcBef>
              <a:spcAft>
                <a:spcPts val="0"/>
              </a:spcAft>
              <a:buClrTx/>
              <a:buSzPts val="1200"/>
              <a:buFontTx/>
              <a:buNone/>
              <a:tabLst>
                <a:tab pos="447675" algn="l"/>
              </a:tabLst>
              <a:defRPr/>
            </a:pPr>
            <a:r>
              <a:rPr kumimoji="0" lang="ru-RU" sz="1400" b="1" i="0" u="none" strike="noStrike" kern="1200" cap="none" spc="-5" normalizeH="0" baseline="0" noProof="0" dirty="0">
                <a:ln>
                  <a:noFill/>
                </a:ln>
                <a:solidFill>
                  <a:prstClr val="black"/>
                </a:solidFill>
                <a:effectLst/>
                <a:uLnTx/>
                <a:uFillTx/>
                <a:latin typeface="Helvetica" panose="020B0604020202020204" pitchFamily="34" charset="0"/>
                <a:ea typeface="Times New Roman" panose="02020603050405020304" pitchFamily="18" charset="0"/>
                <a:cs typeface="Helvetica" panose="020B0604020202020204" pitchFamily="34" charset="0"/>
              </a:rPr>
              <a:t>Как изменилось за последний год Ваше чувство защищенности от произвола правоохранительных органов? </a:t>
            </a:r>
            <a:r>
              <a:rPr kumimoji="0" lang="ru-RU" sz="1400" b="1" i="0" u="none" strike="noStrike" kern="1200" cap="none" spc="0" normalizeH="0" baseline="0" noProof="0" dirty="0">
                <a:ln>
                  <a:noFill/>
                </a:ln>
                <a:solidFill>
                  <a:prstClr val="black"/>
                </a:solidFill>
                <a:effectLst/>
                <a:uLnTx/>
                <a:uFillTx/>
                <a:latin typeface="Helvetica" panose="020B0604020202020204" pitchFamily="34" charset="0"/>
                <a:ea typeface="Times New Roman" panose="02020603050405020304" pitchFamily="18" charset="0"/>
                <a:cs typeface="Helvetica" panose="020B0604020202020204" pitchFamily="34" charset="0"/>
              </a:rPr>
              <a:t>(%)</a:t>
            </a:r>
          </a:p>
        </p:txBody>
      </p:sp>
      <p:graphicFrame>
        <p:nvGraphicFramePr>
          <p:cNvPr id="7" name="Диаграмма 6">
            <a:extLst>
              <a:ext uri="{FF2B5EF4-FFF2-40B4-BE49-F238E27FC236}">
                <a16:creationId xmlns:a16="http://schemas.microsoft.com/office/drawing/2014/main" id="{FA9608F6-BA2B-4CE5-A481-F49FCFB95602}"/>
              </a:ext>
            </a:extLst>
          </p:cNvPr>
          <p:cNvGraphicFramePr/>
          <p:nvPr>
            <p:extLst>
              <p:ext uri="{D42A27DB-BD31-4B8C-83A1-F6EECF244321}">
                <p14:modId xmlns:p14="http://schemas.microsoft.com/office/powerpoint/2010/main" val="1074677170"/>
              </p:ext>
            </p:extLst>
          </p:nvPr>
        </p:nvGraphicFramePr>
        <p:xfrm>
          <a:off x="350520" y="1468173"/>
          <a:ext cx="4907280" cy="476498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9628424-5668-4B87-96F3-E18E40799A19}"/>
              </a:ext>
            </a:extLst>
          </p:cNvPr>
          <p:cNvSpPr txBox="1"/>
          <p:nvPr/>
        </p:nvSpPr>
        <p:spPr>
          <a:xfrm>
            <a:off x="5455919" y="524866"/>
            <a:ext cx="6553201" cy="5693866"/>
          </a:xfrm>
          <a:prstGeom prst="rect">
            <a:avLst/>
          </a:prstGeom>
          <a:noFill/>
        </p:spPr>
        <p:txBody>
          <a:bodyPr wrap="square" rtlCol="0">
            <a:spAutoFit/>
          </a:bodyPr>
          <a:lstStyle/>
          <a:p>
            <a:pPr algn="just"/>
            <a:endParaRPr lang="ru-RU" sz="1400" dirty="0">
              <a:solidFill>
                <a:prstClr val="black"/>
              </a:solidFill>
              <a:latin typeface="Helvetica" panose="020B0604020202020204" pitchFamily="34" charset="0"/>
              <a:cs typeface="Helvetica" panose="020B0604020202020204" pitchFamily="34" charset="0"/>
            </a:endParaRPr>
          </a:p>
          <a:p>
            <a:pPr algn="just"/>
            <a:endParaRPr lang="ru-RU" sz="1400" dirty="0">
              <a:solidFill>
                <a:prstClr val="black"/>
              </a:solidFill>
              <a:latin typeface="Helvetica" panose="020B0604020202020204" pitchFamily="34" charset="0"/>
              <a:cs typeface="Helvetica" panose="020B0604020202020204" pitchFamily="34" charset="0"/>
            </a:endParaRPr>
          </a:p>
          <a:p>
            <a:pPr algn="just"/>
            <a:r>
              <a:rPr lang="ru-RU" sz="1400" dirty="0">
                <a:solidFill>
                  <a:prstClr val="black"/>
                </a:solidFill>
                <a:latin typeface="Helvetica" panose="020B0604020202020204" pitchFamily="34" charset="0"/>
                <a:cs typeface="Helvetica" panose="020B0604020202020204" pitchFamily="34" charset="0"/>
              </a:rPr>
              <a:t>Практически половина опрошенных студентов стабильно чувствуют свою защищенность от произвола правоохранительных органов. За последний год это чувство не претерпело изменений. В составе данной категории респондентов наиболее активно представлены возрастные категории 26-28 лет (55,6%) и старше 30 лет (57,1%), первокурсники (50%) и четверокурсники (51,4%), работающие студенты (48%), сельчане (54,3%). Несколько чаще по сравнению с юношами ощущение защищенности отмечают девушки – 46,7% против 41,9% соответственно. </a:t>
            </a:r>
          </a:p>
          <a:p>
            <a:pPr algn="just"/>
            <a:endParaRPr lang="ru-RU" sz="1400" dirty="0">
              <a:solidFill>
                <a:prstClr val="black"/>
              </a:solidFill>
              <a:latin typeface="Helvetica" panose="020B0604020202020204" pitchFamily="34" charset="0"/>
              <a:cs typeface="Helvetica" panose="020B0604020202020204" pitchFamily="34" charset="0"/>
            </a:endParaRPr>
          </a:p>
          <a:p>
            <a:pPr algn="just"/>
            <a:r>
              <a:rPr lang="ru-RU" sz="1400" dirty="0">
                <a:solidFill>
                  <a:prstClr val="black"/>
                </a:solidFill>
                <a:latin typeface="Helvetica" panose="020B0604020202020204" pitchFamily="34" charset="0"/>
                <a:cs typeface="Helvetica" panose="020B0604020202020204" pitchFamily="34" charset="0"/>
              </a:rPr>
              <a:t>В среднем у каждого четвертого респондента чувство защищенности повысилось за последний год, главным образом у юношей (27,9%), 26-28 летних (33,3%), четверокурсников (31,4%), чаще у сельчан, чем у горожан (25,7% против 22,6% соответственно).</a:t>
            </a:r>
          </a:p>
          <a:p>
            <a:pPr algn="just"/>
            <a:endParaRPr lang="ru-RU" sz="1400" dirty="0">
              <a:solidFill>
                <a:prstClr val="black"/>
              </a:solidFill>
              <a:latin typeface="Helvetica" panose="020B0604020202020204" pitchFamily="34" charset="0"/>
              <a:cs typeface="Helvetica" panose="020B0604020202020204" pitchFamily="34" charset="0"/>
            </a:endParaRPr>
          </a:p>
          <a:p>
            <a:pPr algn="just"/>
            <a:r>
              <a:rPr lang="ru-RU" sz="1400" dirty="0">
                <a:solidFill>
                  <a:prstClr val="black"/>
                </a:solidFill>
                <a:latin typeface="Helvetica" panose="020B0604020202020204" pitchFamily="34" charset="0"/>
                <a:cs typeface="Helvetica" panose="020B0604020202020204" pitchFamily="34" charset="0"/>
              </a:rPr>
              <a:t>Не имеют определенного мнения в среднем каждые пятый-шестой опрошенные. Среди них чаще встречаются девушки (18,7%), 18-19 летние (20,6%), 23-25 летние (20%) и особенно 29-30 летние (44,4%), второкурсники (22,6%) и пятикурсники (30,8%), неработающие студенты (20,6%).</a:t>
            </a:r>
          </a:p>
          <a:p>
            <a:pPr algn="just"/>
            <a:endParaRPr lang="ru-RU" sz="1400" dirty="0">
              <a:solidFill>
                <a:prstClr val="black"/>
              </a:solidFill>
              <a:latin typeface="Helvetica" panose="020B0604020202020204" pitchFamily="34" charset="0"/>
              <a:cs typeface="Helvetica" panose="020B0604020202020204" pitchFamily="34" charset="0"/>
            </a:endParaRPr>
          </a:p>
          <a:p>
            <a:pPr algn="just"/>
            <a:r>
              <a:rPr lang="ru-RU" sz="1400" dirty="0">
                <a:solidFill>
                  <a:prstClr val="black"/>
                </a:solidFill>
                <a:latin typeface="Helvetica" panose="020B0604020202020204" pitchFamily="34" charset="0"/>
                <a:cs typeface="Helvetica" panose="020B0604020202020204" pitchFamily="34" charset="0"/>
              </a:rPr>
              <a:t>В среднем каждый восьмой респондент указывает на понижение чувства защищенности от произвола правоохранительных органов. Чаще всего это юноши (14%), 18-19 летние (14%) и 20-22 летние (15,3%), второкурсники (19,4%),  третьекурсники (21,4%) и пятикурсники (23,1%), горожане (14%).</a:t>
            </a:r>
          </a:p>
        </p:txBody>
      </p:sp>
      <p:sp>
        <p:nvSpPr>
          <p:cNvPr id="3" name="TextBox 2">
            <a:extLst>
              <a:ext uri="{FF2B5EF4-FFF2-40B4-BE49-F238E27FC236}">
                <a16:creationId xmlns:a16="http://schemas.microsoft.com/office/drawing/2014/main" id="{AA1A723F-6D2D-4B00-A610-92FD9CD0C407}"/>
              </a:ext>
            </a:extLst>
          </p:cNvPr>
          <p:cNvSpPr txBox="1"/>
          <p:nvPr/>
        </p:nvSpPr>
        <p:spPr>
          <a:xfrm>
            <a:off x="0" y="137160"/>
            <a:ext cx="5989320" cy="307777"/>
          </a:xfrm>
          <a:prstGeom prst="rect">
            <a:avLst/>
          </a:prstGeom>
          <a:noFill/>
        </p:spPr>
        <p:txBody>
          <a:bodyPr wrap="square" rtlCol="0">
            <a:spAutoFit/>
          </a:bodyPr>
          <a:lstStyle/>
          <a:p>
            <a:r>
              <a:rPr lang="ru-RU" sz="1400" dirty="0">
                <a:latin typeface="Helvetica" panose="020B0604020202020204" pitchFamily="34" charset="0"/>
                <a:cs typeface="Helvetica" panose="020B0604020202020204" pitchFamily="34" charset="0"/>
              </a:rPr>
              <a:t>    ДИНАМИКА  ПОКАЗАТЕЛЕЙ ЛИЧНОЙ ЗАЩИЩЕННОСТИ</a:t>
            </a:r>
          </a:p>
        </p:txBody>
      </p:sp>
    </p:spTree>
    <p:extLst>
      <p:ext uri="{BB962C8B-B14F-4D97-AF65-F5344CB8AC3E}">
        <p14:creationId xmlns:p14="http://schemas.microsoft.com/office/powerpoint/2010/main" val="86084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17</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144" name="Google Shape;144;p6"/>
          <p:cNvSpPr txBox="1">
            <a:spLocks noGrp="1"/>
          </p:cNvSpPr>
          <p:nvPr>
            <p:ph type="title" idx="4294967295"/>
          </p:nvPr>
        </p:nvSpPr>
        <p:spPr>
          <a:xfrm>
            <a:off x="5288280" y="524865"/>
            <a:ext cx="6720840" cy="5936895"/>
          </a:xfrm>
          <a:prstGeom prst="rect">
            <a:avLst/>
          </a:prstGeom>
          <a:noFill/>
          <a:ln>
            <a:noFill/>
          </a:ln>
        </p:spPr>
        <p:txBody>
          <a:bodyPr spcFirstLastPara="1" wrap="square" lIns="121900" tIns="121900" rIns="121900" bIns="121900" anchor="t" anchorCtr="0">
            <a:noAutofit/>
          </a:bodyPr>
          <a:lstStyle/>
          <a:p>
            <a:pPr defTabSz="1219170">
              <a:buClr>
                <a:srgbClr val="000000"/>
              </a:buClr>
              <a:buSzTx/>
              <a:defRPr/>
            </a:pPr>
            <a:br>
              <a:rPr lang="ru-RU" sz="1400" dirty="0">
                <a:solidFill>
                  <a:schemeClr val="tx1"/>
                </a:solidFill>
                <a:latin typeface="Helvetica" panose="020B0604020202020204" pitchFamily="34" charset="0"/>
                <a:cs typeface="Helvetica" panose="020B0604020202020204" pitchFamily="34" charset="0"/>
              </a:rPr>
            </a:br>
            <a:endParaRPr sz="1400" dirty="0">
              <a:solidFill>
                <a:schemeClr val="tx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FC514993-B5FF-460E-81F9-C79185EAD62C}"/>
              </a:ext>
            </a:extLst>
          </p:cNvPr>
          <p:cNvSpPr txBox="1"/>
          <p:nvPr/>
        </p:nvSpPr>
        <p:spPr>
          <a:xfrm>
            <a:off x="2317449" y="1621405"/>
            <a:ext cx="499065" cy="2974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FFFFFF"/>
                </a:solidFill>
                <a:effectLst/>
                <a:uLnTx/>
                <a:uFillTx/>
                <a:latin typeface="Helvetica Neue" panose="020B0604020202020204" charset="0"/>
                <a:ea typeface="+mn-ea"/>
                <a:cs typeface="Arial"/>
                <a:sym typeface="Arial"/>
              </a:rPr>
              <a:t> 10</a:t>
            </a:r>
          </a:p>
        </p:txBody>
      </p:sp>
      <p:sp>
        <p:nvSpPr>
          <p:cNvPr id="8" name="TextBox 7">
            <a:extLst>
              <a:ext uri="{FF2B5EF4-FFF2-40B4-BE49-F238E27FC236}">
                <a16:creationId xmlns:a16="http://schemas.microsoft.com/office/drawing/2014/main" id="{69628424-5668-4B87-96F3-E18E40799A19}"/>
              </a:ext>
            </a:extLst>
          </p:cNvPr>
          <p:cNvSpPr txBox="1"/>
          <p:nvPr/>
        </p:nvSpPr>
        <p:spPr>
          <a:xfrm>
            <a:off x="5120641" y="632587"/>
            <a:ext cx="6954242" cy="5478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solidFill>
                <a:prstClr val="black"/>
              </a:solidFill>
              <a:latin typeface="Helvetica" panose="020B0604020202020204" pitchFamily="34" charset="0"/>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solidFill>
                <a:prstClr val="black"/>
              </a:solidFill>
              <a:latin typeface="Helvetica" panose="020B0604020202020204" pitchFamily="34" charset="0"/>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Helvetica" panose="020B0604020202020204" pitchFamily="34" charset="0"/>
                <a:cs typeface="Helvetica" panose="020B0604020202020204" pitchFamily="34" charset="0"/>
              </a:rPr>
              <a:t>В общей сложности 68,3% участников опроса полностью и скорее чувствуют свою личную защищенность от произвола правоохранительных органов. Полностью защищенными ощущают себя в более частых случаях юноши (46,5%), 23-25 летние (53,3%), 26-28 летние (66,7%), старше 30 лет (51%), третьекурсники (39,3%), четверокурсники (37,1%), сельчане (37,1%); скорее защищенными – также юноши (39,5%), 18-19 летние (36,5%), 20-22 летние (38,7%), старше 30 лет (38,8%), первокурсники (39,5%), четверокурсники (42,9%), пятикурсники (46,2%), работающие студенты (37,9%), сельчане (42,9%).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Helvetica" panose="020B0604020202020204" pitchFamily="34" charset="0"/>
                <a:cs typeface="Helvetica" panose="020B0604020202020204" pitchFamily="34" charset="0"/>
              </a:rPr>
              <a:t>Беззащитны (полностью и скорее) перед произволом правоохранительных органов, по данным самооценок, в общем целом 7,6% опрошенных студентов (каждый 13-й респондент). Незначительное превышение среднего показателя полной незащищенности (2,3%) фиксируется в группах старше 30 лет (4,1%), первокурсников (3,1%), работающих студентов (3%), сельчан (2,9%); скорее незащищенности (средний показатель – 5,3%) – среди  23-25 летних (6,7%),  второкурсников (6,5%), пятикурсников (7,7%), неработающих учащихся (5,9%), сельчан (5,7%).</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Helvetica" panose="020B0604020202020204" pitchFamily="34" charset="0"/>
                <a:cs typeface="Helvetica" panose="020B0604020202020204" pitchFamily="34" charset="0"/>
              </a:rPr>
              <a:t>В среднем каждый четвертый опрошенный не имеет определенного мнения. Чаще, чем в среднем по массиву, это наблюдается в группах 29-30 летних (33,3%), второкурсников (27,4%), третьекурсников (28,6%), четверокурсников (30,8%), неработающих студентов (27,5%).</a:t>
            </a: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3" name="TextBox 2">
            <a:extLst>
              <a:ext uri="{FF2B5EF4-FFF2-40B4-BE49-F238E27FC236}">
                <a16:creationId xmlns:a16="http://schemas.microsoft.com/office/drawing/2014/main" id="{AA1A723F-6D2D-4B00-A610-92FD9CD0C407}"/>
              </a:ext>
            </a:extLst>
          </p:cNvPr>
          <p:cNvSpPr txBox="1"/>
          <p:nvPr/>
        </p:nvSpPr>
        <p:spPr>
          <a:xfrm>
            <a:off x="0" y="137160"/>
            <a:ext cx="59893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242424"/>
                </a:solidFill>
                <a:effectLst/>
                <a:uLnTx/>
                <a:uFillTx/>
                <a:latin typeface="Helvetica" panose="020B0604020202020204" pitchFamily="34" charset="0"/>
                <a:ea typeface="+mn-ea"/>
                <a:cs typeface="Helvetica" panose="020B0604020202020204" pitchFamily="34" charset="0"/>
              </a:rPr>
              <a:t>    ЧУВСТВО ЛИЧНОЙ ЗАЩИЩЕННОСТИ</a:t>
            </a:r>
          </a:p>
        </p:txBody>
      </p:sp>
      <p:sp>
        <p:nvSpPr>
          <p:cNvPr id="10" name="TextBox 9">
            <a:extLst>
              <a:ext uri="{FF2B5EF4-FFF2-40B4-BE49-F238E27FC236}">
                <a16:creationId xmlns:a16="http://schemas.microsoft.com/office/drawing/2014/main" id="{371D9456-9B6B-4C6F-90E8-50DA57810D9A}"/>
              </a:ext>
            </a:extLst>
          </p:cNvPr>
          <p:cNvSpPr txBox="1"/>
          <p:nvPr/>
        </p:nvSpPr>
        <p:spPr>
          <a:xfrm>
            <a:off x="0" y="524865"/>
            <a:ext cx="5120641"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Чувствуете ли Вы лично свою защищенность от произвола правоохранительных органов?(%)</a:t>
            </a:r>
          </a:p>
        </p:txBody>
      </p:sp>
      <p:graphicFrame>
        <p:nvGraphicFramePr>
          <p:cNvPr id="11" name="Диаграмма 10">
            <a:extLst>
              <a:ext uri="{FF2B5EF4-FFF2-40B4-BE49-F238E27FC236}">
                <a16:creationId xmlns:a16="http://schemas.microsoft.com/office/drawing/2014/main" id="{F094F703-09FE-49A7-9B21-0E3A8DD6A8AF}"/>
              </a:ext>
            </a:extLst>
          </p:cNvPr>
          <p:cNvGraphicFramePr/>
          <p:nvPr>
            <p:extLst>
              <p:ext uri="{D42A27DB-BD31-4B8C-83A1-F6EECF244321}">
                <p14:modId xmlns:p14="http://schemas.microsoft.com/office/powerpoint/2010/main" val="856615205"/>
              </p:ext>
            </p:extLst>
          </p:nvPr>
        </p:nvGraphicFramePr>
        <p:xfrm>
          <a:off x="117117" y="1343457"/>
          <a:ext cx="4775756" cy="4989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934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733" b="0" i="0" u="none" strike="noStrike" kern="0" cap="none" spc="0" normalizeH="0" baseline="0" noProof="0">
                <a:ln>
                  <a:noFill/>
                </a:ln>
                <a:solidFill>
                  <a:srgbClr val="505050"/>
                </a:solidFill>
                <a:effectLst/>
                <a:highlight>
                  <a:srgbClr val="F3F3F3"/>
                </a:highligh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18</a:t>
            </a:fld>
            <a:endParaRPr kumimoji="0" sz="1733" b="0" i="0" u="none" strike="noStrike" kern="0" cap="none" spc="0" normalizeH="0" baseline="0" noProof="0">
              <a:ln>
                <a:noFill/>
              </a:ln>
              <a:solidFill>
                <a:srgbClr val="505050"/>
              </a:solidFill>
              <a:effectLst/>
              <a:highlight>
                <a:srgbClr val="F3F3F3"/>
              </a:highlight>
              <a:uLnTx/>
              <a:uFillTx/>
              <a:latin typeface="Helvetica Neue"/>
              <a:sym typeface="Helvetica Neue"/>
            </a:endParaRPr>
          </a:p>
        </p:txBody>
      </p:sp>
      <p:sp>
        <p:nvSpPr>
          <p:cNvPr id="144" name="Google Shape;144;p6"/>
          <p:cNvSpPr txBox="1">
            <a:spLocks noGrp="1"/>
          </p:cNvSpPr>
          <p:nvPr>
            <p:ph type="title" idx="4294967295"/>
          </p:nvPr>
        </p:nvSpPr>
        <p:spPr>
          <a:xfrm>
            <a:off x="5288280" y="524865"/>
            <a:ext cx="6720840" cy="5936895"/>
          </a:xfrm>
          <a:prstGeom prst="rect">
            <a:avLst/>
          </a:prstGeom>
          <a:noFill/>
          <a:ln>
            <a:noFill/>
          </a:ln>
        </p:spPr>
        <p:txBody>
          <a:bodyPr spcFirstLastPara="1" wrap="square" lIns="121900" tIns="121900" rIns="121900" bIns="121900" anchor="t" anchorCtr="0">
            <a:noAutofit/>
          </a:bodyPr>
          <a:lstStyle/>
          <a:p>
            <a:pPr defTabSz="1219170">
              <a:buClr>
                <a:srgbClr val="000000"/>
              </a:buClr>
              <a:buSzTx/>
              <a:defRPr/>
            </a:pPr>
            <a:br>
              <a:rPr lang="ru-RU" sz="1400" dirty="0">
                <a:solidFill>
                  <a:schemeClr val="tx1"/>
                </a:solidFill>
                <a:latin typeface="Helvetica" panose="020B0604020202020204" pitchFamily="34" charset="0"/>
                <a:cs typeface="Helvetica" panose="020B0604020202020204" pitchFamily="34" charset="0"/>
              </a:rPr>
            </a:br>
            <a:endParaRPr sz="1400" dirty="0">
              <a:solidFill>
                <a:schemeClr val="tx1"/>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FC514993-B5FF-460E-81F9-C79185EAD62C}"/>
              </a:ext>
            </a:extLst>
          </p:cNvPr>
          <p:cNvSpPr txBox="1"/>
          <p:nvPr/>
        </p:nvSpPr>
        <p:spPr>
          <a:xfrm>
            <a:off x="2317449" y="1621405"/>
            <a:ext cx="499065" cy="2974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ru-RU" sz="1333" b="1" i="0" u="none" strike="noStrike" kern="0" cap="none" spc="0" normalizeH="0" baseline="0" noProof="0" dirty="0">
                <a:ln>
                  <a:noFill/>
                </a:ln>
                <a:solidFill>
                  <a:srgbClr val="FFFFFF"/>
                </a:solidFill>
                <a:effectLst/>
                <a:uLnTx/>
                <a:uFillTx/>
                <a:latin typeface="Helvetica Neue" panose="020B0604020202020204" charset="0"/>
                <a:ea typeface="+mn-ea"/>
                <a:cs typeface="Arial"/>
                <a:sym typeface="Arial"/>
              </a:rPr>
              <a:t> 10</a:t>
            </a:r>
          </a:p>
        </p:txBody>
      </p:sp>
      <p:sp>
        <p:nvSpPr>
          <p:cNvPr id="8" name="TextBox 7">
            <a:extLst>
              <a:ext uri="{FF2B5EF4-FFF2-40B4-BE49-F238E27FC236}">
                <a16:creationId xmlns:a16="http://schemas.microsoft.com/office/drawing/2014/main" id="{69628424-5668-4B87-96F3-E18E40799A19}"/>
              </a:ext>
            </a:extLst>
          </p:cNvPr>
          <p:cNvSpPr txBox="1"/>
          <p:nvPr/>
        </p:nvSpPr>
        <p:spPr>
          <a:xfrm>
            <a:off x="627696" y="4399182"/>
            <a:ext cx="10781349" cy="1384995"/>
          </a:xfrm>
          <a:prstGeom prst="rect">
            <a:avLst/>
          </a:prstGeom>
          <a:noFill/>
        </p:spPr>
        <p:txBody>
          <a:bodyPr wrap="square" rtlCol="0">
            <a:spAutoFit/>
          </a:bodyPr>
          <a:lstStyle/>
          <a:p>
            <a:pPr marR="0" lvl="0" indent="92075"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В составе респондентов, указавших, что испытывают чувство полной защищенности от произвола правоохранительных органов, у более половины за последний год это чувство повысилось, окрепло; у немногим более трети стабильно сохраняется без изменений. Лишь каждый 12-й отмечает ослабление чувства личной защищенности. Среди участников опроса, ощущающих себя скорее защищенными, в преобладающем большинстве случаев отмечается отсутствие изменений. Только на уровне каждого пятого фиксируются изменения в сторону повышения, у каждого девятого – в сторону понижения.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3" name="TextBox 2">
            <a:extLst>
              <a:ext uri="{FF2B5EF4-FFF2-40B4-BE49-F238E27FC236}">
                <a16:creationId xmlns:a16="http://schemas.microsoft.com/office/drawing/2014/main" id="{AA1A723F-6D2D-4B00-A610-92FD9CD0C407}"/>
              </a:ext>
            </a:extLst>
          </p:cNvPr>
          <p:cNvSpPr txBox="1"/>
          <p:nvPr/>
        </p:nvSpPr>
        <p:spPr>
          <a:xfrm>
            <a:off x="0" y="137160"/>
            <a:ext cx="59893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242424"/>
                </a:solidFill>
                <a:effectLst/>
                <a:uLnTx/>
                <a:uFillTx/>
                <a:latin typeface="Helvetica" panose="020B0604020202020204" pitchFamily="34" charset="0"/>
                <a:ea typeface="+mn-ea"/>
                <a:cs typeface="Helvetica" panose="020B0604020202020204" pitchFamily="34" charset="0"/>
              </a:rPr>
              <a:t>    ЧУВСТВО ЛИЧНОЙ ЗАЩИЩЕННОСТИ</a:t>
            </a:r>
          </a:p>
        </p:txBody>
      </p:sp>
      <p:graphicFrame>
        <p:nvGraphicFramePr>
          <p:cNvPr id="2" name="Таблица 3">
            <a:extLst>
              <a:ext uri="{FF2B5EF4-FFF2-40B4-BE49-F238E27FC236}">
                <a16:creationId xmlns:a16="http://schemas.microsoft.com/office/drawing/2014/main" id="{3C4A753C-B7AC-4E80-8F2C-B9047B427FBD}"/>
              </a:ext>
            </a:extLst>
          </p:cNvPr>
          <p:cNvGraphicFramePr>
            <a:graphicFrameLocks noGrp="1"/>
          </p:cNvGraphicFramePr>
          <p:nvPr>
            <p:extLst>
              <p:ext uri="{D42A27DB-BD31-4B8C-83A1-F6EECF244321}">
                <p14:modId xmlns:p14="http://schemas.microsoft.com/office/powerpoint/2010/main" val="3543290065"/>
              </p:ext>
            </p:extLst>
          </p:nvPr>
        </p:nvGraphicFramePr>
        <p:xfrm>
          <a:off x="627696" y="853440"/>
          <a:ext cx="10723248" cy="3137239"/>
        </p:xfrm>
        <a:graphic>
          <a:graphicData uri="http://schemas.openxmlformats.org/drawingml/2006/table">
            <a:tbl>
              <a:tblPr firstRow="1" bandRow="1">
                <a:tableStyleId>{93296810-A885-4BE3-A3E7-6D5BEEA58F35}</a:tableStyleId>
              </a:tblPr>
              <a:tblGrid>
                <a:gridCol w="1787208">
                  <a:extLst>
                    <a:ext uri="{9D8B030D-6E8A-4147-A177-3AD203B41FA5}">
                      <a16:colId xmlns:a16="http://schemas.microsoft.com/office/drawing/2014/main" val="1628471333"/>
                    </a:ext>
                  </a:extLst>
                </a:gridCol>
                <a:gridCol w="1787208">
                  <a:extLst>
                    <a:ext uri="{9D8B030D-6E8A-4147-A177-3AD203B41FA5}">
                      <a16:colId xmlns:a16="http://schemas.microsoft.com/office/drawing/2014/main" val="838595699"/>
                    </a:ext>
                  </a:extLst>
                </a:gridCol>
                <a:gridCol w="1787208">
                  <a:extLst>
                    <a:ext uri="{9D8B030D-6E8A-4147-A177-3AD203B41FA5}">
                      <a16:colId xmlns:a16="http://schemas.microsoft.com/office/drawing/2014/main" val="336121551"/>
                    </a:ext>
                  </a:extLst>
                </a:gridCol>
                <a:gridCol w="1787208">
                  <a:extLst>
                    <a:ext uri="{9D8B030D-6E8A-4147-A177-3AD203B41FA5}">
                      <a16:colId xmlns:a16="http://schemas.microsoft.com/office/drawing/2014/main" val="968970087"/>
                    </a:ext>
                  </a:extLst>
                </a:gridCol>
                <a:gridCol w="1787208">
                  <a:extLst>
                    <a:ext uri="{9D8B030D-6E8A-4147-A177-3AD203B41FA5}">
                      <a16:colId xmlns:a16="http://schemas.microsoft.com/office/drawing/2014/main" val="2777975085"/>
                    </a:ext>
                  </a:extLst>
                </a:gridCol>
                <a:gridCol w="1787208">
                  <a:extLst>
                    <a:ext uri="{9D8B030D-6E8A-4147-A177-3AD203B41FA5}">
                      <a16:colId xmlns:a16="http://schemas.microsoft.com/office/drawing/2014/main" val="238155476"/>
                    </a:ext>
                  </a:extLst>
                </a:gridCol>
              </a:tblGrid>
              <a:tr h="628432">
                <a:tc gridSpan="3">
                  <a:txBody>
                    <a:bodyPr/>
                    <a:lstStyle/>
                    <a:p>
                      <a:pPr algn="ctr"/>
                      <a:r>
                        <a:rPr lang="ru-RU" sz="1400" dirty="0">
                          <a:latin typeface="Helvetica" panose="020B0604020202020204" pitchFamily="34" charset="0"/>
                          <a:cs typeface="Helvetica" panose="020B0604020202020204" pitchFamily="34" charset="0"/>
                        </a:rPr>
                        <a:t>ЧУВСТВО ПОЛНОЙ ЗАЩИЩЕННОСТИ ОТ «ПРОИЗВОЛА» ПРАВООХРАНИТЕЛЬНЫХ ОРГАНОВ – 96 респондентов</a:t>
                      </a:r>
                    </a:p>
                  </a:txBody>
                  <a:tcPr/>
                </a:tc>
                <a:tc hMerge="1">
                  <a:txBody>
                    <a:bodyPr/>
                    <a:lstStyle/>
                    <a:p>
                      <a:endParaRPr lang="ru-RU"/>
                    </a:p>
                  </a:txBody>
                  <a:tcPr/>
                </a:tc>
                <a:tc hMerge="1">
                  <a:txBody>
                    <a:bodyPr/>
                    <a:lstStyle/>
                    <a:p>
                      <a:endParaRPr lang="ru-RU"/>
                    </a:p>
                  </a:txBody>
                  <a:tcPr/>
                </a:tc>
                <a:tc gridSpan="3">
                  <a:txBody>
                    <a:bodyPr/>
                    <a:lstStyle/>
                    <a:p>
                      <a:pPr algn="ctr"/>
                      <a:r>
                        <a:rPr lang="ru-RU" sz="1400" dirty="0">
                          <a:latin typeface="Helvetica" panose="020B0604020202020204" pitchFamily="34" charset="0"/>
                          <a:cs typeface="Helvetica" panose="020B0604020202020204" pitchFamily="34" charset="0"/>
                        </a:rPr>
                        <a:t>ЧУВСТВО СКОРЕЕ ЗАЩИЩЕННОСТИ ОТ «ПРОИЗВОЛА» ПРАВООХРАНИТЕЛЬНЫХ ОРГАНОВ – 109 респондентов</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55230295"/>
                  </a:ext>
                </a:extLst>
              </a:tr>
              <a:tr h="444000">
                <a:tc gridSpan="3">
                  <a:txBody>
                    <a:bodyPr/>
                    <a:lstStyle/>
                    <a:p>
                      <a:pPr algn="ctr"/>
                      <a:r>
                        <a:rPr lang="ru-RU" sz="1400" b="1" dirty="0">
                          <a:latin typeface="Helvetica" panose="020B0604020202020204" pitchFamily="34" charset="0"/>
                          <a:cs typeface="Helvetica" panose="020B0604020202020204" pitchFamily="34" charset="0"/>
                        </a:rPr>
                        <a:t>Динамика за последний год:</a:t>
                      </a:r>
                    </a:p>
                  </a:txBody>
                  <a:tcPr/>
                </a:tc>
                <a:tc hMerge="1">
                  <a:txBody>
                    <a:bodyPr/>
                    <a:lstStyle/>
                    <a:p>
                      <a:endParaRPr lang="ru-RU"/>
                    </a:p>
                  </a:txBody>
                  <a:tcPr/>
                </a:tc>
                <a:tc hMerge="1">
                  <a:txBody>
                    <a:bodyPr/>
                    <a:lstStyle/>
                    <a:p>
                      <a:endParaRPr lang="ru-RU"/>
                    </a:p>
                  </a:txBody>
                  <a:tcPr/>
                </a:tc>
                <a:tc gridSpan="3">
                  <a:txBody>
                    <a:bodyPr/>
                    <a:lstStyle/>
                    <a:p>
                      <a:pPr algn="ctr"/>
                      <a:r>
                        <a:rPr lang="ru-RU" sz="1400" b="1" dirty="0">
                          <a:latin typeface="Helvetica" panose="020B0604020202020204" pitchFamily="34" charset="0"/>
                          <a:cs typeface="Helvetica" panose="020B0604020202020204" pitchFamily="34" charset="0"/>
                        </a:rPr>
                        <a:t>Динамика за последний год;</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96466286"/>
                  </a:ext>
                </a:extLst>
              </a:tr>
              <a:tr h="569113">
                <a:tc>
                  <a:txBody>
                    <a:bodyPr/>
                    <a:lstStyle/>
                    <a:p>
                      <a:pPr algn="ctr"/>
                      <a:r>
                        <a:rPr lang="ru-RU" sz="1400" b="1" dirty="0">
                          <a:latin typeface="Helvetica" panose="020B0604020202020204" pitchFamily="34" charset="0"/>
                          <a:cs typeface="Helvetica" panose="020B0604020202020204" pitchFamily="34" charset="0"/>
                        </a:rPr>
                        <a:t>Не изменилось</a:t>
                      </a:r>
                    </a:p>
                  </a:txBody>
                  <a:tcPr/>
                </a:tc>
                <a:tc>
                  <a:txBody>
                    <a:bodyPr/>
                    <a:lstStyle/>
                    <a:p>
                      <a:pPr algn="ctr"/>
                      <a:r>
                        <a:rPr lang="ru-RU" sz="1400" b="1" dirty="0">
                          <a:latin typeface="Helvetica" panose="020B0604020202020204" pitchFamily="34" charset="0"/>
                          <a:cs typeface="Helvetica" panose="020B0604020202020204" pitchFamily="34" charset="0"/>
                        </a:rPr>
                        <a:t>Повысилось</a:t>
                      </a:r>
                    </a:p>
                  </a:txBody>
                  <a:tcPr/>
                </a:tc>
                <a:tc>
                  <a:txBody>
                    <a:bodyPr/>
                    <a:lstStyle/>
                    <a:p>
                      <a:pPr algn="ctr"/>
                      <a:r>
                        <a:rPr lang="ru-RU" sz="1400" b="1" dirty="0">
                          <a:latin typeface="Helvetica" panose="020B0604020202020204" pitchFamily="34" charset="0"/>
                          <a:cs typeface="Helvetica" panose="020B0604020202020204" pitchFamily="34" charset="0"/>
                        </a:rPr>
                        <a:t>Понизилось</a:t>
                      </a:r>
                    </a:p>
                  </a:txBody>
                  <a:tcPr/>
                </a:tc>
                <a:tc>
                  <a:txBody>
                    <a:bodyPr/>
                    <a:lstStyle/>
                    <a:p>
                      <a:pPr algn="ctr"/>
                      <a:r>
                        <a:rPr lang="ru-RU" sz="1400" b="1" dirty="0">
                          <a:latin typeface="Helvetica" panose="020B0604020202020204" pitchFamily="34" charset="0"/>
                          <a:cs typeface="Helvetica" panose="020B0604020202020204" pitchFamily="34" charset="0"/>
                        </a:rPr>
                        <a:t>Не изменилось</a:t>
                      </a:r>
                    </a:p>
                  </a:txBody>
                  <a:tcPr/>
                </a:tc>
                <a:tc>
                  <a:txBody>
                    <a:bodyPr/>
                    <a:lstStyle/>
                    <a:p>
                      <a:pPr algn="ctr"/>
                      <a:r>
                        <a:rPr lang="ru-RU" sz="1400" b="1" dirty="0">
                          <a:latin typeface="Helvetica" panose="020B0604020202020204" pitchFamily="34" charset="0"/>
                          <a:cs typeface="Helvetica" panose="020B0604020202020204" pitchFamily="34" charset="0"/>
                        </a:rPr>
                        <a:t>Повысилось</a:t>
                      </a:r>
                    </a:p>
                  </a:txBody>
                  <a:tcPr/>
                </a:tc>
                <a:tc>
                  <a:txBody>
                    <a:bodyPr/>
                    <a:lstStyle/>
                    <a:p>
                      <a:pPr algn="ctr"/>
                      <a:r>
                        <a:rPr lang="ru-RU" sz="1400" b="1" dirty="0">
                          <a:latin typeface="Helvetica" panose="020B0604020202020204" pitchFamily="34" charset="0"/>
                          <a:cs typeface="Helvetica" panose="020B0604020202020204" pitchFamily="34" charset="0"/>
                        </a:rPr>
                        <a:t>Понизилось</a:t>
                      </a:r>
                    </a:p>
                  </a:txBody>
                  <a:tcPr/>
                </a:tc>
                <a:extLst>
                  <a:ext uri="{0D108BD9-81ED-4DB2-BD59-A6C34878D82A}">
                    <a16:rowId xmlns:a16="http://schemas.microsoft.com/office/drawing/2014/main" val="1648896985"/>
                  </a:ext>
                </a:extLst>
              </a:tr>
              <a:tr h="767275">
                <a:tc>
                  <a:txBody>
                    <a:bodyPr/>
                    <a:lstStyle/>
                    <a:p>
                      <a:pPr algn="ctr"/>
                      <a:r>
                        <a:rPr lang="ru-RU" sz="1400" dirty="0">
                          <a:latin typeface="Helvetica" panose="020B0604020202020204" pitchFamily="34" charset="0"/>
                          <a:cs typeface="Helvetica" panose="020B0604020202020204" pitchFamily="34" charset="0"/>
                        </a:rPr>
                        <a:t>34,4%</a:t>
                      </a:r>
                    </a:p>
                  </a:txBody>
                  <a:tcPr/>
                </a:tc>
                <a:tc>
                  <a:txBody>
                    <a:bodyPr/>
                    <a:lstStyle/>
                    <a:p>
                      <a:pPr algn="ctr"/>
                      <a:r>
                        <a:rPr lang="ru-RU" sz="1400" dirty="0">
                          <a:latin typeface="Helvetica" panose="020B0604020202020204" pitchFamily="34" charset="0"/>
                          <a:cs typeface="Helvetica" panose="020B0604020202020204" pitchFamily="34" charset="0"/>
                        </a:rPr>
                        <a:t>53,1%</a:t>
                      </a:r>
                    </a:p>
                  </a:txBody>
                  <a:tcPr/>
                </a:tc>
                <a:tc>
                  <a:txBody>
                    <a:bodyPr/>
                    <a:lstStyle/>
                    <a:p>
                      <a:pPr algn="ctr"/>
                      <a:r>
                        <a:rPr lang="ru-RU" sz="1400" dirty="0">
                          <a:latin typeface="Helvetica" panose="020B0604020202020204" pitchFamily="34" charset="0"/>
                          <a:cs typeface="Helvetica" panose="020B0604020202020204" pitchFamily="34" charset="0"/>
                        </a:rPr>
                        <a:t>8,3%</a:t>
                      </a:r>
                    </a:p>
                  </a:txBody>
                  <a:tcPr/>
                </a:tc>
                <a:tc>
                  <a:txBody>
                    <a:bodyPr/>
                    <a:lstStyle/>
                    <a:p>
                      <a:pPr algn="ctr"/>
                      <a:r>
                        <a:rPr lang="ru-RU" sz="1400" dirty="0">
                          <a:latin typeface="Helvetica" panose="020B0604020202020204" pitchFamily="34" charset="0"/>
                          <a:cs typeface="Helvetica" panose="020B0604020202020204" pitchFamily="34" charset="0"/>
                        </a:rPr>
                        <a:t>60,6%</a:t>
                      </a:r>
                    </a:p>
                  </a:txBody>
                  <a:tcPr/>
                </a:tc>
                <a:tc>
                  <a:txBody>
                    <a:bodyPr/>
                    <a:lstStyle/>
                    <a:p>
                      <a:pPr algn="ctr"/>
                      <a:r>
                        <a:rPr lang="ru-RU" sz="1400" dirty="0">
                          <a:latin typeface="Helvetica" panose="020B0604020202020204" pitchFamily="34" charset="0"/>
                          <a:cs typeface="Helvetica" panose="020B0604020202020204" pitchFamily="34" charset="0"/>
                        </a:rPr>
                        <a:t>21,1%</a:t>
                      </a:r>
                    </a:p>
                  </a:txBody>
                  <a:tcPr/>
                </a:tc>
                <a:tc>
                  <a:txBody>
                    <a:bodyPr/>
                    <a:lstStyle/>
                    <a:p>
                      <a:pPr algn="ctr"/>
                      <a:r>
                        <a:rPr lang="ru-RU" sz="1400" dirty="0">
                          <a:latin typeface="Helvetica" panose="020B0604020202020204" pitchFamily="34" charset="0"/>
                          <a:cs typeface="Helvetica" panose="020B0604020202020204" pitchFamily="34" charset="0"/>
                        </a:rPr>
                        <a:t>11%</a:t>
                      </a:r>
                    </a:p>
                  </a:txBody>
                  <a:tcPr/>
                </a:tc>
                <a:extLst>
                  <a:ext uri="{0D108BD9-81ED-4DB2-BD59-A6C34878D82A}">
                    <a16:rowId xmlns:a16="http://schemas.microsoft.com/office/drawing/2014/main" val="1091713938"/>
                  </a:ext>
                </a:extLst>
              </a:tr>
              <a:tr h="728419">
                <a:tc gridSpan="3">
                  <a:txBody>
                    <a:bodyPr/>
                    <a:lstStyle/>
                    <a:p>
                      <a:pPr algn="ctr"/>
                      <a:endParaRPr lang="ru-RU" sz="1400" b="1" dirty="0">
                        <a:latin typeface="Helvetica" panose="020B0604020202020204" pitchFamily="34" charset="0"/>
                        <a:cs typeface="Helvetica" panose="020B0604020202020204" pitchFamily="34" charset="0"/>
                      </a:endParaRPr>
                    </a:p>
                    <a:p>
                      <a:pPr algn="ctr"/>
                      <a:r>
                        <a:rPr lang="ru-RU" sz="1400" b="1" dirty="0">
                          <a:latin typeface="Helvetica" panose="020B0604020202020204" pitchFamily="34" charset="0"/>
                          <a:cs typeface="Helvetica" panose="020B0604020202020204" pitchFamily="34" charset="0"/>
                        </a:rPr>
                        <a:t>Затруднились ответить – 4,2%</a:t>
                      </a:r>
                    </a:p>
                  </a:txBody>
                  <a:tcPr/>
                </a:tc>
                <a:tc hMerge="1">
                  <a:txBody>
                    <a:bodyPr/>
                    <a:lstStyle/>
                    <a:p>
                      <a:pPr algn="ctr"/>
                      <a:endParaRPr lang="ru-RU" sz="1400" dirty="0">
                        <a:latin typeface="Helvetica" panose="020B0604020202020204" pitchFamily="34" charset="0"/>
                        <a:cs typeface="Helvetica" panose="020B0604020202020204" pitchFamily="34" charset="0"/>
                      </a:endParaRPr>
                    </a:p>
                  </a:txBody>
                  <a:tcPr/>
                </a:tc>
                <a:tc hMerge="1">
                  <a:txBody>
                    <a:bodyPr/>
                    <a:lstStyle/>
                    <a:p>
                      <a:pPr algn="ctr"/>
                      <a:endParaRPr lang="ru-RU" sz="1400" dirty="0">
                        <a:latin typeface="Helvetica" panose="020B0604020202020204" pitchFamily="34" charset="0"/>
                        <a:cs typeface="Helvetica" panose="020B0604020202020204" pitchFamily="34" charset="0"/>
                      </a:endParaRPr>
                    </a:p>
                  </a:txBody>
                  <a:tcPr/>
                </a:tc>
                <a:tc gridSpan="3">
                  <a:txBody>
                    <a:bodyPr/>
                    <a:lstStyle/>
                    <a:p>
                      <a:pPr algn="ctr"/>
                      <a:endParaRPr lang="ru-RU" sz="1400" b="1" dirty="0">
                        <a:latin typeface="Helvetica" panose="020B0604020202020204" pitchFamily="34" charset="0"/>
                        <a:cs typeface="Helvetica" panose="020B0604020202020204" pitchFamily="34" charset="0"/>
                      </a:endParaRPr>
                    </a:p>
                    <a:p>
                      <a:pPr algn="ctr"/>
                      <a:r>
                        <a:rPr lang="ru-RU" sz="1400" b="1" dirty="0">
                          <a:latin typeface="Helvetica" panose="020B0604020202020204" pitchFamily="34" charset="0"/>
                          <a:cs typeface="Helvetica" panose="020B0604020202020204" pitchFamily="34" charset="0"/>
                        </a:rPr>
                        <a:t>Затруднились ответить - 7,3%</a:t>
                      </a:r>
                    </a:p>
                  </a:txBody>
                  <a:tcPr/>
                </a:tc>
                <a:tc hMerge="1">
                  <a:txBody>
                    <a:bodyPr/>
                    <a:lstStyle/>
                    <a:p>
                      <a:pPr algn="ctr"/>
                      <a:endParaRPr lang="ru-RU" sz="1400" dirty="0">
                        <a:latin typeface="Helvetica" panose="020B0604020202020204" pitchFamily="34" charset="0"/>
                        <a:cs typeface="Helvetica" panose="020B0604020202020204" pitchFamily="34" charset="0"/>
                      </a:endParaRPr>
                    </a:p>
                  </a:txBody>
                  <a:tcPr/>
                </a:tc>
                <a:tc hMerge="1">
                  <a:txBody>
                    <a:bodyPr/>
                    <a:lstStyle/>
                    <a:p>
                      <a:pPr algn="ctr"/>
                      <a:endParaRPr lang="ru-RU"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29589502"/>
                  </a:ext>
                </a:extLst>
              </a:tr>
            </a:tbl>
          </a:graphicData>
        </a:graphic>
      </p:graphicFrame>
    </p:spTree>
    <p:extLst>
      <p:ext uri="{BB962C8B-B14F-4D97-AF65-F5344CB8AC3E}">
        <p14:creationId xmlns:p14="http://schemas.microsoft.com/office/powerpoint/2010/main" val="4073175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Номер слайда 8">
            <a:extLst>
              <a:ext uri="{FF2B5EF4-FFF2-40B4-BE49-F238E27FC236}">
                <a16:creationId xmlns:a16="http://schemas.microsoft.com/office/drawing/2014/main" id="{BABF7C8B-BEE0-4FDF-9CA1-4496D2CF6043}"/>
              </a:ext>
            </a:extLst>
          </p:cNvPr>
          <p:cNvSpPr>
            <a:spLocks noGrp="1"/>
          </p:cNvSpPr>
          <p:nvPr>
            <p:ph type="sldNum" idx="12"/>
          </p:nvPr>
        </p:nvSpPr>
        <p:spPr/>
        <p:txBody>
          <a:bodyPr/>
          <a:lstStyle/>
          <a:p>
            <a:fld id="{00000000-1234-1234-1234-123412341234}" type="slidenum">
              <a:rPr lang="ru" smtClean="0"/>
              <a:pPr/>
              <a:t>19</a:t>
            </a:fld>
            <a:endParaRPr lang="ru"/>
          </a:p>
        </p:txBody>
      </p:sp>
      <p:sp>
        <p:nvSpPr>
          <p:cNvPr id="10" name="Прямоугольник 9">
            <a:extLst>
              <a:ext uri="{FF2B5EF4-FFF2-40B4-BE49-F238E27FC236}">
                <a16:creationId xmlns:a16="http://schemas.microsoft.com/office/drawing/2014/main" id="{6F9083F6-3556-4A4E-B188-BD82204BA5B4}"/>
              </a:ext>
            </a:extLst>
          </p:cNvPr>
          <p:cNvSpPr/>
          <p:nvPr/>
        </p:nvSpPr>
        <p:spPr>
          <a:xfrm>
            <a:off x="563640" y="1681784"/>
            <a:ext cx="11064719" cy="646331"/>
          </a:xfrm>
          <a:prstGeom prst="rect">
            <a:avLst/>
          </a:prstGeom>
        </p:spPr>
        <p:txBody>
          <a:bodyPr wrap="square">
            <a:spAutoFit/>
          </a:bodyPr>
          <a:lstStyle/>
          <a:p>
            <a:pPr algn="ctr"/>
            <a:r>
              <a:rPr lang="ru-RU" sz="1800" b="1" dirty="0">
                <a:latin typeface="Times New Roman" pitchFamily="18" charset="0"/>
                <a:cs typeface="Times New Roman" pitchFamily="18" charset="0"/>
              </a:rPr>
              <a:t>Республиканское общественное объединение «Общенациональное движение </a:t>
            </a:r>
          </a:p>
          <a:p>
            <a:pPr algn="ctr"/>
            <a:r>
              <a:rPr lang="ru-RU" sz="1800" b="1" dirty="0">
                <a:latin typeface="Times New Roman" pitchFamily="18" charset="0"/>
                <a:cs typeface="Times New Roman" pitchFamily="18" charset="0"/>
              </a:rPr>
              <a:t>против коррупции «ЖАҢАРУ»</a:t>
            </a:r>
            <a:r>
              <a:rPr lang="ru-RU" sz="1100" b="1" dirty="0">
                <a:latin typeface="Times New Roman" pitchFamily="18" charset="0"/>
                <a:cs typeface="Times New Roman" pitchFamily="18" charset="0"/>
              </a:rPr>
              <a:t> </a:t>
            </a:r>
          </a:p>
        </p:txBody>
      </p:sp>
      <p:sp>
        <p:nvSpPr>
          <p:cNvPr id="11" name="Прямоугольник 10">
            <a:extLst>
              <a:ext uri="{FF2B5EF4-FFF2-40B4-BE49-F238E27FC236}">
                <a16:creationId xmlns:a16="http://schemas.microsoft.com/office/drawing/2014/main" id="{E6C7A735-C54C-4925-8808-235CA1821263}"/>
              </a:ext>
            </a:extLst>
          </p:cNvPr>
          <p:cNvSpPr/>
          <p:nvPr/>
        </p:nvSpPr>
        <p:spPr>
          <a:xfrm>
            <a:off x="2628643" y="2808853"/>
            <a:ext cx="6934712" cy="2585323"/>
          </a:xfrm>
          <a:prstGeom prst="rect">
            <a:avLst/>
          </a:prstGeom>
        </p:spPr>
        <p:txBody>
          <a:bodyPr wrap="square">
            <a:spAutoFit/>
          </a:bodyPr>
          <a:lstStyle/>
          <a:p>
            <a:pPr algn="just"/>
            <a:r>
              <a:rPr lang="kk-KZ" dirty="0">
                <a:latin typeface="Times New Roman" pitchFamily="18" charset="0"/>
                <a:cs typeface="Times New Roman" pitchFamily="18" charset="0"/>
              </a:rPr>
              <a:t>Выполнено </a:t>
            </a:r>
            <a:r>
              <a:rPr lang="ru-RU" dirty="0">
                <a:latin typeface="Times New Roman" pitchFamily="18" charset="0"/>
                <a:cs typeface="Times New Roman" pitchFamily="18" charset="0"/>
              </a:rPr>
              <a:t>в рамках проекта «Проведение комплекса мероприятий по повышению правовой грамотности молодежи и уровня доверия к правоохранительным органам» реализуемой Республиканским общественным объединением</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«Общенациональное движение против коррупции </a:t>
            </a:r>
            <a:r>
              <a:rPr lang="ru-RU" b="1" dirty="0">
                <a:latin typeface="Times New Roman" pitchFamily="18" charset="0"/>
                <a:cs typeface="Times New Roman" pitchFamily="18" charset="0"/>
              </a:rPr>
              <a:t>«ЖАҢАРУ» </a:t>
            </a:r>
            <a:r>
              <a:rPr lang="ru-RU" dirty="0">
                <a:latin typeface="Times New Roman" pitchFamily="18" charset="0"/>
                <a:cs typeface="Times New Roman" pitchFamily="18" charset="0"/>
              </a:rPr>
              <a:t>при поддержке «</a:t>
            </a:r>
            <a:r>
              <a:rPr lang="ru-RU" b="1" dirty="0">
                <a:latin typeface="Times New Roman" pitchFamily="18" charset="0"/>
                <a:cs typeface="Times New Roman" pitchFamily="18" charset="0"/>
              </a:rPr>
              <a:t>Центра поддержки</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гражданских инициатив</a:t>
            </a:r>
            <a:r>
              <a:rPr lang="ru-RU" dirty="0">
                <a:latin typeface="Times New Roman" pitchFamily="18" charset="0"/>
                <a:cs typeface="Times New Roman" pitchFamily="18" charset="0"/>
              </a:rPr>
              <a:t>» Министерства культуры и информации Республики</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Казахстан.</a:t>
            </a:r>
            <a:endParaRPr lang="en-US"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r>
              <a:rPr lang="en-US" b="1" i="1" dirty="0">
                <a:latin typeface="Times New Roman" pitchFamily="18" charset="0"/>
                <a:cs typeface="Times New Roman" pitchFamily="18" charset="0"/>
              </a:rPr>
              <a:t>30 </a:t>
            </a:r>
            <a:r>
              <a:rPr lang="kk-KZ" b="1" i="1" dirty="0">
                <a:latin typeface="Times New Roman" pitchFamily="18" charset="0"/>
                <a:cs typeface="Times New Roman" pitchFamily="18" charset="0"/>
              </a:rPr>
              <a:t>экземпляров</a:t>
            </a:r>
            <a:endParaRPr lang="en-US" b="1" i="1" dirty="0">
              <a:latin typeface="Times New Roman" pitchFamily="18" charset="0"/>
              <a:cs typeface="Times New Roman" pitchFamily="18" charset="0"/>
            </a:endParaRPr>
          </a:p>
        </p:txBody>
      </p:sp>
      <p:sp>
        <p:nvSpPr>
          <p:cNvPr id="12" name="Прямоугольник 11">
            <a:extLst>
              <a:ext uri="{FF2B5EF4-FFF2-40B4-BE49-F238E27FC236}">
                <a16:creationId xmlns:a16="http://schemas.microsoft.com/office/drawing/2014/main" id="{27B2F759-74DB-45DE-AC00-ACA6608CAD33}"/>
              </a:ext>
            </a:extLst>
          </p:cNvPr>
          <p:cNvSpPr/>
          <p:nvPr/>
        </p:nvSpPr>
        <p:spPr>
          <a:xfrm>
            <a:off x="5619604" y="6333135"/>
            <a:ext cx="1633781" cy="400110"/>
          </a:xfrm>
          <a:prstGeom prst="rect">
            <a:avLst/>
          </a:prstGeom>
        </p:spPr>
        <p:txBody>
          <a:bodyPr wrap="square">
            <a:spAutoFit/>
          </a:bodyPr>
          <a:lstStyle/>
          <a:p>
            <a:pPr lvl="0" algn="ctr">
              <a:buSzPts val="1200"/>
            </a:pPr>
            <a:r>
              <a:rPr lang="ru-RU" sz="1000" dirty="0">
                <a:solidFill>
                  <a:schemeClr val="tx1"/>
                </a:solidFill>
                <a:latin typeface="Times New Roman" pitchFamily="18" charset="0"/>
                <a:ea typeface="Helvetica Neue"/>
                <a:cs typeface="Times New Roman" pitchFamily="18" charset="0"/>
                <a:sym typeface="Helvetica Neue"/>
              </a:rPr>
              <a:t>Астана </a:t>
            </a:r>
          </a:p>
          <a:p>
            <a:pPr lvl="0" algn="ctr">
              <a:buSzPts val="1200"/>
            </a:pPr>
            <a:r>
              <a:rPr lang="ru-RU" sz="1000" dirty="0">
                <a:solidFill>
                  <a:schemeClr val="tx1"/>
                </a:solidFill>
                <a:latin typeface="Times New Roman" pitchFamily="18" charset="0"/>
                <a:ea typeface="Helvetica Neue"/>
                <a:cs typeface="Times New Roman" pitchFamily="18" charset="0"/>
                <a:sym typeface="Helvetica Neue"/>
              </a:rPr>
              <a:t>2024 год </a:t>
            </a:r>
          </a:p>
        </p:txBody>
      </p:sp>
    </p:spTree>
    <p:extLst>
      <p:ext uri="{BB962C8B-B14F-4D97-AF65-F5344CB8AC3E}">
        <p14:creationId xmlns:p14="http://schemas.microsoft.com/office/powerpoint/2010/main" val="139200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9697287-6EAE-410E-AB8C-34FC4E6FC80D}"/>
              </a:ext>
            </a:extLst>
          </p:cNvPr>
          <p:cNvSpPr>
            <a:spLocks noGrp="1"/>
          </p:cNvSpPr>
          <p:nvPr>
            <p:ph type="ctrTitle"/>
          </p:nvPr>
        </p:nvSpPr>
        <p:spPr>
          <a:xfrm>
            <a:off x="325471" y="1515098"/>
            <a:ext cx="4155747" cy="2144075"/>
          </a:xfrm>
        </p:spPr>
        <p:txBody>
          <a:bodyPr anchor="b">
            <a:normAutofit/>
          </a:bodyPr>
          <a:lstStyle/>
          <a:p>
            <a:r>
              <a:rPr lang="ru-RU" sz="2400" b="1" dirty="0"/>
              <a:t>ИМИДЖ ПРАВООХРАНИТЕЛЬНЫХ ОРГАНОВ</a:t>
            </a:r>
          </a:p>
        </p:txBody>
      </p:sp>
      <p:sp>
        <p:nvSpPr>
          <p:cNvPr id="3" name="Подзаголовок 2">
            <a:extLst>
              <a:ext uri="{FF2B5EF4-FFF2-40B4-BE49-F238E27FC236}">
                <a16:creationId xmlns:a16="http://schemas.microsoft.com/office/drawing/2014/main" id="{A79DD91F-F2C7-4F84-B3CE-93283626BB9E}"/>
              </a:ext>
            </a:extLst>
          </p:cNvPr>
          <p:cNvSpPr>
            <a:spLocks noGrp="1"/>
          </p:cNvSpPr>
          <p:nvPr>
            <p:ph type="subTitle" idx="1"/>
          </p:nvPr>
        </p:nvSpPr>
        <p:spPr>
          <a:xfrm>
            <a:off x="325471" y="3914774"/>
            <a:ext cx="4155747" cy="2596992"/>
          </a:xfrm>
        </p:spPr>
        <p:txBody>
          <a:bodyPr>
            <a:normAutofit/>
          </a:bodyPr>
          <a:lstStyle/>
          <a:p>
            <a:r>
              <a:rPr lang="ru-RU" sz="2000" b="1" dirty="0">
                <a:solidFill>
                  <a:schemeClr val="tx1">
                    <a:alpha val="60000"/>
                  </a:schemeClr>
                </a:solidFill>
              </a:rPr>
              <a:t>ОТЧЕТ ПО РЕЗУЛЬТАТАМ СОЦИОЛОГИЧЕСКОГО ИССЛЕДОВАНИЯ</a:t>
            </a:r>
          </a:p>
          <a:p>
            <a:endParaRPr lang="ru-RU" sz="2000" b="1" dirty="0">
              <a:solidFill>
                <a:schemeClr val="tx1">
                  <a:alpha val="60000"/>
                </a:schemeClr>
              </a:solidFill>
            </a:endParaRPr>
          </a:p>
          <a:p>
            <a:endParaRPr lang="ru-RU" sz="2000" b="1" dirty="0">
              <a:solidFill>
                <a:schemeClr val="tx1">
                  <a:alpha val="60000"/>
                </a:schemeClr>
              </a:solidFill>
            </a:endParaRPr>
          </a:p>
          <a:p>
            <a:pPr algn="ctr"/>
            <a:r>
              <a:rPr lang="ru-RU" sz="2000" b="1" dirty="0">
                <a:solidFill>
                  <a:schemeClr val="tx1">
                    <a:alpha val="60000"/>
                  </a:schemeClr>
                </a:solidFill>
              </a:rPr>
              <a:t>АСТАНА - 2024</a:t>
            </a: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76E95B8E-0C1F-9104-1745-0A0530DC2A0D}"/>
              </a:ext>
            </a:extLst>
          </p:cNvPr>
          <p:cNvPicPr>
            <a:picLocks noChangeAspect="1"/>
          </p:cNvPicPr>
          <p:nvPr/>
        </p:nvPicPr>
        <p:blipFill>
          <a:blip r:embed="rId3"/>
          <a:srcRect l="11459" r="7082"/>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6052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A83747-5EBD-4751-8A94-E15FAF2F9F51}"/>
              </a:ext>
            </a:extLst>
          </p:cNvPr>
          <p:cNvSpPr txBox="1"/>
          <p:nvPr/>
        </p:nvSpPr>
        <p:spPr>
          <a:xfrm flipH="1">
            <a:off x="335280" y="152400"/>
            <a:ext cx="11460480" cy="2031325"/>
          </a:xfrm>
          <a:prstGeom prst="rect">
            <a:avLst/>
          </a:prstGeom>
          <a:noFill/>
        </p:spPr>
        <p:txBody>
          <a:bodyPr wrap="square" rtlCol="0">
            <a:spAutoFit/>
          </a:bodyPr>
          <a:lstStyle/>
          <a:p>
            <a:pPr algn="ctr"/>
            <a:endParaRPr lang="ru-RU" sz="1400" b="1" dirty="0">
              <a:latin typeface="Helvetica" panose="020B0604020202020204" pitchFamily="34" charset="0"/>
              <a:cs typeface="Helvetica" panose="020B0604020202020204" pitchFamily="34" charset="0"/>
            </a:endParaRPr>
          </a:p>
          <a:p>
            <a:pPr algn="ctr"/>
            <a:r>
              <a:rPr lang="ru-RU" sz="1400" b="1" dirty="0">
                <a:latin typeface="Helvetica" panose="020B0604020202020204" pitchFamily="34" charset="0"/>
                <a:cs typeface="Helvetica" panose="020B0604020202020204" pitchFamily="34" charset="0"/>
              </a:rPr>
              <a:t>СОДЕРЖАНИЕ</a:t>
            </a:r>
            <a:r>
              <a:rPr lang="ru-RU" sz="1400" b="1" dirty="0">
                <a:latin typeface="Times New Roman" panose="02020603050405020304" pitchFamily="18" charset="0"/>
                <a:cs typeface="Times New Roman" panose="02020603050405020304" pitchFamily="18" charset="0"/>
              </a:rPr>
              <a:t> </a:t>
            </a:r>
          </a:p>
          <a:p>
            <a:endParaRPr lang="ru-RU" sz="1400" b="1" dirty="0">
              <a:latin typeface="Times New Roman" panose="02020603050405020304" pitchFamily="18" charset="0"/>
              <a:cs typeface="Times New Roman" panose="02020603050405020304" pitchFamily="18" charset="0"/>
            </a:endParaRPr>
          </a:p>
          <a:p>
            <a:endParaRPr lang="ru-RU" sz="1400" dirty="0">
              <a:latin typeface="Helvetica" panose="020B0604020202020204" pitchFamily="34" charset="0"/>
              <a:cs typeface="Helvetica" panose="020B0604020202020204" pitchFamily="34" charset="0"/>
            </a:endParaRPr>
          </a:p>
          <a:p>
            <a:r>
              <a:rPr lang="ru-RU" sz="1400" dirty="0">
                <a:latin typeface="Helvetica" panose="020B0604020202020204" pitchFamily="34" charset="0"/>
                <a:cs typeface="Helvetica" panose="020B0604020202020204" pitchFamily="34" charset="0"/>
              </a:rPr>
              <a:t>Введение……………………………………………………………………………………………………………………………………………………… 3</a:t>
            </a:r>
          </a:p>
          <a:p>
            <a:r>
              <a:rPr lang="ru-RU" sz="1400" dirty="0">
                <a:latin typeface="Helvetica" panose="020B0604020202020204" pitchFamily="34" charset="0"/>
                <a:cs typeface="Helvetica" panose="020B0604020202020204" pitchFamily="34" charset="0"/>
              </a:rPr>
              <a:t>Об исследовании……………………………………………………………………………………………………………………………………………...4  </a:t>
            </a:r>
          </a:p>
          <a:p>
            <a:r>
              <a:rPr lang="ru-RU" sz="1400" dirty="0">
                <a:latin typeface="Helvetica" panose="020B0604020202020204" pitchFamily="34" charset="0"/>
                <a:cs typeface="Helvetica" panose="020B0604020202020204" pitchFamily="34" charset="0"/>
              </a:rPr>
              <a:t>Резюме (выводы и обобщения)……………………………………………………………………………………………………………………………..5</a:t>
            </a:r>
          </a:p>
          <a:p>
            <a:r>
              <a:rPr lang="ru-RU" sz="1400" dirty="0">
                <a:latin typeface="Helvetica" panose="020B0604020202020204" pitchFamily="34" charset="0"/>
                <a:cs typeface="Helvetica" panose="020B0604020202020204" pitchFamily="34" charset="0"/>
              </a:rPr>
              <a:t>Демография…………………………………………………………………………………………………………………………………………………… 7</a:t>
            </a:r>
          </a:p>
          <a:p>
            <a:r>
              <a:rPr lang="ru-RU" sz="1400" dirty="0">
                <a:latin typeface="Helvetica" panose="020B0604020202020204" pitchFamily="34" charset="0"/>
                <a:cs typeface="Helvetica" panose="020B0604020202020204" pitchFamily="34" charset="0"/>
              </a:rPr>
              <a:t>Обзор результатов социологического исследования……………………………………………………………………………………………..….…10</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95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6EAAC-307D-44DB-951E-E285343387D3}"/>
              </a:ext>
            </a:extLst>
          </p:cNvPr>
          <p:cNvSpPr txBox="1"/>
          <p:nvPr/>
        </p:nvSpPr>
        <p:spPr>
          <a:xfrm>
            <a:off x="381000" y="371655"/>
            <a:ext cx="35603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ВВЕДЕНИЕ</a:t>
            </a:r>
          </a:p>
        </p:txBody>
      </p:sp>
      <p:sp>
        <p:nvSpPr>
          <p:cNvPr id="3" name="TextBox 2">
            <a:extLst>
              <a:ext uri="{FF2B5EF4-FFF2-40B4-BE49-F238E27FC236}">
                <a16:creationId xmlns:a16="http://schemas.microsoft.com/office/drawing/2014/main" id="{98CF0C8F-1DA2-4BE3-85DB-81810739E319}"/>
              </a:ext>
            </a:extLst>
          </p:cNvPr>
          <p:cNvSpPr txBox="1"/>
          <p:nvPr/>
        </p:nvSpPr>
        <p:spPr>
          <a:xfrm>
            <a:off x="381000" y="792480"/>
            <a:ext cx="53035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Box 4">
            <a:extLst>
              <a:ext uri="{FF2B5EF4-FFF2-40B4-BE49-F238E27FC236}">
                <a16:creationId xmlns:a16="http://schemas.microsoft.com/office/drawing/2014/main" id="{B1073A7C-B97D-4DF5-8B2C-29DE7EE8EE2E}"/>
              </a:ext>
            </a:extLst>
          </p:cNvPr>
          <p:cNvSpPr txBox="1"/>
          <p:nvPr/>
        </p:nvSpPr>
        <p:spPr>
          <a:xfrm>
            <a:off x="380999" y="792480"/>
            <a:ext cx="5577841" cy="5641609"/>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Имидж - главная составляющая профессионализма, которая напрямую зависит от оценки общества в отношении правоохранительных органов. Имидж должен обеспечивать работу в условиях общественной поддержки и понимания населением сути и функционального предназначения правоохранительных органов.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Казахстанская молодежь как важнейшая социально ресурсная группа общества - носитель образа правоохранительных органов, который оказывает влияние на выраженность ее законопослушного поведения. Признание общественного мнения молодежи одним из основных критериев оценки деятельности правоохранительных органов определяет актуальность и практическую значимость исследования.</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Другим важным контекстом, определяющим актуальность исследования, является то, что ценностные ориентации и поведенческие установки молодежи имеют приоритетное значение с точки зрения государственного </a:t>
            </a:r>
            <a:r>
              <a:rPr kumimoji="0" lang="ru-RU" sz="1400" b="0" i="0" u="none" strike="noStrike" kern="1200" cap="none" spc="0" normalizeH="0" baseline="0" noProof="0" dirty="0" err="1">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стратегирования</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 </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в области социально-экономического и политического развития страны.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От того, насколько позитивно и доверительно будет относиться молодежь к правоохранительным органам, зависит  поддержание социального порядка в обществе через сотрудничество.</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F99ABF66-61F0-4BB9-B177-9234B6E15AAE}"/>
              </a:ext>
            </a:extLst>
          </p:cNvPr>
          <p:cNvSpPr txBox="1"/>
          <p:nvPr/>
        </p:nvSpPr>
        <p:spPr>
          <a:xfrm>
            <a:off x="6233160" y="792480"/>
            <a:ext cx="5715000" cy="63401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Именно студенческая молодежь имеет потенциал, направленный на конструктивный диалог с органами правопорядка, поскольку в большей степени, чем </a:t>
            </a:r>
            <a:r>
              <a:rPr kumimoji="0" lang="ru-RU" sz="1400" b="0" i="0" u="none" strike="noStrike" kern="1200" cap="none" spc="0" normalizeH="0" baseline="0" noProof="0" dirty="0" err="1">
                <a:ln>
                  <a:noFill/>
                </a:ln>
                <a:solidFill>
                  <a:prstClr val="black"/>
                </a:solidFill>
                <a:effectLst/>
                <a:uLnTx/>
                <a:uFillTx/>
                <a:latin typeface="Helvetica" panose="020B0604020202020204" pitchFamily="34" charset="0"/>
                <a:ea typeface="+mn-ea"/>
                <a:cs typeface="Helvetica" panose="020B0604020202020204" pitchFamily="34" charset="0"/>
              </a:rPr>
              <a:t>неучащаяся</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молодежь, способна оценить необходимость и востребованность деятельности этих структур.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Социологическое исследование направлено на изучение общественного мнения молодежи о правоохранительных органах, а также имиджевых черт их «собирательного образа». Его эмпирическую основу составляют данные онлайн-опроса студентов Академии «</a:t>
            </a:r>
            <a:r>
              <a:rPr kumimoji="0" lang="en-US"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BOLASHAQ</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Рекрутинг респондентов  и контроль за выборкой осуществлялись в автоматическом режиме. На академической онлайн-панели из </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базы контактных данных системой фильтрации отбирались к участию в опросе только подходящие респонденты. Анкеты предусматривали скрининговый блок вопросов для отсева респондентов, не соответствовавших требованиям исследования. Квоты опроса (пол, возраст, курс обучения) закрывались по мере набора необходимого количества результативных анкет, после чего массив в формате </a:t>
            </a:r>
            <a:r>
              <a:rPr kumimoji="0" lang="ru-RU" sz="1400" b="0" i="0" u="none" strike="noStrike" kern="1200" cap="none" spc="0" normalizeH="0" baseline="0" noProof="0" dirty="0" err="1">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Excel</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 сгружался для обработки и анализа данных. Выборочная совокупность репрезентирует структуру генеральной совокупности.</a:t>
            </a: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Результаты проведенного исследования представлены в настоящем отчете. Полученная информация может быть использована в работе пресс-служб МВД РК, подразделений информации и общественных связей.</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98178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AF7544-DB25-404A-9B6F-98F9FC0CCB10}"/>
              </a:ext>
            </a:extLst>
          </p:cNvPr>
          <p:cNvSpPr txBox="1"/>
          <p:nvPr/>
        </p:nvSpPr>
        <p:spPr>
          <a:xfrm>
            <a:off x="350520" y="762000"/>
            <a:ext cx="5593080" cy="5078313"/>
          </a:xfrm>
          <a:prstGeom prst="rect">
            <a:avLst/>
          </a:prstGeom>
          <a:noFill/>
        </p:spPr>
        <p:txBody>
          <a:bodyPr wrap="square" rtlCol="0">
            <a:spAutoFit/>
          </a:bodyPr>
          <a:lstStyle/>
          <a:p>
            <a:endParaRPr lang="ru-RU" sz="1400" b="1" dirty="0">
              <a:latin typeface="Times New Roman" panose="02020603050405020304" pitchFamily="18" charset="0"/>
              <a:cs typeface="Times New Roman" panose="02020603050405020304" pitchFamily="18" charset="0"/>
            </a:endParaRPr>
          </a:p>
          <a:p>
            <a:r>
              <a:rPr lang="ru-RU" sz="1400" b="1" dirty="0">
                <a:latin typeface="Helvetica" panose="020B0604020202020204" pitchFamily="34" charset="0"/>
                <a:cs typeface="Helvetica" panose="020B0604020202020204" pitchFamily="34" charset="0"/>
              </a:rPr>
              <a:t>ВЫБОРКА И ГЕОЛОКАЦИЯ</a:t>
            </a:r>
          </a:p>
          <a:p>
            <a:pPr algn="ctr"/>
            <a:endParaRPr lang="ru-RU" sz="1400" b="1" dirty="0">
              <a:latin typeface="Helvetica" panose="020B0604020202020204" pitchFamily="34" charset="0"/>
              <a:cs typeface="Helvetica" panose="020B0604020202020204" pitchFamily="34" charset="0"/>
            </a:endParaRPr>
          </a:p>
          <a:p>
            <a:pPr algn="just"/>
            <a:r>
              <a:rPr lang="ru-RU" sz="1400" b="1" dirty="0">
                <a:effectLst/>
                <a:latin typeface="Helvetica" panose="020B0604020202020204" pitchFamily="34" charset="0"/>
                <a:ea typeface="Calibri" panose="020F0502020204030204" pitchFamily="34" charset="0"/>
                <a:cs typeface="Helvetica" panose="020B0604020202020204" pitchFamily="34" charset="0"/>
              </a:rPr>
              <a:t>Сроки исследования: </a:t>
            </a:r>
            <a:r>
              <a:rPr lang="ru-RU" sz="1400" dirty="0">
                <a:effectLst/>
                <a:latin typeface="Helvetica" panose="020B0604020202020204" pitchFamily="34" charset="0"/>
                <a:ea typeface="Calibri" panose="020F0502020204030204" pitchFamily="34" charset="0"/>
                <a:cs typeface="Helvetica" panose="020B0604020202020204" pitchFamily="34" charset="0"/>
              </a:rPr>
              <a:t>21 октября – 21 ноября  2024 г.</a:t>
            </a:r>
          </a:p>
          <a:p>
            <a:pPr algn="just"/>
            <a:endParaRPr lang="ru-RU" sz="1400" dirty="0">
              <a:latin typeface="Helvetica" panose="020B0604020202020204" pitchFamily="34" charset="0"/>
              <a:ea typeface="Calibri" panose="020F0502020204030204" pitchFamily="34" charset="0"/>
              <a:cs typeface="Helvetica" panose="020B0604020202020204" pitchFamily="34" charset="0"/>
            </a:endParaRPr>
          </a:p>
          <a:p>
            <a:pPr algn="just"/>
            <a:r>
              <a:rPr lang="ru-RU" sz="1400" b="1" dirty="0">
                <a:effectLst/>
                <a:latin typeface="Helvetica" panose="020B0604020202020204" pitchFamily="34" charset="0"/>
                <a:ea typeface="Calibri" panose="020F0502020204030204" pitchFamily="34" charset="0"/>
                <a:cs typeface="Helvetica" panose="020B0604020202020204" pitchFamily="34" charset="0"/>
              </a:rPr>
              <a:t>Геолокация: </a:t>
            </a:r>
            <a:r>
              <a:rPr lang="ru-RU" sz="1400" dirty="0">
                <a:effectLst/>
                <a:latin typeface="Helvetica" panose="020B0604020202020204" pitchFamily="34" charset="0"/>
                <a:ea typeface="Calibri" panose="020F0502020204030204" pitchFamily="34" charset="0"/>
                <a:cs typeface="Helvetica" panose="020B0604020202020204" pitchFamily="34" charset="0"/>
              </a:rPr>
              <a:t>г. Караганда</a:t>
            </a:r>
          </a:p>
          <a:p>
            <a:pPr algn="just"/>
            <a:endParaRPr lang="ru-RU" sz="14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ru-RU" sz="1400" b="1" dirty="0">
                <a:latin typeface="Helvetica" panose="020B0604020202020204" pitchFamily="34" charset="0"/>
                <a:ea typeface="Calibri" panose="020F0502020204030204" pitchFamily="34" charset="0"/>
                <a:cs typeface="Helvetica" panose="020B0604020202020204" pitchFamily="34" charset="0"/>
              </a:rPr>
              <a:t>Объем выборки:</a:t>
            </a:r>
            <a:r>
              <a:rPr lang="ru-RU" sz="1400" dirty="0">
                <a:latin typeface="Helvetica" panose="020B0604020202020204" pitchFamily="34" charset="0"/>
                <a:ea typeface="Calibri" panose="020F0502020204030204" pitchFamily="34" charset="0"/>
                <a:cs typeface="Helvetica" panose="020B0604020202020204" pitchFamily="34" charset="0"/>
              </a:rPr>
              <a:t>  300 респондентов (или 60,1% от общего числа студентов очной формы обучения –  всего 499 человек)</a:t>
            </a:r>
          </a:p>
          <a:p>
            <a:pPr algn="just"/>
            <a:endParaRPr lang="ru-RU" sz="1400" dirty="0">
              <a:latin typeface="Helvetica" panose="020B0604020202020204" pitchFamily="34" charset="0"/>
              <a:ea typeface="Calibri" panose="020F0502020204030204" pitchFamily="34" charset="0"/>
              <a:cs typeface="Helvetica" panose="020B0604020202020204" pitchFamily="34" charset="0"/>
            </a:endParaRPr>
          </a:p>
          <a:p>
            <a:pPr algn="just"/>
            <a:endParaRPr lang="ru-RU" sz="1400" dirty="0">
              <a:effectLst/>
              <a:latin typeface="Helvetica" panose="020B0604020202020204" pitchFamily="34" charset="0"/>
              <a:ea typeface="Calibri" panose="020F0502020204030204" pitchFamily="34" charset="0"/>
              <a:cs typeface="Helvetica" panose="020B0604020202020204" pitchFamily="34" charset="0"/>
            </a:endParaRPr>
          </a:p>
          <a:p>
            <a:pPr algn="just"/>
            <a:r>
              <a:rPr lang="ru-RU" sz="1400" b="1" dirty="0">
                <a:latin typeface="Helvetica" panose="020B0604020202020204" pitchFamily="34" charset="0"/>
                <a:ea typeface="Calibri" panose="020F0502020204030204" pitchFamily="34" charset="0"/>
                <a:cs typeface="Helvetica" panose="020B0604020202020204" pitchFamily="34" charset="0"/>
              </a:rPr>
              <a:t>ЦЕЛЬ И ЗАДАЧИ ИССЛЕДОВАНИЯ</a:t>
            </a:r>
          </a:p>
          <a:p>
            <a:pPr algn="just"/>
            <a:endParaRPr lang="ru-RU" sz="1400" b="1" dirty="0">
              <a:effectLst/>
              <a:latin typeface="Helvetica" panose="020B0604020202020204" pitchFamily="34" charset="0"/>
              <a:ea typeface="Calibri" panose="020F0502020204030204" pitchFamily="34" charset="0"/>
              <a:cs typeface="Helvetica" panose="020B0604020202020204" pitchFamily="34" charset="0"/>
            </a:endParaRPr>
          </a:p>
          <a:p>
            <a:pPr algn="just"/>
            <a:r>
              <a:rPr lang="ru-RU" sz="1400" b="1" dirty="0">
                <a:latin typeface="Helvetica" panose="020B0604020202020204" pitchFamily="34" charset="0"/>
                <a:ea typeface="Calibri" panose="020F0502020204030204" pitchFamily="34" charset="0"/>
                <a:cs typeface="Helvetica" panose="020B0604020202020204" pitchFamily="34" charset="0"/>
              </a:rPr>
              <a:t>Объект исследования: </a:t>
            </a:r>
            <a:r>
              <a:rPr lang="ru-RU" sz="1400" dirty="0">
                <a:latin typeface="Helvetica" panose="020B0604020202020204" pitchFamily="34" charset="0"/>
                <a:ea typeface="Calibri" panose="020F0502020204030204" pitchFamily="34" charset="0"/>
                <a:cs typeface="Helvetica" panose="020B0604020202020204" pitchFamily="34" charset="0"/>
              </a:rPr>
              <a:t>Студенты 1-5 курсов очной формы обучения, разных образовательных программ</a:t>
            </a:r>
            <a:endParaRPr lang="ru-RU" sz="1400" kern="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endParaRPr lang="ru-RU" sz="1400" b="1"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r>
              <a:rPr lang="ru-RU" sz="14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Предмет исследования: </a:t>
            </a:r>
            <a:r>
              <a:rPr lang="ru-RU" sz="14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Отношение студенческой молодежи к правоохранительным органам: доверие и ощущение личной защищенности от произвола</a:t>
            </a:r>
            <a:endParaRPr lang="ru-RU" sz="1400" dirty="0">
              <a:effectLst/>
              <a:latin typeface="Helvetica" panose="020B0604020202020204" pitchFamily="34" charset="0"/>
              <a:ea typeface="Calibri" panose="020F0502020204030204" pitchFamily="34" charset="0"/>
              <a:cs typeface="Helvetica" panose="020B0604020202020204" pitchFamily="34" charset="0"/>
            </a:endParaRPr>
          </a:p>
          <a:p>
            <a:pPr algn="just"/>
            <a:endParaRPr lang="ru-RU" sz="1600" dirty="0">
              <a:effectLst/>
              <a:latin typeface="Helvetica" panose="020B0604020202020204" pitchFamily="34" charset="0"/>
              <a:ea typeface="Calibri" panose="020F0502020204030204" pitchFamily="34" charset="0"/>
              <a:cs typeface="Helvetica" panose="020B0604020202020204" pitchFamily="34" charset="0"/>
            </a:endParaRPr>
          </a:p>
          <a:p>
            <a:r>
              <a:rPr lang="ru-RU" sz="1400" b="1" dirty="0">
                <a:latin typeface="Helvetica" panose="020B0604020202020204" pitchFamily="34" charset="0"/>
                <a:cs typeface="Helvetica" panose="020B0604020202020204" pitchFamily="34" charset="0"/>
              </a:rPr>
              <a:t>Гипотеза: </a:t>
            </a:r>
            <a:r>
              <a:rPr lang="ru-RU" sz="1400" dirty="0">
                <a:latin typeface="Helvetica" panose="020B0604020202020204" pitchFamily="34" charset="0"/>
                <a:cs typeface="Helvetica" panose="020B0604020202020204" pitchFamily="34" charset="0"/>
              </a:rPr>
              <a:t>Ожидается повышение доверия к правоохранительным органам и укрепление чувства личной защищенности от произвола</a:t>
            </a:r>
          </a:p>
        </p:txBody>
      </p:sp>
      <p:sp>
        <p:nvSpPr>
          <p:cNvPr id="3" name="TextBox 2">
            <a:extLst>
              <a:ext uri="{FF2B5EF4-FFF2-40B4-BE49-F238E27FC236}">
                <a16:creationId xmlns:a16="http://schemas.microsoft.com/office/drawing/2014/main" id="{EBE61203-32A0-4692-AF9C-1AEBE584DC7D}"/>
              </a:ext>
            </a:extLst>
          </p:cNvPr>
          <p:cNvSpPr txBox="1"/>
          <p:nvPr/>
        </p:nvSpPr>
        <p:spPr>
          <a:xfrm>
            <a:off x="6644640" y="990600"/>
            <a:ext cx="4861560" cy="54188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Цель: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rPr>
              <a:t>Изучение и анализ отношения молодежи к правоохранительным органам</a:t>
            </a:r>
            <a:endParaRPr kumimoji="0" lang="ru-RU" sz="1400" b="1"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endParaRPr>
          </a:p>
          <a:p>
            <a:pPr algn="just">
              <a:spcAft>
                <a:spcPts val="1000"/>
              </a:spcAft>
            </a:pPr>
            <a:endParaRPr lang="ru-RU" sz="1400" b="1" kern="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15000"/>
              </a:lnSpc>
              <a:spcAft>
                <a:spcPts val="1000"/>
              </a:spcAft>
            </a:pPr>
            <a:r>
              <a:rPr lang="ru-RU" sz="1400" b="1" kern="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Задачи:</a:t>
            </a:r>
            <a:endParaRPr lang="ru-RU" sz="14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gn="just">
              <a:lnSpc>
                <a:spcPct val="115000"/>
              </a:lnSpc>
              <a:spcAft>
                <a:spcPts val="1000"/>
              </a:spcAft>
              <a:buFont typeface="+mj-lt"/>
              <a:buAutoNum type="arabicPeriod"/>
              <a:tabLst>
                <a:tab pos="457200" algn="l"/>
              </a:tabLst>
            </a:pPr>
            <a:r>
              <a:rPr lang="ru-RU" sz="1400" kern="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Определить основные черты «собирательного образа» правоохранительных органов</a:t>
            </a:r>
          </a:p>
          <a:p>
            <a:pPr marL="342900" lvl="0" indent="-342900" algn="just">
              <a:lnSpc>
                <a:spcPct val="115000"/>
              </a:lnSpc>
              <a:spcAft>
                <a:spcPts val="1000"/>
              </a:spcAft>
              <a:buFont typeface="+mj-lt"/>
              <a:buAutoNum type="arabicPeriod"/>
              <a:tabLst>
                <a:tab pos="457200" algn="l"/>
              </a:tabLst>
            </a:pPr>
            <a:r>
              <a:rPr lang="ru-RU" sz="1400" dirty="0">
                <a:effectLst/>
                <a:latin typeface="Helvetica" panose="020B0604020202020204" pitchFamily="34" charset="0"/>
                <a:ea typeface="Calibri" panose="020F0502020204030204" pitchFamily="34" charset="0"/>
                <a:cs typeface="Helvetica" panose="020B0604020202020204" pitchFamily="34" charset="0"/>
              </a:rPr>
              <a:t>Выяснить характер восприятия деятельности правоохранительных органов в правовом отношении</a:t>
            </a:r>
          </a:p>
          <a:p>
            <a:pPr marL="342900" lvl="0" indent="-342900" algn="just">
              <a:lnSpc>
                <a:spcPct val="115000"/>
              </a:lnSpc>
              <a:spcAft>
                <a:spcPts val="1000"/>
              </a:spcAft>
              <a:buFont typeface="+mj-lt"/>
              <a:buAutoNum type="arabicPeriod"/>
              <a:tabLst>
                <a:tab pos="457200" algn="l"/>
              </a:tabLst>
            </a:pPr>
            <a:r>
              <a:rPr lang="ru-RU" sz="1400" dirty="0">
                <a:latin typeface="Helvetica" panose="020B0604020202020204" pitchFamily="34" charset="0"/>
                <a:ea typeface="Calibri" panose="020F0502020204030204" pitchFamily="34" charset="0"/>
                <a:cs typeface="Helvetica" panose="020B0604020202020204" pitchFamily="34" charset="0"/>
              </a:rPr>
              <a:t>Установить уровень доверия правоохранительным органам</a:t>
            </a:r>
          </a:p>
          <a:p>
            <a:pPr marL="342900" lvl="0" indent="-342900" algn="just">
              <a:lnSpc>
                <a:spcPct val="115000"/>
              </a:lnSpc>
              <a:spcAft>
                <a:spcPts val="1000"/>
              </a:spcAft>
              <a:buFont typeface="+mj-lt"/>
              <a:buAutoNum type="arabicPeriod"/>
              <a:tabLst>
                <a:tab pos="457200" algn="l"/>
              </a:tabLst>
            </a:pPr>
            <a:r>
              <a:rPr lang="ru-RU" sz="1400" dirty="0">
                <a:effectLst/>
                <a:latin typeface="Helvetica" panose="020B0604020202020204" pitchFamily="34" charset="0"/>
                <a:ea typeface="Calibri" panose="020F0502020204030204" pitchFamily="34" charset="0"/>
                <a:cs typeface="Helvetica" panose="020B0604020202020204" pitchFamily="34" charset="0"/>
              </a:rPr>
              <a:t>Проанализировать характер изменений ощущения респондентов личной защищенности от произвола правоохранительных органов в интервале одного года</a:t>
            </a:r>
          </a:p>
          <a:p>
            <a:pPr marL="342900" lvl="0" indent="-342900" algn="just">
              <a:lnSpc>
                <a:spcPct val="115000"/>
              </a:lnSpc>
              <a:spcAft>
                <a:spcPts val="1000"/>
              </a:spcAft>
              <a:buFont typeface="+mj-lt"/>
              <a:buAutoNum type="arabicPeriod"/>
              <a:tabLst>
                <a:tab pos="457200" algn="l"/>
              </a:tabLst>
            </a:pPr>
            <a:r>
              <a:rPr lang="ru-RU" sz="1400" dirty="0">
                <a:latin typeface="Helvetica" panose="020B0604020202020204" pitchFamily="34" charset="0"/>
                <a:ea typeface="Calibri" panose="020F0502020204030204" pitchFamily="34" charset="0"/>
                <a:cs typeface="Helvetica" panose="020B0604020202020204" pitchFamily="34" charset="0"/>
              </a:rPr>
              <a:t>Выявить степень уверенности респондентов в личной защищенности от произвола правоохранительных органов</a:t>
            </a:r>
            <a:endParaRPr lang="ru-RU" sz="14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007D67CB-1917-4A9C-9BD8-BEFD8E15ABB5}"/>
              </a:ext>
            </a:extLst>
          </p:cNvPr>
          <p:cNvSpPr txBox="1"/>
          <p:nvPr/>
        </p:nvSpPr>
        <p:spPr>
          <a:xfrm>
            <a:off x="350520" y="243840"/>
            <a:ext cx="272796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ОБ ИССЛЕДОВАНИИ</a:t>
            </a:r>
          </a:p>
        </p:txBody>
      </p:sp>
    </p:spTree>
    <p:extLst>
      <p:ext uri="{BB962C8B-B14F-4D97-AF65-F5344CB8AC3E}">
        <p14:creationId xmlns:p14="http://schemas.microsoft.com/office/powerpoint/2010/main" val="234716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6EAAC-307D-44DB-951E-E285343387D3}"/>
              </a:ext>
            </a:extLst>
          </p:cNvPr>
          <p:cNvSpPr txBox="1"/>
          <p:nvPr/>
        </p:nvSpPr>
        <p:spPr>
          <a:xfrm>
            <a:off x="381000" y="371655"/>
            <a:ext cx="35603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РЕЗЮМЕ (ВЫВОДЫ И ОБОБЩЕНИЯ) </a:t>
            </a:r>
          </a:p>
        </p:txBody>
      </p:sp>
      <p:sp>
        <p:nvSpPr>
          <p:cNvPr id="3" name="TextBox 2">
            <a:extLst>
              <a:ext uri="{FF2B5EF4-FFF2-40B4-BE49-F238E27FC236}">
                <a16:creationId xmlns:a16="http://schemas.microsoft.com/office/drawing/2014/main" id="{98CF0C8F-1DA2-4BE3-85DB-81810739E319}"/>
              </a:ext>
            </a:extLst>
          </p:cNvPr>
          <p:cNvSpPr txBox="1"/>
          <p:nvPr/>
        </p:nvSpPr>
        <p:spPr>
          <a:xfrm>
            <a:off x="381000" y="792480"/>
            <a:ext cx="5318760" cy="5693866"/>
          </a:xfrm>
          <a:prstGeom prst="rect">
            <a:avLst/>
          </a:prstGeom>
          <a:noFill/>
        </p:spPr>
        <p:txBody>
          <a:bodyPr wrap="square" rtlCol="0">
            <a:spAutoFit/>
          </a:bodyPr>
          <a:lstStyle/>
          <a:p>
            <a:r>
              <a:rPr lang="ru-RU" sz="1400" dirty="0">
                <a:latin typeface="Helvetica" panose="020B0604020202020204" pitchFamily="34" charset="0"/>
                <a:cs typeface="Helvetica" panose="020B0604020202020204" pitchFamily="34" charset="0"/>
              </a:rPr>
              <a:t>Анализ результатов проведенного исследования выявил ряд позитивных трендов:</a:t>
            </a:r>
          </a:p>
          <a:p>
            <a:endParaRPr lang="ru-RU"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Ø"/>
            </a:pPr>
            <a:r>
              <a:rPr lang="ru-RU" sz="1400" dirty="0">
                <a:latin typeface="Helvetica" panose="020B0604020202020204" pitchFamily="34" charset="0"/>
                <a:cs typeface="Helvetica" panose="020B0604020202020204" pitchFamily="34" charset="0"/>
              </a:rPr>
              <a:t>В восприятии студентов сложился устойчиво положительный образ правоохранительных органов, ассоциируемый с ответственностью за безопасность общества (53,7%), профессионализмом (52,3%),  хорошей технической и боевой оснащенностью (29,7%), прозрачностью деятельности (29,3%). Все показатели указанных характеристик превышают минимально необходимый уровень (в 25%), отражающий устойчивость общественного / группового мнения.</a:t>
            </a:r>
          </a:p>
          <a:p>
            <a:pPr marL="285750" indent="-285750" algn="just">
              <a:buFont typeface="Wingdings" panose="05000000000000000000" pitchFamily="2" charset="2"/>
              <a:buChar char="Ø"/>
            </a:pPr>
            <a:endParaRPr lang="ru-RU"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Ø"/>
              <a:tabLst>
                <a:tab pos="274638" algn="l"/>
              </a:tabLst>
            </a:pPr>
            <a:r>
              <a:rPr lang="ru-RU" sz="1400" dirty="0">
                <a:latin typeface="Helvetica" panose="020B0604020202020204" pitchFamily="34" charset="0"/>
                <a:cs typeface="Helvetica" panose="020B0604020202020204" pitchFamily="34" charset="0"/>
              </a:rPr>
              <a:t>По всем пунктам, касающимся правовой стороны решения проблем внутренней безопасности, баланс студенческих оценок смещен в сторону признания эффективности действий правоохранительных органов в рамках закона (47%).</a:t>
            </a:r>
          </a:p>
          <a:p>
            <a:pPr algn="just">
              <a:tabLst>
                <a:tab pos="274638" algn="l"/>
              </a:tabLst>
            </a:pPr>
            <a:endParaRPr lang="ru-RU"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Ø"/>
              <a:tabLst>
                <a:tab pos="274638" algn="l"/>
              </a:tabLst>
            </a:pPr>
            <a:r>
              <a:rPr lang="ru-RU" sz="1400" dirty="0">
                <a:solidFill>
                  <a:prstClr val="black"/>
                </a:solidFill>
                <a:latin typeface="Helvetica" panose="020B0604020202020204" pitchFamily="34" charset="0"/>
                <a:cs typeface="Helvetica" panose="020B0604020202020204" pitchFamily="34" charset="0"/>
              </a:rPr>
              <a:t>Поддается фиксации критически высокий уровень доверия студентов правоохранительным органам – 62,6% полностью и скорее доверяют им. Слово «скорее» несет в себе смысл авансируемого доверия, поскольку у многих молодых людей, не имеющих личного опыта взаимодействия с правоохранительными органами, образ последних складывается на основании коллективных</a:t>
            </a:r>
            <a:endParaRPr lang="ru-RU" sz="1400"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B1073A7C-B97D-4DF5-8B2C-29DE7EE8EE2E}"/>
              </a:ext>
            </a:extLst>
          </p:cNvPr>
          <p:cNvSpPr txBox="1"/>
          <p:nvPr/>
        </p:nvSpPr>
        <p:spPr>
          <a:xfrm>
            <a:off x="5989320" y="792480"/>
            <a:ext cx="5943600" cy="5909310"/>
          </a:xfrm>
          <a:prstGeom prst="rect">
            <a:avLst/>
          </a:prstGeom>
          <a:noFill/>
        </p:spPr>
        <p:txBody>
          <a:bodyPr wrap="square" rtlCol="0">
            <a:spAutoFit/>
          </a:bodyPr>
          <a:lstStyle/>
          <a:p>
            <a:pPr marL="182563" algn="just"/>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представлений и стереотипов, характерных для той среды, в которой они живут и общаются, включая Интернет и СМИ.</a:t>
            </a:r>
            <a:endParaRPr lang="ru-RU"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Ø"/>
            </a:pPr>
            <a:endParaRPr lang="ru-RU" sz="1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Ø"/>
            </a:pPr>
            <a:r>
              <a:rPr lang="ru-RU" sz="1400" dirty="0">
                <a:latin typeface="Helvetica" panose="020B0604020202020204" pitchFamily="34" charset="0"/>
                <a:cs typeface="Helvetica" panose="020B0604020202020204" pitchFamily="34" charset="0"/>
              </a:rPr>
              <a:t>У подавляющего большинства студентов нет страха перед произволом правоохранительных органов. 68,3% полностью и скорее чувствуют свою личную защищенность от него. Совокупный показатель полярных мнений (полной и скорее незащищенности) имеет статистически малозначимую величину – 7,6%. Разрыв между этими показателями – 9 раз. Причем, что интересно, среди тех, кто полностью уверен в своей защищенности, 53,1% указали, что это чувство усилилось, окрепло за последний год; 34,4%  - что оно стабильно сохраняется, такое же как и год назад. В составе студентов, скорее защищенных от произвола, отмечается обратная тенденция: у 60,6% это чувство остается таким же, как и год назад, у 21,1% оно повысилось.</a:t>
            </a:r>
          </a:p>
          <a:p>
            <a:pPr marL="285750" indent="-285750" algn="just">
              <a:buFont typeface="Wingdings" panose="05000000000000000000" pitchFamily="2" charset="2"/>
              <a:buChar char="Ø"/>
            </a:pPr>
            <a:endParaRPr lang="ru-RU" sz="1400" dirty="0">
              <a:latin typeface="Helvetica" panose="020B0604020202020204" pitchFamily="34" charset="0"/>
              <a:cs typeface="Helvetica" panose="020B0604020202020204" pitchFamily="34" charset="0"/>
            </a:endParaRPr>
          </a:p>
          <a:p>
            <a:pPr algn="just"/>
            <a:r>
              <a:rPr lang="ru-RU" sz="1400" dirty="0">
                <a:latin typeface="Helvetica" panose="020B0604020202020204" pitchFamily="34" charset="0"/>
                <a:cs typeface="Helvetica" panose="020B0604020202020204" pitchFamily="34" charset="0"/>
              </a:rPr>
              <a:t>Вывод</a:t>
            </a:r>
          </a:p>
          <a:p>
            <a:pPr algn="just"/>
            <a:r>
              <a:rPr lang="ru-RU" sz="1400" dirty="0">
                <a:latin typeface="Helvetica" panose="020B0604020202020204" pitchFamily="34" charset="0"/>
                <a:cs typeface="Helvetica" panose="020B0604020202020204" pitchFamily="34" charset="0"/>
              </a:rPr>
              <a:t>По результатам проведенного социологического исследования поддается фиксации позитивный рост самооценки защищенности студенческой молодежи от произвола правоохранительных органов. Это важный индикатор положительного отношения молодых людей к правоохранительной сфере. В пользу такого вывода говорит и высокий показатель доверия  респондентов к правоохранительным органам. Для закрепления этого тренда необходимо выстраивание системной работы вузов и правоохранительных органов.</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58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6EAAC-307D-44DB-951E-E285343387D3}"/>
              </a:ext>
            </a:extLst>
          </p:cNvPr>
          <p:cNvSpPr txBox="1"/>
          <p:nvPr/>
        </p:nvSpPr>
        <p:spPr>
          <a:xfrm>
            <a:off x="701040" y="366623"/>
            <a:ext cx="107899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РЕЗЮМЕ (ВЫВОДЫ И ОБОБЩЕНИЯ) </a:t>
            </a:r>
          </a:p>
        </p:txBody>
      </p:sp>
      <p:sp>
        <p:nvSpPr>
          <p:cNvPr id="3" name="TextBox 2">
            <a:extLst>
              <a:ext uri="{FF2B5EF4-FFF2-40B4-BE49-F238E27FC236}">
                <a16:creationId xmlns:a16="http://schemas.microsoft.com/office/drawing/2014/main" id="{98CF0C8F-1DA2-4BE3-85DB-81810739E319}"/>
              </a:ext>
            </a:extLst>
          </p:cNvPr>
          <p:cNvSpPr txBox="1"/>
          <p:nvPr/>
        </p:nvSpPr>
        <p:spPr>
          <a:xfrm>
            <a:off x="213361" y="792480"/>
            <a:ext cx="5608320" cy="59093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РЕКОМЕНДАЦИИ</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solidFill>
                <a:prstClr val="black"/>
              </a:solidFill>
              <a:latin typeface="Helvetica" panose="020B0604020202020204" pitchFamily="34" charset="0"/>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Helvetica" panose="020B0604020202020204" pitchFamily="34" charset="0"/>
                <a:cs typeface="Helvetica" panose="020B0604020202020204" pitchFamily="34" charset="0"/>
              </a:rPr>
              <a:t>Целенаправленное формирование имиджа органов  правопорядка должно быть составной частью общей информационной политики МВД РК. Оно позволит создать существенное препятствие для трансляции субъективной оценки деятельности правоохранительных органов и способствовать более конструктивному социальному диалогу между правоохранительными органами и цифровым поколением молодежи. Транспарентность работы правоохранительных органов, формирование готовности молодежи участвовать в правовой практике принесут больший эффект, чем противодействие уже существующей преступности.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solidFill>
                <a:prstClr val="black"/>
              </a:solidFill>
              <a:latin typeface="Helvetica" panose="020B0604020202020204" pitchFamily="34" charset="0"/>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Helvetica" panose="020B0604020202020204" pitchFamily="34" charset="0"/>
                <a:cs typeface="Helvetica" panose="020B0604020202020204" pitchFamily="34" charset="0"/>
              </a:rPr>
              <a:t>Нынешняя студенческая молодежь – разновозрастная и даже </a:t>
            </a:r>
            <a:r>
              <a:rPr lang="ru-RU" sz="1400" dirty="0" err="1">
                <a:solidFill>
                  <a:prstClr val="black"/>
                </a:solidFill>
                <a:latin typeface="Helvetica" panose="020B0604020202020204" pitchFamily="34" charset="0"/>
                <a:cs typeface="Helvetica" panose="020B0604020202020204" pitchFamily="34" charset="0"/>
              </a:rPr>
              <a:t>разнопоколенная</a:t>
            </a:r>
            <a:r>
              <a:rPr lang="ru-RU" sz="1400" dirty="0">
                <a:solidFill>
                  <a:prstClr val="black"/>
                </a:solidFill>
                <a:latin typeface="Helvetica" panose="020B0604020202020204" pitchFamily="34" charset="0"/>
                <a:cs typeface="Helvetica" panose="020B0604020202020204" pitchFamily="34" charset="0"/>
              </a:rPr>
              <a:t> – от 18 до 35 лет, встречаются и 40-летние, в том числе среди первокурсников. Многие вынуждены совмещать учебу с работой, чтобы оплачивать обучение. В отличие от советского, цифровое поколение молодежи (отдельные категории студентов даже молодежью не назовешь) более </a:t>
            </a:r>
            <a:r>
              <a:rPr lang="ru-RU" sz="1400" dirty="0" err="1">
                <a:solidFill>
                  <a:prstClr val="black"/>
                </a:solidFill>
                <a:latin typeface="Helvetica" panose="020B0604020202020204" pitchFamily="34" charset="0"/>
                <a:cs typeface="Helvetica" panose="020B0604020202020204" pitchFamily="34" charset="0"/>
              </a:rPr>
              <a:t>атомизировано</a:t>
            </a:r>
            <a:r>
              <a:rPr lang="ru-RU" sz="1400" dirty="0">
                <a:solidFill>
                  <a:prstClr val="black"/>
                </a:solidFill>
                <a:latin typeface="Helvetica" panose="020B0604020202020204" pitchFamily="34" charset="0"/>
                <a:cs typeface="Helvetica" panose="020B0604020202020204" pitchFamily="34" charset="0"/>
              </a:rPr>
              <a:t> (не признает коллективности, уклоняется от общественных работ во внеучебное время и др.), прагматично и критично в своих оценках. Безусловно, это создает трудности для налаживания системного взаимодействия правоохранительных органов с вузами. Однако, выявленное в ходе опроса доброжелательное</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1EE26AF3-77A9-4C1A-BAD9-6DC5B0C3A93B}"/>
              </a:ext>
            </a:extLst>
          </p:cNvPr>
          <p:cNvSpPr txBox="1"/>
          <p:nvPr/>
        </p:nvSpPr>
        <p:spPr>
          <a:xfrm>
            <a:off x="6248400" y="1021080"/>
            <a:ext cx="5730239" cy="5478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отношение к правоохранительным органам со стороны большинства студентов, говорит о преодолимости этих трудностей. Учитывая, что студенческая молодежь – это завтрашнее поколение, которое станет полноправным носителем социального контроля в сфере работы правоохранительных структур, а также сами правоохранительные органы будут пополняться из рядов молодежи, необходимо выстраивать эффективное сотрудничество правоохранительных структур и высших учебных заведений с использованием исследований общественного мнения молодежи. Последние необходимо проводить в режиме мониторинга для улучшения коммуникации путем анализа роли обеих сторон и разработки предложений о том, как управлять взаимодействием для обеспечения успешного партнерства.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solidFill>
                <a:prstClr val="black"/>
              </a:solidFill>
              <a:latin typeface="Helvetica" panose="020B0604020202020204" pitchFamily="34" charset="0"/>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Вузам требуется содействие со стороны правоохранительных органов в организации правовой практики как одного из элементов учебного процесса. Для правоохранительных органов  это будет подспорьем в изучении и подготовке возможного кадрового резерва.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solidFill>
                <a:prstClr val="black"/>
              </a:solidFill>
              <a:latin typeface="Helvetica" panose="020B0604020202020204" pitchFamily="34" charset="0"/>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Чтобы заложить  правовой фундамент  для укрепления гражданского общества необходимо повышать правовую культуру молодежи. А это значит осуществление мер образовательного,</a:t>
            </a:r>
          </a:p>
        </p:txBody>
      </p:sp>
    </p:spTree>
    <p:extLst>
      <p:ext uri="{BB962C8B-B14F-4D97-AF65-F5344CB8AC3E}">
        <p14:creationId xmlns:p14="http://schemas.microsoft.com/office/powerpoint/2010/main" val="36380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6EAAC-307D-44DB-951E-E285343387D3}"/>
              </a:ext>
            </a:extLst>
          </p:cNvPr>
          <p:cNvSpPr txBox="1"/>
          <p:nvPr/>
        </p:nvSpPr>
        <p:spPr>
          <a:xfrm>
            <a:off x="701040" y="366623"/>
            <a:ext cx="107899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РЕЗЮМЕ (ВЫВОДЫ И ОБОБЩЕНИЯ) </a:t>
            </a:r>
          </a:p>
        </p:txBody>
      </p:sp>
      <p:sp>
        <p:nvSpPr>
          <p:cNvPr id="3" name="TextBox 2">
            <a:extLst>
              <a:ext uri="{FF2B5EF4-FFF2-40B4-BE49-F238E27FC236}">
                <a16:creationId xmlns:a16="http://schemas.microsoft.com/office/drawing/2014/main" id="{98CF0C8F-1DA2-4BE3-85DB-81810739E319}"/>
              </a:ext>
            </a:extLst>
          </p:cNvPr>
          <p:cNvSpPr txBox="1"/>
          <p:nvPr/>
        </p:nvSpPr>
        <p:spPr>
          <a:xfrm>
            <a:off x="213361" y="792480"/>
            <a:ext cx="5608320" cy="37548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РЕКОМЕНДАЦИИ</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информационного и организационного характера, направленных на создание разнообразных полномасштабных форм правового просвещения молодежи, разъяснений законодательства, прав и обязанностей правовых органов и самих студентов, особенно в случаях возникновения ситуаций противоправного характера.</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solidFill>
                <a:prstClr val="black"/>
              </a:solidFill>
              <a:latin typeface="Helvetica" panose="020B0604020202020204" pitchFamily="34" charset="0"/>
              <a:cs typeface="Helvetica"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Проведение регулярных встреч со студенческой молодежью в неформальной обстановке (совместные спортивные состязания, конкурсы музыкальные, литературные, по правовой тематике и др., сдача норм ГТО, пора возрождать эту практику), как представляется, вызовет встречный интерес и позитивный отклик со стороны студенческой молодежи. А главное, придет понимание, что обеспечение правопорядка возможно при тесном сотрудничестве высших учебных заведений и правоохранительных органов.</a:t>
            </a:r>
          </a:p>
        </p:txBody>
      </p:sp>
      <p:sp>
        <p:nvSpPr>
          <p:cNvPr id="4" name="TextBox 3">
            <a:extLst>
              <a:ext uri="{FF2B5EF4-FFF2-40B4-BE49-F238E27FC236}">
                <a16:creationId xmlns:a16="http://schemas.microsoft.com/office/drawing/2014/main" id="{43BB2D48-C84E-4C17-B098-4F57A27D0CEE}"/>
              </a:ext>
            </a:extLst>
          </p:cNvPr>
          <p:cNvSpPr txBox="1"/>
          <p:nvPr/>
        </p:nvSpPr>
        <p:spPr>
          <a:xfrm>
            <a:off x="6370319" y="1219200"/>
            <a:ext cx="5608319" cy="2893100"/>
          </a:xfrm>
          <a:prstGeom prst="rect">
            <a:avLst/>
          </a:prstGeom>
          <a:noFill/>
        </p:spPr>
        <p:txBody>
          <a:bodyPr wrap="square" rtlCol="0">
            <a:spAutoFit/>
          </a:bodyPr>
          <a:lstStyle/>
          <a:p>
            <a:r>
              <a:rPr lang="ru-RU" sz="1400" dirty="0">
                <a:latin typeface="Helvetica" panose="020B0604020202020204" pitchFamily="34" charset="0"/>
                <a:cs typeface="Helvetica" panose="020B0604020202020204" pitchFamily="34" charset="0"/>
              </a:rPr>
              <a:t>Целевые группы – непосредственные объекты внимания и патроната (опеки) со стороны правоохранительных органов:</a:t>
            </a:r>
          </a:p>
          <a:p>
            <a:endParaRPr lang="ru-RU" sz="14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Ø"/>
            </a:pPr>
            <a:r>
              <a:rPr lang="ru-RU" sz="1400" dirty="0">
                <a:latin typeface="Helvetica" panose="020B0604020202020204" pitchFamily="34" charset="0"/>
                <a:cs typeface="Helvetica" panose="020B0604020202020204" pitchFamily="34" charset="0"/>
              </a:rPr>
              <a:t> Девушки, 18-19 летние, горожанки: чаще испытывают затруднения в оценке правовой стороны деятельности правоохранительных органов и собственного чувства защищенности от их  </a:t>
            </a:r>
            <a:r>
              <a:rPr lang="ru-RU" sz="1400">
                <a:latin typeface="Helvetica" panose="020B0604020202020204" pitchFamily="34" charset="0"/>
                <a:cs typeface="Helvetica" panose="020B0604020202020204" pitchFamily="34" charset="0"/>
              </a:rPr>
              <a:t>возможного произвола.</a:t>
            </a:r>
            <a:endParaRPr lang="ru-RU" sz="1400" dirty="0">
              <a:latin typeface="Helvetica" panose="020B0604020202020204" pitchFamily="34" charset="0"/>
              <a:cs typeface="Helvetica" panose="020B0604020202020204" pitchFamily="34" charset="0"/>
            </a:endParaRPr>
          </a:p>
          <a:p>
            <a:r>
              <a:rPr lang="ru-RU" sz="1400"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Ø"/>
            </a:pPr>
            <a:r>
              <a:rPr lang="ru-RU" sz="1400" dirty="0">
                <a:latin typeface="Helvetica" panose="020B0604020202020204" pitchFamily="34" charset="0"/>
                <a:cs typeface="Helvetica" panose="020B0604020202020204" pitchFamily="34" charset="0"/>
              </a:rPr>
              <a:t>Юноши, 18-19 летние, сельчане: несколько чаще оценивают деятельность правоохранительных органов как недостаточно эффективную, порой с нарушением  закона и чаще отмечают понижение чувства защищенности от возможного произвола правоохранительных органов.</a:t>
            </a:r>
          </a:p>
        </p:txBody>
      </p:sp>
    </p:spTree>
    <p:extLst>
      <p:ext uri="{BB962C8B-B14F-4D97-AF65-F5344CB8AC3E}">
        <p14:creationId xmlns:p14="http://schemas.microsoft.com/office/powerpoint/2010/main" val="416123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6EAAC-307D-44DB-951E-E285343387D3}"/>
              </a:ext>
            </a:extLst>
          </p:cNvPr>
          <p:cNvSpPr txBox="1"/>
          <p:nvPr/>
        </p:nvSpPr>
        <p:spPr>
          <a:xfrm>
            <a:off x="883920" y="701040"/>
            <a:ext cx="10728960" cy="30162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400" b="1" dirty="0">
              <a:solidFill>
                <a:prstClr val="black"/>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400" b="1" dirty="0">
              <a:solidFill>
                <a:prstClr val="black"/>
              </a:solidFill>
              <a:latin typeface="+mj-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400" b="1" noProof="0" dirty="0">
              <a:solidFill>
                <a:prstClr val="black"/>
              </a:solidFill>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ДЕМОГРАФИЯ</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21396"/>
      </p:ext>
    </p:extLst>
  </p:cSld>
  <p:clrMapOvr>
    <a:masterClrMapping/>
  </p:clrMapOvr>
</p:sld>
</file>

<file path=ppt/theme/theme1.xml><?xml version="1.0" encoding="utf-8"?>
<a:theme xmlns:a="http://schemas.openxmlformats.org/drawingml/2006/main" name="3DFloat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alaisyn">
  <a:themeElements>
    <a:clrScheme name="Simple Light">
      <a:dk1>
        <a:srgbClr val="242424"/>
      </a:dk1>
      <a:lt1>
        <a:srgbClr val="FFFFFF"/>
      </a:lt1>
      <a:dk2>
        <a:srgbClr val="505050"/>
      </a:dk2>
      <a:lt2>
        <a:srgbClr val="F4F4F4"/>
      </a:lt2>
      <a:accent1>
        <a:srgbClr val="62CFB5"/>
      </a:accent1>
      <a:accent2>
        <a:srgbClr val="57C2EC"/>
      </a:accent2>
      <a:accent3>
        <a:srgbClr val="9957EC"/>
      </a:accent3>
      <a:accent4>
        <a:srgbClr val="E078F1"/>
      </a:accent4>
      <a:accent5>
        <a:srgbClr val="F7686B"/>
      </a:accent5>
      <a:accent6>
        <a:srgbClr val="4F5FF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5012</TotalTime>
  <Words>3182</Words>
  <Application>Microsoft Office PowerPoint</Application>
  <PresentationFormat>Широкоэкранный</PresentationFormat>
  <Paragraphs>208</Paragraphs>
  <Slides>19</Slides>
  <Notes>11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19</vt:i4>
      </vt:variant>
    </vt:vector>
  </HeadingPairs>
  <TitlesOfParts>
    <vt:vector size="31" baseType="lpstr">
      <vt:lpstr>Arial</vt:lpstr>
      <vt:lpstr>Calibri</vt:lpstr>
      <vt:lpstr>Calibri Light</vt:lpstr>
      <vt:lpstr>Helvetica</vt:lpstr>
      <vt:lpstr>Helvetica Neue</vt:lpstr>
      <vt:lpstr>Sitka Heading</vt:lpstr>
      <vt:lpstr>Source Sans Pro</vt:lpstr>
      <vt:lpstr>Times New Roman</vt:lpstr>
      <vt:lpstr>Wingdings</vt:lpstr>
      <vt:lpstr>3DFloatVTI</vt:lpstr>
      <vt:lpstr>Тема Office</vt:lpstr>
      <vt:lpstr>Qalaisyn</vt:lpstr>
      <vt:lpstr>Презентация PowerPoint</vt:lpstr>
      <vt:lpstr>ИМИДЖ ПРАВООХРАНИТЕЛЬНЫХ ОРГАНОВ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Данные, представленные на диаграммах, отражают пропорции элементов в структуре генеральной совокупности.   В составе опрошенных наиболее активно представлены возрастные категории 20-22 лет и 18-19 лет. Средний возраст – 22-23 года.   Основной контингент опрошенных – студенты женского пола, чаще всего 18-19 (38,9%) и 20-22 (33,5%) лет. Лишь каждый седьмой респондент - мужского пола, главным образом 20-22 лет (58,1%).    Абсолютное большинство участников опроса – горожане (в основном жители гг. Караганда и Темиртау). Их удельный вес среди девушек – 90,3%, среди юношей – 76,7%. В среднем только каждые восьмой-девятый опрошенные – жители близлежащих к Караганде сельских поселений: в составе девушек – 9,7%, в составе юношей – 23,3%. </vt:lpstr>
      <vt:lpstr>В составе выборки чаще всего встречаются студенты первых двух курсов. Их совокупный удельный вес составляет в среднем 71,4%, в разрезе женской и мужской групп – 79% и 48,8% соответственно.    Более двух третей опрошенных студентов совмещают учебу с работой – это доминантный тренд в обследованных группах: среди девушек учатся и работают – 65,8%, среди юношей – 67,4%. </vt:lpstr>
      <vt:lpstr>Презентация PowerPoint</vt:lpstr>
      <vt:lpstr>Ключевыми характеристиками правоохранительных органов, по мнению более половины опрошенных студентов, являются ответственность за защиту общества и профессионализм. Обе характеристики чаще всего отмечают соответственно: первокурсники (56,8%) и второкурсники (58,1%), девушки (54,9% и 52,9%), 18-19 летние (по 58,9%), неработающие (56,9% и 59,8%), сельчане (62,9% и 60% ).  В среднем каждый третий участник опроса считает, что правоохранительным органам присущи такие характеристики, как хорошая техническая и боевая оснащенность, а также прозрачность деятельности. Эти характеристики отражают устойчивость общественного мнения студенческого сообщества. Превышение средних показателей в группах соответственно: четверокурсников (31,4% и 42,9%), девушек (31,1%) и юношей (41,9%), 23-25 летних (по 33,3%), неработающих (30,4% и 59,8%), сельчан (31,4% и 60%).  Что касается подготовленности кадрового состава, то эту характеристику отметил лишь каждый пятый опрошенный. Данный показатель не имеет устойчивого характера, поскольку ниже минимально необходимого уровня (25%), отражающего устойчивость группового мнения. Однако частота упоминания этой характеристики выше среднего значения среди третьекурсников (25%), юношей (25,6%), старше 30 лет (34,7%).     </vt:lpstr>
      <vt:lpstr> Эффективность деятельности правоохранительных органов в  обеспечении внутренней безопасности отмечает практически половина опрошенных студентов. В разрезе групп показатели эффективности выше среднего значения – среди юношей (48,8%); 23-25 летних (60%) и 29-30 летних (66,7%); четверокурсников (60%) и пятикурсников (61,5%); неработающих студентов (49%); сельчан (57,1%). Самые низкие показатели зафиксированы в группах 18-19 летних (37,4%) и второкурсников (33,9%).   Четверть опрошенных оценивают деятельность правоохранительных органов как недостаточно эффективную, порой с нарушением закона. Данная категория респондентов наиболее активно представлена в группах юношей (34,9%);  18-19 летних (29,9%);студентов 3 курса (39,3%); неработающих (30,4%). Самые низкие показатели – в группах 23-25 летних (20%) и первокурсников (21%).  Каждый пятый участник опроса затруднился с ответом. В разрезе групп неопределившиеся чаще встречаются среди девушек (21,8%); 18-19 летних (24,3%) и от 30 лет и старше (24,5%); второкурсников (22,6%); горожан (21,5%). Реже всего – среди юношей (9,3%); 26-28 летних (11,1%); четверокурсников (8,6%); сельчан (8,6%).  Лишь каждый 16-й опрошенный ассоциирует правоохранительные органы с абсолютно неэффективной деятельностью, превышением полномочий. Такая оценка чаще, чем в среднем по массиву, встречается среди юношей (7%); 18-19 летних (8,4%); второкурсников (9,7%); работающих студентов (7,6%); сельчан (8,6%).     </vt:lpstr>
      <vt:lpstr>Совокупный показатель доверия (в большей или меньшей степени) правоохранительным органам – 62,6%. Полностью доверяют им от 30% девушек до 32,6% юношей; от 23,4% среди 18-19 летних до 53,3% среди 23-25 летних; от 21% среди второкурсников до 38,5% среди пятикурсников; от 29,8% работающих студентов до 31,4% в группе неработающих; от 22,9% среди сельчан до 31,3% среди горожан. Скорее доверяют (по сути авансируют доверие) в равной степени как юноши, так и девушки (соответственно 32,6% и 32,3%), работающие и неработающие (32,3% и 32,4% соответственно); от 22,2% среди 26-28 летних до 36,7% в группе старше 30 лет; от 15,4% среди пятикурсников до 42,9% среди четверокурсников; от 30,2% среди горожан до 48,6% в группе сельчан.  Суммарный показатель недоверяющих (полностью и скорее) правоохранительным органам – 21,4% (в 3 раза ниже аналогичного показателя доверия). В целом показатели полного недоверия не столь уж значительно отличаются от среднего показателя (размах колебаний даже в крайних случаях не превышает 3-4 процентных пунктов). Максимальные показатели отсутствия доверия  отмечаются в группах 26-28 летних (11,1%), 18-19 летних (10,3%), старше 30 лет (10,2%), третьекурсников (10,7%). Во всех остальных группах показатели соотносятся со средним значением в сопоставимых пределах. Скорее не доверяют чаще, чем в среднем по массиву, в группах третьекурсников (21,4%) и второкурсников (21%): в возрастной группе 20-22 года (18%).  Каждый шестой участник опроса затруднился с ответом. Превышение среднего показателя по массиву (на 4-6 пп.) зафиксировано в группах 23-25 летних (20%), 26-28 летних (22,2%), 29-30 летних (33,3%). </vt:lpstr>
      <vt:lpstr> </vt:lpstr>
      <vt:lpstr> </vt:lpstr>
      <vt:lpstr>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Bakhytzhamal Bekturganova</dc:creator>
  <cp:lastModifiedBy>semgaliev@gmail.com</cp:lastModifiedBy>
  <cp:revision>123</cp:revision>
  <dcterms:created xsi:type="dcterms:W3CDTF">2024-10-10T15:38:00Z</dcterms:created>
  <dcterms:modified xsi:type="dcterms:W3CDTF">2024-11-14T11:35:56Z</dcterms:modified>
</cp:coreProperties>
</file>