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54"/>
  </p:handoutMasterIdLst>
  <p:sldIdLst>
    <p:sldId id="286" r:id="rId2"/>
    <p:sldId id="256" r:id="rId3"/>
    <p:sldId id="436" r:id="rId4"/>
    <p:sldId id="429" r:id="rId5"/>
    <p:sldId id="430" r:id="rId6"/>
    <p:sldId id="431" r:id="rId7"/>
    <p:sldId id="335" r:id="rId8"/>
    <p:sldId id="334" r:id="rId9"/>
    <p:sldId id="354" r:id="rId10"/>
    <p:sldId id="352" r:id="rId11"/>
    <p:sldId id="353" r:id="rId12"/>
    <p:sldId id="396" r:id="rId13"/>
    <p:sldId id="397" r:id="rId14"/>
    <p:sldId id="355" r:id="rId15"/>
    <p:sldId id="356" r:id="rId16"/>
    <p:sldId id="333" r:id="rId17"/>
    <p:sldId id="358" r:id="rId18"/>
    <p:sldId id="398" r:id="rId19"/>
    <p:sldId id="357" r:id="rId20"/>
    <p:sldId id="417" r:id="rId21"/>
    <p:sldId id="418" r:id="rId22"/>
    <p:sldId id="419" r:id="rId23"/>
    <p:sldId id="399" r:id="rId24"/>
    <p:sldId id="359" r:id="rId25"/>
    <p:sldId id="360" r:id="rId26"/>
    <p:sldId id="363" r:id="rId27"/>
    <p:sldId id="394" r:id="rId28"/>
    <p:sldId id="364" r:id="rId29"/>
    <p:sldId id="362" r:id="rId30"/>
    <p:sldId id="361" r:id="rId31"/>
    <p:sldId id="365" r:id="rId32"/>
    <p:sldId id="366" r:id="rId33"/>
    <p:sldId id="368" r:id="rId34"/>
    <p:sldId id="369" r:id="rId35"/>
    <p:sldId id="371" r:id="rId36"/>
    <p:sldId id="373" r:id="rId37"/>
    <p:sldId id="370" r:id="rId38"/>
    <p:sldId id="379" r:id="rId39"/>
    <p:sldId id="380" r:id="rId40"/>
    <p:sldId id="432" r:id="rId41"/>
    <p:sldId id="433" r:id="rId42"/>
    <p:sldId id="434" r:id="rId43"/>
    <p:sldId id="435" r:id="rId44"/>
    <p:sldId id="372" r:id="rId45"/>
    <p:sldId id="349" r:id="rId46"/>
    <p:sldId id="423" r:id="rId47"/>
    <p:sldId id="424" r:id="rId48"/>
    <p:sldId id="426" r:id="rId49"/>
    <p:sldId id="425" r:id="rId50"/>
    <p:sldId id="427" r:id="rId51"/>
    <p:sldId id="428" r:id="rId52"/>
    <p:sldId id="34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A58C51"/>
    <a:srgbClr val="213969"/>
    <a:srgbClr val="332319"/>
    <a:srgbClr val="173A8D"/>
    <a:srgbClr val="003374"/>
    <a:srgbClr val="C9A093"/>
    <a:srgbClr val="385592"/>
    <a:srgbClr val="3A5896"/>
    <a:srgbClr val="1D3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669" autoAdjust="0"/>
  </p:normalViewPr>
  <p:slideViewPr>
    <p:cSldViewPr snapToGrid="0">
      <p:cViewPr>
        <p:scale>
          <a:sx n="59" d="100"/>
          <a:sy n="59" d="100"/>
        </p:scale>
        <p:origin x="-158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7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8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499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6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1132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12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24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0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7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8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4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2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1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3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30595" y="868680"/>
            <a:ext cx="5826719" cy="412623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о работе за 20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-2023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год и стратегических задачах развития Академии «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Bolashaq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1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" tIns="45720" rIns="326922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25218" y="505599"/>
            <a:ext cx="29372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Рейтинг НПП «Атамекен»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583548"/>
              </p:ext>
            </p:extLst>
          </p:nvPr>
        </p:nvGraphicFramePr>
        <p:xfrm>
          <a:off x="387045" y="1290430"/>
          <a:ext cx="8213559" cy="513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376"/>
                <a:gridCol w="1960348"/>
                <a:gridCol w="858572"/>
                <a:gridCol w="986664"/>
                <a:gridCol w="1226407"/>
                <a:gridCol w="1467017"/>
                <a:gridCol w="1350175"/>
              </a:tblGrid>
              <a:tr h="594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программа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7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В01</a:t>
                      </a: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-Педагогика и психология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19/34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619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В01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-Дошкольное обучение и воспитание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участвовали (не было выпуска очников)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(менее 5 вып-ов, не подл. ранж)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участвовали (не было приема очников)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625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6В01301- Педагогика и методика начального обучения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участвовали (не было выпуска очников)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участвовали (не было выпуска очников)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34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В01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701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-Казахский язык и литература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34/38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В01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702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-Иностранный язык: два иностранных языка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20/39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В0</a:t>
                      </a: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04101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-Финансы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(менее 5 вып, не подлежат ранж)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53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В0</a:t>
                      </a: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4201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-Юриспруденция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50/56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2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В1</a:t>
                      </a: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0101</a:t>
                      </a: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-Фармация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446" marR="31446" marT="561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5/7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8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" tIns="45720" rIns="326922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32807" y="2725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Льготы и гранты с 2011 по 2022гг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220893"/>
              </p:ext>
            </p:extLst>
          </p:nvPr>
        </p:nvGraphicFramePr>
        <p:xfrm>
          <a:off x="385011" y="1143336"/>
          <a:ext cx="7812505" cy="4639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7329"/>
                <a:gridCol w="1121399"/>
                <a:gridCol w="1121399"/>
                <a:gridCol w="1121399"/>
                <a:gridCol w="1121399"/>
                <a:gridCol w="847262"/>
                <a:gridCol w="810710"/>
                <a:gridCol w="631608"/>
              </a:tblGrid>
              <a:tr h="2728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годы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Гос.гранты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Гранты ректора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Льготы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Заочное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Очное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Заочное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Очное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Заочное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Очное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91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(МОН РК)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(МИО)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(магистр.)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(бак.)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(маг.)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56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" tIns="45720" rIns="326922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36086" y="659487"/>
            <a:ext cx="52718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Трудоустройство выпускников 2016-2023 гг.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078961"/>
              </p:ext>
            </p:extLst>
          </p:nvPr>
        </p:nvGraphicFramePr>
        <p:xfrm>
          <a:off x="716497" y="1572128"/>
          <a:ext cx="7448936" cy="4663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380"/>
                <a:gridCol w="1099463"/>
                <a:gridCol w="1099463"/>
                <a:gridCol w="1084565"/>
                <a:gridCol w="1084565"/>
                <a:gridCol w="937076"/>
                <a:gridCol w="813424"/>
              </a:tblGrid>
              <a:tr h="7174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выпускников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трудоустроенных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трудоустроенных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госзаказу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госзаказу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госзаказу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86,5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84,2%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81,8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66,5%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69,4%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71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" tIns="45720" rIns="326922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11368" y="477253"/>
            <a:ext cx="59770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изменения ППС. Кадровый потенциал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301011"/>
              </p:ext>
            </p:extLst>
          </p:nvPr>
        </p:nvGraphicFramePr>
        <p:xfrm>
          <a:off x="304802" y="1203157"/>
          <a:ext cx="7812503" cy="4841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9872"/>
                <a:gridCol w="734961"/>
                <a:gridCol w="977055"/>
                <a:gridCol w="1006235"/>
                <a:gridCol w="898985"/>
                <a:gridCol w="1117425"/>
                <a:gridCol w="898985"/>
                <a:gridCol w="898985"/>
              </a:tblGrid>
              <a:tr h="723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штатных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докт.наук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 PhD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канд. наук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остеп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Остеп.%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57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57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57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57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57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746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38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20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49,6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05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30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30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  <a:tr h="330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564" marR="535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33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" tIns="45720" rIns="326922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65513" y="14243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данных по нарушениям дисциплины преподавателями показал: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466533"/>
              </p:ext>
            </p:extLst>
          </p:nvPr>
        </p:nvGraphicFramePr>
        <p:xfrm>
          <a:off x="716756" y="1475875"/>
          <a:ext cx="7224085" cy="4459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2375"/>
                <a:gridCol w="1005510"/>
                <a:gridCol w="972858"/>
                <a:gridCol w="972858"/>
                <a:gridCol w="1550934"/>
                <a:gridCol w="1399550"/>
              </a:tblGrid>
              <a:tr h="5718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Объявлены: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Итого получили дисц. взыск. (чел)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Снята стим.доплата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</a:tr>
              <a:tr h="1028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Строгий выговор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выговор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highlight>
                            <a:srgbClr val="FFFFFF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замечания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2018/2019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</a:tr>
              <a:tr h="571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2019/2020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</a:tr>
              <a:tr h="571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2020/2021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</a:tr>
              <a:tr h="571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2021/2022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</a:tr>
              <a:tr h="571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2022/2023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925" marR="34925" marT="34925" marB="349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08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" tIns="45720" rIns="326922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46325" y="457200"/>
            <a:ext cx="64513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Учебно-педагогическая нагрузка по кафедрам составила: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936057"/>
              </p:ext>
            </p:extLst>
          </p:nvPr>
        </p:nvGraphicFramePr>
        <p:xfrm>
          <a:off x="641685" y="1604214"/>
          <a:ext cx="7652082" cy="4395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084"/>
                <a:gridCol w="4036838"/>
                <a:gridCol w="1700082"/>
                <a:gridCol w="1215078"/>
              </a:tblGrid>
              <a:tr h="90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часов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Ставки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1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26946,</a:t>
                      </a: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1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8386,5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01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 и межкультурной коммуникации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kk-KZ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1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8608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13,75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1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9622,</a:t>
                      </a:r>
                      <a:r>
                        <a:rPr lang="kk-KZ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1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kk-KZ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499,75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19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89614</a:t>
                      </a:r>
                      <a:endParaRPr lang="ru-RU" sz="18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03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48069"/>
              </p:ext>
            </p:extLst>
          </p:nvPr>
        </p:nvGraphicFramePr>
        <p:xfrm>
          <a:off x="863272" y="1219198"/>
          <a:ext cx="7286117" cy="4985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602"/>
                <a:gridCol w="3843774"/>
                <a:gridCol w="1618774"/>
                <a:gridCol w="1156967"/>
              </a:tblGrid>
              <a:tr h="997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часов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Ставки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85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27232,8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85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8411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97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 и межкультурной коммуникации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1648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85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8683,75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85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9695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85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24735</a:t>
                      </a: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85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90406,8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62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5053" y="386999"/>
            <a:ext cx="52970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Академическая мобильность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Академии «Bolashaq» в разрезе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кафедр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429"/>
              </p:ext>
            </p:extLst>
          </p:nvPr>
        </p:nvGraphicFramePr>
        <p:xfrm>
          <a:off x="705855" y="1395662"/>
          <a:ext cx="7812501" cy="4515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8574"/>
                <a:gridCol w="2001829"/>
                <a:gridCol w="1218574"/>
                <a:gridCol w="1140008"/>
                <a:gridCol w="1116758"/>
                <a:gridCol w="1116758"/>
              </a:tblGrid>
              <a:tr h="6686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кафедры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Внутренняя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мобильность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Внешняя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мобильность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6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(чель)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(чел.)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ППС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(чел)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(чел.)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0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6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КиЛ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6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ПиФД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3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ИЯиМК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4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203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57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32807" y="152897"/>
            <a:ext cx="548824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Сравнительный анализ результатов летних экзаменационных сессий студентов очной формы обучения </a:t>
            </a:r>
            <a:endParaRPr kumimoji="0" lang="ru-RU" altLang="zh-CN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71050"/>
              </p:ext>
            </p:extLst>
          </p:nvPr>
        </p:nvGraphicFramePr>
        <p:xfrm>
          <a:off x="401054" y="1263066"/>
          <a:ext cx="8325850" cy="5594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1278"/>
                <a:gridCol w="786875"/>
                <a:gridCol w="835906"/>
                <a:gridCol w="835906"/>
                <a:gridCol w="783713"/>
                <a:gridCol w="758404"/>
                <a:gridCol w="945042"/>
                <a:gridCol w="945042"/>
                <a:gridCol w="613684"/>
              </a:tblGrid>
              <a:tr h="2882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ОП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Контингент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Успеваемость в %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Буквенный эквивалент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46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6В01201-Дошкольное обучение и воспитание 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57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6В01301-Педагогика и методика начального обучения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347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6В01101-Педагогика и психология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347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6В01701-Казахский язык и литература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57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6В01703-Казахский язык и лит в обр. учр с казахским и рус. Яз. обучения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578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6В01702-Иностранный язык: два иностранных языка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231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6В04201-Юриспруденция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46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6В04202-Юридическое сопр. Предпр. Деятел.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151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6В04101-Финансы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231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6B10101-Фармация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С+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  <a:tr h="136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0884" marR="308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04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96631" y="173833"/>
            <a:ext cx="53068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9B2D1F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Дополнительный семестр (итоги летней экзаменационной сессии)</a:t>
            </a:r>
            <a:endParaRPr lang="kk-KZ" sz="2400" b="1" dirty="0">
              <a:solidFill>
                <a:srgbClr val="9B2D1F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16250"/>
              </p:ext>
            </p:extLst>
          </p:nvPr>
        </p:nvGraphicFramePr>
        <p:xfrm>
          <a:off x="240634" y="1251284"/>
          <a:ext cx="8277723" cy="5392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9808"/>
                <a:gridCol w="3224463"/>
                <a:gridCol w="1986556"/>
                <a:gridCol w="2236469"/>
                <a:gridCol w="140427"/>
              </a:tblGrid>
              <a:tr h="3910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образовательной программы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Академическая  задолженность и получившие оценки F, FX (итоги сессии)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7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91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6В01101-Педагогика и психология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91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6В01201-Дошкольное обучение и воспитание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86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6В01301-Педагогика и методика начального обучения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910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6В01701-Казахский язык и литература                              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782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6В01703-Казахский язык и лит. в образ. учр. с казахским и русским языками обучения 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86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6В01702-Иностранный язык: два иностранных языка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195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6B10101-Фармация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40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6В04201-Юриспруденция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43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6В04101-Финансы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63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658" marR="516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53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44795" y="1440180"/>
            <a:ext cx="7453335" cy="5143500"/>
          </a:xfrm>
        </p:spPr>
        <p:txBody>
          <a:bodyPr/>
          <a:lstStyle/>
          <a:p>
            <a:pPr algn="l"/>
            <a:r>
              <a:rPr lang="kk-KZ" sz="4000" b="1" smtClean="0"/>
              <a:t>  </a:t>
            </a:r>
            <a:br>
              <a:rPr lang="kk-KZ" sz="4000" b="1" smtClean="0"/>
            </a:br>
            <a:r>
              <a:rPr lang="kk-KZ" sz="4000" b="1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k-KZ" sz="3600" b="1" smtClean="0">
                <a:solidFill>
                  <a:schemeClr val="accent1">
                    <a:lumMod val="75000"/>
                  </a:schemeClr>
                </a:solidFill>
              </a:rPr>
              <a:t>Направления деятельности</a:t>
            </a:r>
            <a:r>
              <a:rPr lang="ru-RU" sz="3600" b="1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br>
              <a:rPr lang="ru-RU" sz="3600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  <a:t>- учебная работа;</a:t>
            </a:r>
            <a:b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  <a:t>- научная деятельность;</a:t>
            </a:r>
            <a:b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  <a:t>- воспитательная работа;</a:t>
            </a:r>
            <a:b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  <a:t>- издательская деятельность;</a:t>
            </a:r>
            <a:b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smtClean="0">
                <a:solidFill>
                  <a:schemeClr val="accent1">
                    <a:lumMod val="75000"/>
                  </a:schemeClr>
                </a:solidFill>
              </a:rPr>
              <a:t>- административно-хозяйственная деятельность.</a:t>
            </a: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8039" y="573944"/>
            <a:ext cx="49944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Выполнение плана издательской работы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116720"/>
              </p:ext>
            </p:extLst>
          </p:nvPr>
        </p:nvGraphicFramePr>
        <p:xfrm>
          <a:off x="368969" y="1572130"/>
          <a:ext cx="8245641" cy="47163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703"/>
                <a:gridCol w="2646347"/>
                <a:gridCol w="1623778"/>
                <a:gridCol w="1623778"/>
                <a:gridCol w="1658035"/>
              </a:tblGrid>
              <a:tr h="639960">
                <a:tc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выполнено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9960">
                <a:tc>
                  <a:txBody>
                    <a:bodyPr/>
                    <a:lstStyle/>
                    <a:p>
                      <a:pPr marL="18415"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9960">
                <a:tc>
                  <a:txBody>
                    <a:bodyPr/>
                    <a:lstStyle/>
                    <a:p>
                      <a:pPr marL="18415"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9960">
                <a:tc>
                  <a:txBody>
                    <a:bodyPr/>
                    <a:lstStyle/>
                    <a:p>
                      <a:pPr marL="18415"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6632">
                <a:tc>
                  <a:txBody>
                    <a:bodyPr/>
                    <a:lstStyle/>
                    <a:p>
                      <a:pPr marL="18415"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9960">
                <a:tc>
                  <a:txBody>
                    <a:bodyPr/>
                    <a:lstStyle/>
                    <a:p>
                      <a:pPr marL="18415"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9960">
                <a:tc>
                  <a:txBody>
                    <a:bodyPr/>
                    <a:lstStyle/>
                    <a:p>
                      <a:pPr marL="18415" indent="9017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МК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92,3 %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45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8039" y="266167"/>
            <a:ext cx="61922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анализа по плану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изданию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ППС учебно-методических работ за последние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учебных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062"/>
              </p:ext>
            </p:extLst>
          </p:nvPr>
        </p:nvGraphicFramePr>
        <p:xfrm>
          <a:off x="352926" y="1714241"/>
          <a:ext cx="8133349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055"/>
                <a:gridCol w="2459618"/>
                <a:gridCol w="1301169"/>
                <a:gridCol w="1301169"/>
                <a:gridCol w="1301169"/>
                <a:gridCol w="130116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 уч.год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 уч.год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уч.год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 уч.год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МК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415" indent="90170"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76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03158" y="450528"/>
            <a:ext cx="69671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проведенных открытых занятий, мастер-классов и взаимопосещений за последних 5 учебных лет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98159"/>
              </p:ext>
            </p:extLst>
          </p:nvPr>
        </p:nvGraphicFramePr>
        <p:xfrm>
          <a:off x="673768" y="1856865"/>
          <a:ext cx="6641431" cy="314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067"/>
                <a:gridCol w="2342682"/>
                <a:gridCol w="2342682"/>
              </a:tblGrid>
              <a:tr h="899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взаимопосещений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открытых занятий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 уч.год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 уч.год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 уч.год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 уч.год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7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 уч.год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3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2248" y="639528"/>
            <a:ext cx="6747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(участие) конкурса студенческих работ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875415"/>
              </p:ext>
            </p:extLst>
          </p:nvPr>
        </p:nvGraphicFramePr>
        <p:xfrm>
          <a:off x="176463" y="1235243"/>
          <a:ext cx="8325853" cy="5117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316"/>
                <a:gridCol w="3561347"/>
                <a:gridCol w="1443790"/>
                <a:gridCol w="978568"/>
                <a:gridCol w="1459832"/>
              </a:tblGrid>
              <a:tr h="2367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изменения показателя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 anchor="ctr"/>
                </a:tc>
              </a:tr>
              <a:tr h="10831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42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</a:tr>
              <a:tr h="64988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 и литература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изменения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</a:tr>
              <a:tr h="47342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</a:tr>
              <a:tr h="64988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изменения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</a:tr>
              <a:tr h="47342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</a:tr>
              <a:tr h="47342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</a:tr>
              <a:tr h="47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531" marR="575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0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89669" y="492442"/>
            <a:ext cx="309187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Командировки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студентов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536649"/>
              </p:ext>
            </p:extLst>
          </p:nvPr>
        </p:nvGraphicFramePr>
        <p:xfrm>
          <a:off x="726280" y="1411707"/>
          <a:ext cx="7759993" cy="4940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2132"/>
                <a:gridCol w="3619773"/>
                <a:gridCol w="1033595"/>
                <a:gridCol w="1033595"/>
                <a:gridCol w="1240898"/>
              </a:tblGrid>
              <a:tr h="3981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изменения показателя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6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1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изменения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1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 и литература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изменения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9627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и межкультурной коммуникации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1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изменения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1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1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изменения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8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29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39248" y="358501"/>
            <a:ext cx="47475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Публикации </a:t>
            </a:r>
            <a:r>
              <a:rPr lang="kk-KZ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студентов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(вне академии)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23659"/>
              </p:ext>
            </p:extLst>
          </p:nvPr>
        </p:nvGraphicFramePr>
        <p:xfrm>
          <a:off x="261060" y="1491614"/>
          <a:ext cx="8369592" cy="4637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8462"/>
                <a:gridCol w="3958117"/>
                <a:gridCol w="1018462"/>
                <a:gridCol w="1017664"/>
                <a:gridCol w="1356887"/>
              </a:tblGrid>
              <a:tr h="3777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7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7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обучение и воспитание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7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 и литература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изменения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7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7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7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7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74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7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0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218273" y="386999"/>
            <a:ext cx="4744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Публикации студентов (организованные академии «Bolashaq»)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11509"/>
              </p:ext>
            </p:extLst>
          </p:nvPr>
        </p:nvGraphicFramePr>
        <p:xfrm>
          <a:off x="484379" y="1714825"/>
          <a:ext cx="7857514" cy="4809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611"/>
                <a:gridCol w="3712164"/>
                <a:gridCol w="956619"/>
                <a:gridCol w="956619"/>
                <a:gridCol w="1278501"/>
              </a:tblGrid>
              <a:tr h="36999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9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обучение и воспитание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 и литература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998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9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37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52803" y="773999"/>
            <a:ext cx="758098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студентов в конференциях, семинарах, круглых столах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(без публикаций)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320143"/>
              </p:ext>
            </p:extLst>
          </p:nvPr>
        </p:nvGraphicFramePr>
        <p:xfrm>
          <a:off x="444844" y="1758884"/>
          <a:ext cx="7796903" cy="4204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314"/>
                <a:gridCol w="3031958"/>
                <a:gridCol w="1700463"/>
                <a:gridCol w="1203158"/>
                <a:gridCol w="1103010"/>
              </a:tblGrid>
              <a:tr h="1436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Кафедры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  <a:tr h="287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изменения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  <a:tr h="1436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обучение и воспитание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  <a:tr h="430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 и литература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  <a:tr h="430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и межкультурной коммуникации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  <a:tr h="430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  <a:tr h="430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  <a:tr h="14618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  <a:tr h="43099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  <a:tr h="430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847" marR="468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35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28008" y="580157"/>
            <a:ext cx="48946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Призеры и победители научных конкурсов и олимпиад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24434"/>
              </p:ext>
            </p:extLst>
          </p:nvPr>
        </p:nvGraphicFramePr>
        <p:xfrm>
          <a:off x="520446" y="1587596"/>
          <a:ext cx="8309811" cy="4722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440"/>
                <a:gridCol w="3471606"/>
                <a:gridCol w="1763067"/>
                <a:gridCol w="1054205"/>
                <a:gridCol w="1290493"/>
              </a:tblGrid>
              <a:tr h="10864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Кафедры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600">
                          <a:effectLst/>
                        </a:rPr>
                        <a:t>Количество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Динамика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  <a:tr h="217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2021-2022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2022-2023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0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Педагогика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увеличение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  <a:tr h="118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Дошкольное обучение и воспитание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  <a:tr h="4740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Казахский язык и литература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увеличение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  <a:tr h="4740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Иностранный язык и межкультурной коммуникации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увеличение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  <a:tr h="4740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без изменения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  <a:tr h="4740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уменьшение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  <a:tr h="11851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Финансов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  <a:tr h="47406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1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увеличение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  <a:tr h="474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</a:rPr>
                        <a:t>Итого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увеличение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544" marR="386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09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63271" y="727833"/>
            <a:ext cx="733228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101725" algn="l"/>
              </a:tabLs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Сравнительный анализ количества выпуска публикаций в Международном научном журнале «Актуальные проблемы современности» за 2022, 2023 календарные года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771733"/>
              </p:ext>
            </p:extLst>
          </p:nvPr>
        </p:nvGraphicFramePr>
        <p:xfrm>
          <a:off x="863271" y="1732549"/>
          <a:ext cx="7186867" cy="4564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961"/>
                <a:gridCol w="663437"/>
                <a:gridCol w="664172"/>
                <a:gridCol w="664172"/>
                <a:gridCol w="664172"/>
                <a:gridCol w="663437"/>
                <a:gridCol w="664172"/>
                <a:gridCol w="664172"/>
                <a:gridCol w="664172"/>
              </a:tblGrid>
              <a:tr h="1491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Юриднауки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Филология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Гуманнауки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Техн.науки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07695"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ФармФармация Хим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АПС 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(35)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АПС 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(36)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АПС 3 (3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9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АПС 3 (3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ИТОГО: 20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 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АПС 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(39)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АПС </a:t>
                      </a: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(40)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АПС 3 (41)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АПС 3 (42)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ИТОГО: 20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3 г.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8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294" y="0"/>
            <a:ext cx="925029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04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64584"/>
              </p:ext>
            </p:extLst>
          </p:nvPr>
        </p:nvGraphicFramePr>
        <p:xfrm>
          <a:off x="240631" y="1363579"/>
          <a:ext cx="8213559" cy="432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685"/>
                <a:gridCol w="4716379"/>
                <a:gridCol w="1283368"/>
                <a:gridCol w="1572127"/>
              </a:tblGrid>
              <a:tr h="332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ППС, чел.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104">
                <a:tc row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(ДОВ)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10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710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710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7104">
                <a:tc row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7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(Фин)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10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НИР выполняли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70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98039" y="599842"/>
            <a:ext cx="532556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 ДОГОВОРОВ О СОТРУДНИЧЕСТВЕ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777257"/>
              </p:ext>
            </p:extLst>
          </p:nvPr>
        </p:nvGraphicFramePr>
        <p:xfrm>
          <a:off x="609598" y="1780676"/>
          <a:ext cx="7122696" cy="3978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959"/>
                <a:gridCol w="3323977"/>
                <a:gridCol w="1620380"/>
                <a:gridCol w="1620380"/>
              </a:tblGrid>
              <a:tr h="4332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договоров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5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</a:tr>
              <a:tr h="3985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</a:tr>
              <a:tr h="3985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Казахский язык и литература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</a:tr>
              <a:tr h="3985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и МК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</a:tr>
              <a:tr h="3985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</a:tr>
              <a:tr h="7550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</a:tr>
              <a:tr h="39858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</a:tr>
              <a:tr h="3985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898" marR="578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16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87860" y="562932"/>
            <a:ext cx="68810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НАУЧНЫХ КОНФЕРЕНЦИЯХ, СЕМИНАРАХ, КРУГЛЫХ СТОЛАХ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ПРЕДЕЛАМИ ВУЗА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291547"/>
              </p:ext>
            </p:extLst>
          </p:nvPr>
        </p:nvGraphicFramePr>
        <p:xfrm>
          <a:off x="610076" y="1427747"/>
          <a:ext cx="7330766" cy="4522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154"/>
                <a:gridCol w="4309282"/>
                <a:gridCol w="1304665"/>
                <a:gridCol w="1304665"/>
              </a:tblGrid>
              <a:tr h="49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38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7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49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698039" y="549046"/>
            <a:ext cx="67420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НАУЧНЫЕ КОНФЕРЕНЦИИ, СЕМИНАРЫ, КРУГЛЫЕ СТОЛЫ И ДРУГИЕ МЕРОПРИЯТИЯ ПРОВЕДЕННЫЕ ВНУТРИ ВУЗА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483501"/>
              </p:ext>
            </p:extLst>
          </p:nvPr>
        </p:nvGraphicFramePr>
        <p:xfrm>
          <a:off x="610076" y="1700462"/>
          <a:ext cx="8261208" cy="4205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466"/>
                <a:gridCol w="4856228"/>
                <a:gridCol w="1470257"/>
                <a:gridCol w="1470257"/>
              </a:tblGrid>
              <a:tr h="50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5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7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16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205286" y="486684"/>
            <a:ext cx="593345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Количественные показатели публикации монографий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16492"/>
              </p:ext>
            </p:extLst>
          </p:nvPr>
        </p:nvGraphicFramePr>
        <p:xfrm>
          <a:off x="610076" y="1876924"/>
          <a:ext cx="7539312" cy="3217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879"/>
                <a:gridCol w="4431873"/>
                <a:gridCol w="1341780"/>
                <a:gridCol w="1341780"/>
              </a:tblGrid>
              <a:tr h="35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23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53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32807" y="12788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НАУЧНОЕ РУКОВОДСТВО МАГИСТЕРСКИМИ ИЛИ ДОКТОРСКИМИ ДИССЕРТАЦИЯМИ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18002"/>
              </p:ext>
            </p:extLst>
          </p:nvPr>
        </p:nvGraphicFramePr>
        <p:xfrm>
          <a:off x="609599" y="1443789"/>
          <a:ext cx="7732295" cy="4475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719"/>
                <a:gridCol w="4419744"/>
                <a:gridCol w="1444916"/>
                <a:gridCol w="1444916"/>
              </a:tblGrid>
              <a:tr h="560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</a:tr>
              <a:tr h="560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</a:tr>
              <a:tr h="560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</a:tr>
              <a:tr h="560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</a:tr>
              <a:tr h="111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</a:tr>
              <a:tr h="560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</a:tr>
              <a:tr h="5601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95" marR="666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13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303674" y="700001"/>
            <a:ext cx="60917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НАУЧНО-ПЕДАГОГИЧЕСКИЙ КВАЛИФИКАЦИИ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327938"/>
              </p:ext>
            </p:extLst>
          </p:nvPr>
        </p:nvGraphicFramePr>
        <p:xfrm>
          <a:off x="610075" y="1523998"/>
          <a:ext cx="7731819" cy="4237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702"/>
                <a:gridCol w="4545035"/>
                <a:gridCol w="1376041"/>
                <a:gridCol w="1376041"/>
              </a:tblGrid>
              <a:tr h="519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3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+ ДОВ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9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9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9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9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9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9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73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46683" y="422698"/>
            <a:ext cx="5548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 С НЕНУЛЕВЫМ ИМПАКТ ФАКТОРОМ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99367"/>
              </p:ext>
            </p:extLst>
          </p:nvPr>
        </p:nvGraphicFramePr>
        <p:xfrm>
          <a:off x="863270" y="1090866"/>
          <a:ext cx="7767383" cy="4960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702"/>
                <a:gridCol w="4565941"/>
                <a:gridCol w="1382370"/>
                <a:gridCol w="1382370"/>
              </a:tblGrid>
              <a:tr h="569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5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0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9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9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5431" y="416379"/>
            <a:ext cx="83900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 В НАУЧНЫХ ЖУРНАЛАХ И МАТЕРИАЛАХ НАУЧНЫХ КОНФЕРЕНЦИЙ </a:t>
            </a:r>
          </a:p>
          <a:p>
            <a:pPr algn="ctr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ДАЛЬНЕГО И БЛИЖНЕГО ЗАРУБЕЖЬЯ БЕЗ ИМПАКТ-ФАКТОРА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455736"/>
              </p:ext>
            </p:extLst>
          </p:nvPr>
        </p:nvGraphicFramePr>
        <p:xfrm>
          <a:off x="610075" y="1748589"/>
          <a:ext cx="7715777" cy="4239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800"/>
                <a:gridCol w="4535605"/>
                <a:gridCol w="1373186"/>
                <a:gridCol w="1373186"/>
              </a:tblGrid>
              <a:tr h="50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5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4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8779" y="143925"/>
            <a:ext cx="59997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 В НАУЧНЫХ ЖУРНАЛАХ РЕСПУБЛИКИ КАЗАХСТАН, РЕКОМЕНДУЕМЫХ ККСОН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715327"/>
              </p:ext>
            </p:extLst>
          </p:nvPr>
        </p:nvGraphicFramePr>
        <p:xfrm>
          <a:off x="1058779" y="939888"/>
          <a:ext cx="6347460" cy="2343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70"/>
                <a:gridCol w="3731260"/>
                <a:gridCol w="1129665"/>
                <a:gridCol w="11296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3663" y="3571056"/>
            <a:ext cx="73713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 В НАУЧНЫХ ЖУРНАЛАХ, ИНДЕКСИРУЕМЫХ РИНЦ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48304"/>
              </p:ext>
            </p:extLst>
          </p:nvPr>
        </p:nvGraphicFramePr>
        <p:xfrm>
          <a:off x="1145607" y="4186986"/>
          <a:ext cx="6347460" cy="2343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70"/>
                <a:gridCol w="3731260"/>
                <a:gridCol w="1129665"/>
                <a:gridCol w="1129665"/>
              </a:tblGrid>
              <a:tr h="22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6215" algn="l"/>
                          <a:tab pos="495935" algn="ctr"/>
                        </a:tabLs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94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98039" y="281556"/>
            <a:ext cx="585955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Контингент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студентов в Академии «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Bolashaq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2022-2023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ебный год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021716"/>
              </p:ext>
            </p:extLst>
          </p:nvPr>
        </p:nvGraphicFramePr>
        <p:xfrm>
          <a:off x="609600" y="1266441"/>
          <a:ext cx="7395411" cy="5170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811"/>
                <a:gridCol w="1798814"/>
                <a:gridCol w="632327"/>
                <a:gridCol w="1443769"/>
                <a:gridCol w="542449"/>
                <a:gridCol w="542449"/>
                <a:gridCol w="1080437"/>
                <a:gridCol w="813355"/>
              </a:tblGrid>
              <a:tr h="49686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обучения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 форма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 форма по сокращенным образовательным программам на базе высшего и ТиПО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магистратура слушатели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направлениям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ctr"/>
                </a:tc>
              </a:tr>
              <a:tr h="1559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года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Педагогические науки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</a:tr>
              <a:tr h="238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</a:tr>
              <a:tr h="238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Бизнес и управление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</a:tr>
              <a:tr h="238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</a:tr>
              <a:tr h="49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Академический отпуск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</a:tr>
              <a:tr h="49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ПО АКАДЕМИИ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541" marR="6054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64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8779" y="143925"/>
            <a:ext cx="59997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 В НАУЧНЫХ ЖУРНАЛАХ И МАТЕРИАЛАХ НАУЧНЫХ КОНФЕРЕНЦИЙ В РЕСПУБЛИКЕ КАЗАХСТАН (ЗА ИСКЛЮЧЕНИЕМ ИЗДАНИЙ BOLASHAQ)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3032" y="3571056"/>
            <a:ext cx="8285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СТАТЬИ, ИЗДАННЫЕ В МАТЕРИАЛАХ НАУЧНЫХ КОНФЕРЕНЦИЙ 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АКАДЕМИИ «BOLASHAQ» (проводимые в вузе)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25022"/>
              </p:ext>
            </p:extLst>
          </p:nvPr>
        </p:nvGraphicFramePr>
        <p:xfrm>
          <a:off x="884922" y="974922"/>
          <a:ext cx="6347460" cy="2343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70"/>
                <a:gridCol w="3731260"/>
                <a:gridCol w="1129665"/>
                <a:gridCol w="11296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6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654806"/>
              </p:ext>
            </p:extLst>
          </p:nvPr>
        </p:nvGraphicFramePr>
        <p:xfrm>
          <a:off x="884922" y="4231742"/>
          <a:ext cx="6347460" cy="2343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70"/>
                <a:gridCol w="3731260"/>
                <a:gridCol w="1129665"/>
                <a:gridCol w="11296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4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9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69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8779" y="0"/>
            <a:ext cx="599974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СТАТЬИ, ОПУБЛИКОВАННЫЕ В МЕЖДУНАРОДНОМ НАУЧНОМ ЖУРНАЛЕ 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«АКТУАЛЬНЫЕ ПРОБЛЕМЫ СОВРЕМЕННОСТИ»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338" y="3298340"/>
            <a:ext cx="840606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СТАТЬИ, ОПУБЛИКОВАННЫЕ В НАУЧНЫХ ЖУРНАЛАХ И МАТЕРИАЛАХ НАУЧНЫХ КОНФЕРЕНЦИЙ СОВМЕСТНО С ЗАРУБЕЖНЫМИ ИССЛЕДОВАТЕЛЯМИ</a:t>
            </a:r>
          </a:p>
          <a:p>
            <a:pPr algn="ctr"/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(возможно дублирование с вышестоящими таблицами)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35349"/>
              </p:ext>
            </p:extLst>
          </p:nvPr>
        </p:nvGraphicFramePr>
        <p:xfrm>
          <a:off x="884922" y="777064"/>
          <a:ext cx="6347460" cy="2343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70"/>
                <a:gridCol w="3731260"/>
                <a:gridCol w="1129665"/>
                <a:gridCol w="11296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8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498298"/>
              </p:ext>
            </p:extLst>
          </p:nvPr>
        </p:nvGraphicFramePr>
        <p:xfrm>
          <a:off x="884922" y="4333509"/>
          <a:ext cx="6347460" cy="2343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70"/>
                <a:gridCol w="3731260"/>
                <a:gridCol w="1129665"/>
                <a:gridCol w="11296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899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8779" y="219073"/>
            <a:ext cx="59997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НАУЧНЫЕ КОМАНДИРОВКИ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338" y="3298340"/>
            <a:ext cx="840606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ГРАНТОВЫЕ ИССЛЕДОВАНИЯ МОН РК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902749"/>
              </p:ext>
            </p:extLst>
          </p:nvPr>
        </p:nvGraphicFramePr>
        <p:xfrm>
          <a:off x="884922" y="557627"/>
          <a:ext cx="6347460" cy="2343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70"/>
                <a:gridCol w="3731260"/>
                <a:gridCol w="1129665"/>
                <a:gridCol w="11296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4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6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49332"/>
              </p:ext>
            </p:extLst>
          </p:nvPr>
        </p:nvGraphicFramePr>
        <p:xfrm>
          <a:off x="760596" y="3827187"/>
          <a:ext cx="6297930" cy="2859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210"/>
                <a:gridCol w="3690620"/>
                <a:gridCol w="809625"/>
                <a:gridCol w="126047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Педагогики и психологии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Дошкольного и начального обуячения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58779" y="219073"/>
            <a:ext cx="59997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ПАТЕНТЫ И ИЗОБРЕТЕНИЯ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338" y="3063787"/>
            <a:ext cx="84060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АКТЫ ВНЕДРЕНИЯ РЕЗУЛЬТАТОВ НАУЧНОЙ ДЕЯТЕЛЬНОСТИ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ПРЕДЕЛАМИ АКАДЕМИИ «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BOLASHAQ</a:t>
            </a:r>
            <a:r>
              <a:rPr lang="kk-KZ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841920"/>
              </p:ext>
            </p:extLst>
          </p:nvPr>
        </p:nvGraphicFramePr>
        <p:xfrm>
          <a:off x="884922" y="557627"/>
          <a:ext cx="6347460" cy="2343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70"/>
                <a:gridCol w="3731260"/>
                <a:gridCol w="1129665"/>
                <a:gridCol w="11296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18435"/>
              </p:ext>
            </p:extLst>
          </p:nvPr>
        </p:nvGraphicFramePr>
        <p:xfrm>
          <a:off x="1058779" y="3716104"/>
          <a:ext cx="5919470" cy="2624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870"/>
                <a:gridCol w="3731260"/>
                <a:gridCol w="931545"/>
                <a:gridCol w="8997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кафедры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7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Педагогика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Казахского языка и литературы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 языков и межкультурной коммуникации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Правовых и финансовых дисциплин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Фармацевтических дисциплин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85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52445" y="202333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НОВЫЙ УЧЕБНЫЙ ГОД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0879" y="773999"/>
            <a:ext cx="800501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Менеджмент</a:t>
            </a:r>
          </a:p>
          <a:p>
            <a:pPr indent="3240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•	Продолжить работу по обновлению кадрового состава кафедр, привлечению молодых специалистов, реализации принципа преемственности в обеспечении кадровой политики и формирования кадрового резерва. </a:t>
            </a:r>
          </a:p>
          <a:p>
            <a:pPr indent="3240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Отслеживать через анкетирование и непрерывный мониторинг качество работы ППС и подготовки бакалавров и магистров.</a:t>
            </a:r>
          </a:p>
          <a:p>
            <a:pPr indent="3240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Осуществлять ежегодный мониторинг и анализ повышения квалификации преподавателями на соответствие следующим основным критериям: профилю и перечню преподаваемых дисциплин, количеству часов в объеме не менее 36ч., рангу и статусу программы или курса повышения квалификации. На основе проведенного мониторинга и анализа ежегодно предоставлять кафедрам и их штату рекомендации по повышению квалификации ППС. </a:t>
            </a:r>
          </a:p>
          <a:p>
            <a:pPr indent="3240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Акцентировать внимание студентов, молодых ученых кафедры на соблюдении морально-этических норм исследовательской работы (в том числе правил работы с научными текстами; соблюдения правил цитирования и т.д.); </a:t>
            </a:r>
          </a:p>
          <a:p>
            <a:pPr indent="3240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Разработать механизм стимулирования преподавателей и студентов в совершенстве владения иностранным языком. </a:t>
            </a:r>
          </a:p>
          <a:p>
            <a:pPr indent="3240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Усилить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профориентационную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работу с целью увеличения контингента дневного отделения.</a:t>
            </a:r>
          </a:p>
          <a:p>
            <a:pPr indent="324000" algn="just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Провести работу по обновлению материально-технической базы Академии.</a:t>
            </a:r>
          </a:p>
          <a:p>
            <a:pPr indent="324000" algn="just"/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3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05370" y="202463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НОВЫЙ УЧЕБНЫЙ ГОД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3767" y="774259"/>
            <a:ext cx="771625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Учебная и методическая работа</a:t>
            </a:r>
          </a:p>
          <a:p>
            <a:pPr>
              <a:tabLst>
                <a:tab pos="449263" algn="l"/>
                <a:tab pos="722313" algn="l"/>
              </a:tabLst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Продолжить работу по повышению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конкурентноспособности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выпускников образовательных программ педагогических специальностей и «Фармация» путем усиления подготовки их к сдаче НКТ, принять меры по повышению качества преподавания базовых дисциплин, включенных в НКТ, проводить разъяснительную работу среди выпускников о процедуре подтверждения квалификаций и обеспечить объективность оценивания учебных достижений обучающихся во всех видах контролей. </a:t>
            </a:r>
          </a:p>
          <a:p>
            <a:pPr>
              <a:tabLst>
                <a:tab pos="449263" algn="l"/>
                <a:tab pos="722313" algn="l"/>
              </a:tabLst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Расширить географию сотрудничества с вузами ближнего и дальнего зарубежья и внутри страны  в рамках академической мобильности ППС и обучающихся.</a:t>
            </a:r>
          </a:p>
          <a:p>
            <a:pPr>
              <a:tabLst>
                <a:tab pos="449263" algn="l"/>
                <a:tab pos="722313" algn="l"/>
              </a:tabLst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Продолжить работу по совершенствованию цифровой грамотности ППС кафедр, изучению новых возможностей дистанционного обучения. </a:t>
            </a:r>
          </a:p>
          <a:p>
            <a:pPr>
              <a:tabLst>
                <a:tab pos="449263" algn="l"/>
                <a:tab pos="722313" algn="l"/>
              </a:tabLst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Провести работу по совершенствованию контента для проведения занятий в дистанционном формате. </a:t>
            </a:r>
          </a:p>
          <a:p>
            <a:pPr>
              <a:tabLst>
                <a:tab pos="449263" algn="l"/>
                <a:tab pos="722313" algn="l"/>
              </a:tabLst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Продолжить работу по организации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двудипломного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образования.</a:t>
            </a:r>
          </a:p>
          <a:p>
            <a:pPr>
              <a:tabLst>
                <a:tab pos="449263" algn="l"/>
                <a:tab pos="722313" algn="l"/>
              </a:tabLst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Продолжить работу по внедрению элементов дуального образования  посредством дальнейшей организации филиалов кафедр и баз практик, проведения на их основе различных форм академических занятий.</a:t>
            </a:r>
          </a:p>
          <a:p>
            <a:pPr>
              <a:tabLst>
                <a:tab pos="449263" algn="l"/>
                <a:tab pos="722313" algn="l"/>
              </a:tabLst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Организовать дистанционную академической мобильности, а также прохождения практики в дистанционном режиме. Необходимо расширить количество программ академической мобильности за счет вступления вуза в образовательные консорциумы и объединения, такие как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Erasmus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которые предоставляют большие возможности академического обмена со всеми странами Европы. </a:t>
            </a:r>
          </a:p>
        </p:txBody>
      </p:sp>
    </p:spTree>
    <p:extLst>
      <p:ext uri="{BB962C8B-B14F-4D97-AF65-F5344CB8AC3E}">
        <p14:creationId xmlns:p14="http://schemas.microsoft.com/office/powerpoint/2010/main" val="201191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8368" y="202463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НОВЫЙ УЧЕБНЫЙ ГОД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5432" y="756461"/>
            <a:ext cx="8229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49263" algn="l"/>
                <a:tab pos="801688" algn="l"/>
              </a:tabLs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Расширить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вузов, с которыми будет осуществляться обмен студентами и ППС. </a:t>
            </a:r>
          </a:p>
          <a:p>
            <a:pPr algn="just">
              <a:tabLst>
                <a:tab pos="449263" algn="l"/>
                <a:tab pos="801688" algn="l"/>
              </a:tabLs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Профессорско-преподавательскому составу внести изменения и дополнения в экзаменационные тестовые задания и учебно-методические комплексы дисциплин. </a:t>
            </a:r>
          </a:p>
          <a:p>
            <a:pPr algn="just">
              <a:tabLst>
                <a:tab pos="449263" algn="l"/>
                <a:tab pos="801688" algn="l"/>
              </a:tabLs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Продолжить работу по увеличению фонда учебной, учебно-методической и научной литературы на государственном языке</a:t>
            </a:r>
          </a:p>
          <a:p>
            <a:pPr algn="just">
              <a:tabLst>
                <a:tab pos="449263" algn="l"/>
                <a:tab pos="801688" algn="l"/>
              </a:tabLs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Активизировать работу по разработке и изданию учебно-методических пособий преподавателями кафедры.</a:t>
            </a:r>
          </a:p>
          <a:p>
            <a:pPr algn="just">
              <a:tabLst>
                <a:tab pos="449263" algn="l"/>
                <a:tab pos="801688" algn="l"/>
              </a:tabLs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Продолжить работу по обеспечению привязанности тематики диссертационных работ к потребностям практики ;</a:t>
            </a:r>
          </a:p>
          <a:p>
            <a:pPr algn="just">
              <a:tabLst>
                <a:tab pos="449263" algn="l"/>
                <a:tab pos="801688" algn="l"/>
              </a:tabLs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При разработке и закреплении тематики магистерских диссертации учитывать региональные проблемы, имеющиеся практическое значение, а также направления научных интересов Академии «Bolashaq».</a:t>
            </a:r>
          </a:p>
          <a:p>
            <a:pPr algn="just">
              <a:tabLst>
                <a:tab pos="449263" algn="l"/>
                <a:tab pos="801688" algn="l"/>
              </a:tabLs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Активизировать работу по использованию во время защиты магистерских диссертаций (проектов) дидактических материалов и инновационных средств и т.п.</a:t>
            </a:r>
          </a:p>
          <a:p>
            <a:pPr algn="just">
              <a:tabLst>
                <a:tab pos="449263" algn="l"/>
                <a:tab pos="801688" algn="l"/>
              </a:tabLs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При разработке и закреплении тематики магистерских диссертации учитывать региональные проблемы, имеющиеся практическое значение, а также направления научных интересов Академии «Bolashaq».</a:t>
            </a:r>
          </a:p>
          <a:p>
            <a:pPr algn="just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Увеличить количество выпускных работ, выполненных по заказам организаций, что повысит их практическую ценность и улучшит освоение студентами необходимых профессиональных компетенций. </a:t>
            </a:r>
          </a:p>
          <a:p>
            <a:pPr algn="just">
              <a:tabLst>
                <a:tab pos="352425" algn="l"/>
              </a:tabLst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Осуществлять сотрудничество с общеобразовательными и средними профессиональными учебными заведениями (школами, лицеями, гимназиями, колледжами) в целях научно-исследовательской деятельности, а также в целях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работы. Для реализации данной задачи предпринимать совместные научно-исследовательские проекты студентов и учащихся ряда школ города, проводить совместные конференции, круглые столы и т.п.;</a:t>
            </a:r>
          </a:p>
        </p:txBody>
      </p:sp>
    </p:spTree>
    <p:extLst>
      <p:ext uri="{BB962C8B-B14F-4D97-AF65-F5344CB8AC3E}">
        <p14:creationId xmlns:p14="http://schemas.microsoft.com/office/powerpoint/2010/main" val="417627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94831" y="192414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НОВЫЙ УЧЕБНЫЙ ГОД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5641" y="774259"/>
            <a:ext cx="768416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2425" algn="l"/>
                <a:tab pos="546100" algn="l"/>
              </a:tabLst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занятий среди преподавателей по вопросам педагогического мастерства, этики и эстетики поведения, культуры и делового общения, изучению казахского языка. </a:t>
            </a:r>
          </a:p>
          <a:p>
            <a:pPr algn="just">
              <a:tabLst>
                <a:tab pos="352425" algn="l"/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В рамках формирования навыков публичного выступления и ведения научно-исследовательских работ необходимо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разширить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круг выполняемых научных работ, ввести письменные работы в виде эссе, рефератов, докладов с обязательной публичной защитой выполненной работы. </a:t>
            </a:r>
          </a:p>
          <a:p>
            <a:pPr algn="just">
              <a:tabLst>
                <a:tab pos="352425" algn="l"/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Ввести специальные курсы развития креативности и творческого мышления студентов.</a:t>
            </a:r>
          </a:p>
          <a:p>
            <a:pPr algn="just">
              <a:tabLst>
                <a:tab pos="352425" algn="l"/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Назначать наставников из более опытных преподавателей кафедры для молодых, только начинающих педагогическую деятельность ассистентов; </a:t>
            </a:r>
          </a:p>
          <a:p>
            <a:pPr algn="just">
              <a:tabLst>
                <a:tab pos="352425" algn="l"/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Проводить мастер-классы для ППС по использованию активных методов, инновационных технологий на семинарских занятиях наиболее опытными преподавателями;</a:t>
            </a:r>
          </a:p>
          <a:p>
            <a:pPr algn="just">
              <a:tabLst>
                <a:tab pos="352425" algn="l"/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Устаналивать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связь с другими научными центрами и образовательными учреждениями для обмена опытом ППС;</a:t>
            </a:r>
          </a:p>
          <a:p>
            <a:pPr algn="just">
              <a:tabLst>
                <a:tab pos="352425" algn="l"/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Повышать качество организации учебного процесса для студентов очной формы обучения с применением ДОТ в том числе качественное наполнение учебного контента в MOODLE.</a:t>
            </a:r>
          </a:p>
          <a:p>
            <a:pPr algn="just">
              <a:tabLst>
                <a:tab pos="352425" algn="l"/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Привлекать практикующих работников к организации учебного процесса. </a:t>
            </a:r>
          </a:p>
          <a:p>
            <a:pPr algn="just">
              <a:tabLst>
                <a:tab pos="352425" algn="l"/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Подготовить методические рекомендации по проведению лекционных и практических занятий для студентов очной формы обучения с применением ДОТ.</a:t>
            </a:r>
          </a:p>
        </p:txBody>
      </p:sp>
    </p:spTree>
    <p:extLst>
      <p:ext uri="{BB962C8B-B14F-4D97-AF65-F5344CB8AC3E}">
        <p14:creationId xmlns:p14="http://schemas.microsoft.com/office/powerpoint/2010/main" val="401043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94831" y="192414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НОВЫЙ УЧЕБНЫЙ ГОД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3557" y="755947"/>
            <a:ext cx="7700211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Научная работа</a:t>
            </a:r>
          </a:p>
          <a:p>
            <a:pPr algn="just">
              <a:tabLst>
                <a:tab pos="352425" algn="l"/>
                <a:tab pos="625475" algn="l"/>
              </a:tabLst>
            </a:pP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145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Руководителям </a:t>
            </a: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НИР кафедр, по которым закончилась регистрация научно-исследовательских тем в </a:t>
            </a:r>
            <a:r>
              <a:rPr lang="ru-RU" sz="145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КазГосЦНТЭ</a:t>
            </a: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провести работу по поиску заказчиков НИР, заключить договоры и произвести регистрацию тем. </a:t>
            </a:r>
          </a:p>
          <a:p>
            <a:pPr algn="just">
              <a:tabLst>
                <a:tab pos="352425" algn="l"/>
                <a:tab pos="625475" algn="l"/>
              </a:tabLst>
            </a:pP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Активизировать участие ППС кафедр в различных научных конкурсах на получение </a:t>
            </a:r>
            <a:r>
              <a:rPr lang="ru-RU" sz="145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грантового</a:t>
            </a: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финансирования (МОН РК и других организаций и учреждений международных, отраслевых, региональных и вузовских источников и использование многоканального финансирования). </a:t>
            </a:r>
          </a:p>
          <a:p>
            <a:pPr algn="just">
              <a:tabLst>
                <a:tab pos="352425" algn="l"/>
                <a:tab pos="625475" algn="l"/>
              </a:tabLst>
            </a:pP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Актуальным остается вопрос о наличии у ППС кафедры научных публикаций в журналах, рекомендованных ККСОН РК и входящих в базу </a:t>
            </a:r>
            <a:r>
              <a:rPr lang="ru-RU" sz="145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Scopus</a:t>
            </a: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связанные с низкими индивидуальными показателями цитирования ППС кафедры (Индекс </a:t>
            </a:r>
            <a:r>
              <a:rPr lang="ru-RU" sz="145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Хирша</a:t>
            </a: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tabLst>
                <a:tab pos="352425" algn="l"/>
                <a:tab pos="625475" algn="l"/>
              </a:tabLst>
            </a:pP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Расширить в планах научных исследований кафедр изучение актуальных проблем социально-гуманитарной проблематики. В этих целях практиковать совместные научно-исследовательские проекты преподавателей и студентов кафедры по изучению актуальных проблем казахстанской действительности</a:t>
            </a:r>
          </a:p>
          <a:p>
            <a:pPr algn="just">
              <a:tabLst>
                <a:tab pos="352425" algn="l"/>
                <a:tab pos="625475" algn="l"/>
              </a:tabLst>
            </a:pP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Руководителям научных центров активизировать деятельность по привлечению средств в фонд вуза из сторонних организаций (</a:t>
            </a:r>
            <a:r>
              <a:rPr lang="ru-RU" sz="145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грантовое</a:t>
            </a: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финансирование, стажировки, конкурсы, приглашение зарубежных ученых). </a:t>
            </a:r>
          </a:p>
          <a:p>
            <a:pPr algn="just">
              <a:tabLst>
                <a:tab pos="352425" algn="l"/>
                <a:tab pos="625475" algn="l"/>
              </a:tabLst>
            </a:pP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Председателю Совета молодых ученых и заведующим кафедрами активизировать деятельность НИРС, направляя усилия на участие в конкурсах, олимпиадах и т.д.</a:t>
            </a:r>
          </a:p>
          <a:p>
            <a:pPr algn="just">
              <a:tabLst>
                <a:tab pos="352425" algn="l"/>
                <a:tab pos="625475" algn="l"/>
              </a:tabLst>
            </a:pP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Повысить публикационную активность обучающихся.</a:t>
            </a:r>
          </a:p>
          <a:p>
            <a:pPr algn="just">
              <a:tabLst>
                <a:tab pos="352425" algn="l"/>
                <a:tab pos="625475" algn="l"/>
              </a:tabLst>
            </a:pPr>
            <a:r>
              <a:rPr lang="ru-RU" sz="145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Рекомендовать различные формы международного сотрудничества как существенного фактора повышения престижности и значимости занятий научно-исследовательской деятельностью (международные конференции, выставки, летние лагеря и школы, дистанционные интернет-проекты и др.);</a:t>
            </a:r>
          </a:p>
        </p:txBody>
      </p:sp>
    </p:spTree>
    <p:extLst>
      <p:ext uri="{BB962C8B-B14F-4D97-AF65-F5344CB8AC3E}">
        <p14:creationId xmlns:p14="http://schemas.microsoft.com/office/powerpoint/2010/main" val="240086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94831" y="192414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НОВЫЙ УЧЕБНЫЙ ГОД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9371" y="1199939"/>
            <a:ext cx="762231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6100" algn="l"/>
              </a:tabLst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Наладить сотрудничество молодых преподавателей кафедры с зарубежными вузами и вузами других регионов Казахстана. Для реализации данной задачи предпринимать совместные научно-исследовательские проекты студентов и учащихся, проводить совместные конференции, Круглые столы и т.п.; эффективнее использовать возможности академической мобильности.</a:t>
            </a:r>
          </a:p>
          <a:p>
            <a:pPr algn="just">
              <a:tabLst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Приобрести необходимое оборудование для кабинетов и лабораторий вуза.</a:t>
            </a:r>
          </a:p>
          <a:p>
            <a:pPr algn="just">
              <a:tabLst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Организовать семинар для ППС по разработке электронных учебников</a:t>
            </a:r>
          </a:p>
          <a:p>
            <a:pPr algn="just">
              <a:tabLst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Активизировать работу по организации ППС для научных исследований написания статей или коллективных монографий с привлечением ученых из вузов и организаций, с которыми заключены договоры о сотрудничестве. </a:t>
            </a:r>
          </a:p>
          <a:p>
            <a:pPr algn="just">
              <a:tabLst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Шире использовать систему морального и материального стимулирования преподавателей, выполняющих научно-исследовательскую работу на высоком уровне, в том числе и при публикации статей в рейтинговых журналах.</a:t>
            </a:r>
          </a:p>
          <a:p>
            <a:pPr algn="just">
              <a:tabLst>
                <a:tab pos="546100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Рассмотреть вопрос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привлечении предприятий на проведение научных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331499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39479" y="395839"/>
            <a:ext cx="6742487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приема студентов в Академию «Bolashaq» </a:t>
            </a: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последние 3 года (2020, 2021, 2022 гг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93384"/>
              </p:ext>
            </p:extLst>
          </p:nvPr>
        </p:nvGraphicFramePr>
        <p:xfrm>
          <a:off x="863271" y="1380724"/>
          <a:ext cx="7526750" cy="47670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67858"/>
                <a:gridCol w="1149173"/>
                <a:gridCol w="919928"/>
                <a:gridCol w="940567"/>
                <a:gridCol w="940567"/>
                <a:gridCol w="1312077"/>
                <a:gridCol w="696580"/>
              </a:tblGrid>
              <a:tr h="3575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 год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 форма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 форма по сокращенным образовательным программам на базе высшего и ТиПО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2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года, 5 лет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года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уч. год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818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-202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уч. год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-202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уч. год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806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739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37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94831" y="192414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НОВЫЙ УЧЕБНЫЙ ГОД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180" y="774259"/>
            <a:ext cx="77162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Активизировать работу по получению патентов, авторских свидетельств, свидетельств об интеллектуальной собственности.</a:t>
            </a:r>
          </a:p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Обеспечить активизацию деятельности ППС кафедр в реализации научных исследований. </a:t>
            </a:r>
          </a:p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Провести необходимую работу для включения МНЖ «Актуальные проблемы современности» в перечень изданий, рекомендуемых Комитетом по контролю в сфере образования и науки МОН РК</a:t>
            </a:r>
          </a:p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Активизировать работу по реализации соглашений о сотрудничестве с организациями образования, научными или научно-образовательными или научно-производственными центрами </a:t>
            </a:r>
          </a:p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Расширить в планах научных исследований кафедры изучение актуальных проблем социально-гуманитарной проблематики. В этих целях практиковать совместные научно-исследовательские проекты преподавателей и студентов кафедры по изучению актуальных проблем казахстанской действительности; </a:t>
            </a:r>
          </a:p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Осуществлять сотрудничество с общеобразовательными и средними профессиональными учебными заведениями в целях научно-исследовательской деятельности, а также в целях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работы. Для реализации данной задачи предпринимать совместные научно-исследовательские проекты студентов и учащихся ряда школ города, проводить совместные конференции, круглые столы. </a:t>
            </a:r>
          </a:p>
          <a:p>
            <a:pPr algn="just"/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Рекомендовать использовать каникулярное время для организации интегрированных выездных форм организации исследовательской деятельности (летние лагеря, экспедиции, форумы и др.) в зоне отдыха Балхаш.</a:t>
            </a:r>
          </a:p>
          <a:p>
            <a:pPr algn="just"/>
            <a:endParaRPr lang="ru-RU" sz="1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9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94831" y="192414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НА НОВЫЙ УЧЕБНЫЙ ГОД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5432" y="774259"/>
            <a:ext cx="73472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6100" algn="l"/>
                <a:tab pos="801688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Привлечь к контролю за соблюдением учебной дисциплины по категориям отдельных обучающихся студенческое самоуправление в лице Республики Болашак.</a:t>
            </a:r>
          </a:p>
          <a:p>
            <a:pPr algn="just">
              <a:tabLst>
                <a:tab pos="546100" algn="l"/>
                <a:tab pos="801688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Руководителям всех студенческих научных кружков систематически и своевременно освещать свою деятельность на сайте вуза и в газете «Лимонад». </a:t>
            </a:r>
          </a:p>
          <a:p>
            <a:pPr algn="just">
              <a:tabLst>
                <a:tab pos="546100" algn="l"/>
                <a:tab pos="801688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Акцентировать внимание студентов, молодых ученых кафедры на соблюдении Кодекса академической честности, морально-этических норм исследовательской работы (в том числе правил работы с научными текстами; соблюдения правил цитирования и т.д.). </a:t>
            </a:r>
          </a:p>
          <a:p>
            <a:pPr algn="just">
              <a:tabLst>
                <a:tab pos="546100" algn="l"/>
                <a:tab pos="801688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Инициировать среди студенческой молодежи </a:t>
            </a:r>
            <a:r>
              <a:rPr lang="ru-RU" sz="16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стартап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проекты в соответствии с проектным менеджментом.  </a:t>
            </a:r>
          </a:p>
          <a:p>
            <a:pPr algn="just">
              <a:tabLst>
                <a:tab pos="546100" algn="l"/>
                <a:tab pos="801688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Создать дополнительные условия для реализации студенческого самоуправления.</a:t>
            </a:r>
          </a:p>
          <a:p>
            <a:pPr algn="just">
              <a:tabLst>
                <a:tab pos="546100" algn="l"/>
                <a:tab pos="801688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Продолжить работу по формированию у студенческой молодежи принципов устойчивости гражданской позиции в отношении коррупции, принципов академической честности и добропорядочности; по формированию у студентов иммунитета к деструктивной религиозной идеологии.</a:t>
            </a:r>
          </a:p>
          <a:p>
            <a:pPr algn="just">
              <a:tabLst>
                <a:tab pos="546100" algn="l"/>
                <a:tab pos="801688" algn="l"/>
              </a:tabLst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	Усилить работу с работодателями по содействию трудоустройству выпускников, активизировать деятельность Ассоциации выпускников.</a:t>
            </a:r>
          </a:p>
        </p:txBody>
      </p:sp>
    </p:spTree>
    <p:extLst>
      <p:ext uri="{BB962C8B-B14F-4D97-AF65-F5344CB8AC3E}">
        <p14:creationId xmlns:p14="http://schemas.microsoft.com/office/powerpoint/2010/main" val="14657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19" y="0"/>
            <a:ext cx="1670449" cy="7742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83143" y="298153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 ОКОНЧЕН,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4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94661" y="395839"/>
            <a:ext cx="7005549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Перевод и восстановление студентов в 2022-2023 учебном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году)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8760"/>
              </p:ext>
            </p:extLst>
          </p:nvPr>
        </p:nvGraphicFramePr>
        <p:xfrm>
          <a:off x="863271" y="1380724"/>
          <a:ext cx="7093613" cy="499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85"/>
                <a:gridCol w="1681896"/>
                <a:gridCol w="851837"/>
                <a:gridCol w="1411027"/>
                <a:gridCol w="1697290"/>
                <a:gridCol w="96637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            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 учебный год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Очная форма по сокращенным образовательным программам на базе высшего образования и ТиПО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академического отпуска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Перевод из других вузов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Восстановление 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ранее отчисленные студенты</a:t>
                      </a:r>
                      <a:r>
                        <a:rPr lang="kk-KZ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Восстановление на ИА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6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00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213692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40290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62442" y="182432"/>
            <a:ext cx="4931916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Общее количество отчисленных студентов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период с 13.07.2022 г. по 30.06.2023 г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89998"/>
              </p:ext>
            </p:extLst>
          </p:nvPr>
        </p:nvGraphicFramePr>
        <p:xfrm>
          <a:off x="689435" y="1716506"/>
          <a:ext cx="7026818" cy="44093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495"/>
                <a:gridCol w="5132533"/>
                <a:gridCol w="1443790"/>
              </a:tblGrid>
              <a:tr h="11174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Основание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-2023 учебный год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связи с переводом в другой вуз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академическую неуспеваемость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систематические пропуски занятий (более 80 часов)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нарушение условий договора об оказании образовательных услуг, в том числе за неоплату стоимости обучения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собственному желанию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неявку на итоговую аттестацию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финансовую и академическую задолженность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академический отпуск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25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" tIns="45720" rIns="326922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190204" y="382490"/>
            <a:ext cx="33366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выпуска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90272"/>
              </p:ext>
            </p:extLst>
          </p:nvPr>
        </p:nvGraphicFramePr>
        <p:xfrm>
          <a:off x="863271" y="1112261"/>
          <a:ext cx="6812609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248"/>
                <a:gridCol w="933807"/>
                <a:gridCol w="1142868"/>
                <a:gridCol w="1114993"/>
                <a:gridCol w="839729"/>
                <a:gridCol w="1284333"/>
                <a:gridCol w="1106631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Дневное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Заочное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866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854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765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913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2254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1358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15349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8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71" y="0"/>
            <a:ext cx="1669536" cy="773999"/>
          </a:xfrm>
          <a:prstGeom prst="rect">
            <a:avLst/>
          </a:prstGeom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03098" tIns="45720" rIns="326922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/>
            </a:r>
            <a:br>
              <a:rPr kumimoji="0" lang="ru-RU" altLang="zh-C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5263" y="41701"/>
            <a:ext cx="62243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изменения контингента обучающихся с 2011 по 2023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70839"/>
              </p:ext>
            </p:extLst>
          </p:nvPr>
        </p:nvGraphicFramePr>
        <p:xfrm>
          <a:off x="672267" y="872698"/>
          <a:ext cx="7799466" cy="579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8916"/>
                <a:gridCol w="1203750"/>
                <a:gridCol w="882316"/>
                <a:gridCol w="1042736"/>
                <a:gridCol w="721895"/>
                <a:gridCol w="1010653"/>
                <a:gridCol w="12192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Заочное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ОДО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Магистратура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Докторантура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2011-2012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6290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5329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2019-2020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2020-2021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2363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6-ак. от., </a:t>
                      </a: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слуш.-1)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2154 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kk-KZ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9-ак. от., </a:t>
                      </a: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слуш.-2)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68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11971</TotalTime>
  <Words>3410</Words>
  <Application>Microsoft Office PowerPoint</Application>
  <PresentationFormat>Экран (4:3)</PresentationFormat>
  <Paragraphs>2275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Грань</vt:lpstr>
      <vt:lpstr>Отчет о работе за 2022-2023 учебный год и стратегических задачах развития Академии «Bolashaq»</vt:lpstr>
      <vt:lpstr>    Направления деятельности:  - учебная работа; - научная деятельность; - воспитательная работа; - издательская деятельность; - административно-хозяйственная деятельность.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555</cp:lastModifiedBy>
  <cp:revision>318</cp:revision>
  <dcterms:created xsi:type="dcterms:W3CDTF">2016-11-18T14:12:19Z</dcterms:created>
  <dcterms:modified xsi:type="dcterms:W3CDTF">2023-09-27T07:42:57Z</dcterms:modified>
</cp:coreProperties>
</file>