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3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4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7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8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21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22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23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24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25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26.xml" ContentType="application/vnd.openxmlformats-officedocument.presentationml.notesSl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310" r:id="rId8"/>
    <p:sldId id="264" r:id="rId9"/>
    <p:sldId id="267" r:id="rId10"/>
    <p:sldId id="269" r:id="rId11"/>
    <p:sldId id="284" r:id="rId12"/>
    <p:sldId id="270" r:id="rId13"/>
    <p:sldId id="272" r:id="rId14"/>
    <p:sldId id="273" r:id="rId15"/>
    <p:sldId id="306" r:id="rId16"/>
    <p:sldId id="302" r:id="rId17"/>
    <p:sldId id="285" r:id="rId18"/>
    <p:sldId id="286" r:id="rId19"/>
    <p:sldId id="307" r:id="rId20"/>
    <p:sldId id="276" r:id="rId21"/>
    <p:sldId id="303" r:id="rId22"/>
    <p:sldId id="287" r:id="rId23"/>
    <p:sldId id="277" r:id="rId24"/>
    <p:sldId id="288" r:id="rId25"/>
    <p:sldId id="278" r:id="rId26"/>
    <p:sldId id="304" r:id="rId27"/>
  </p:sldIdLst>
  <p:sldSz cx="9144000" cy="5143500" type="screen16x9"/>
  <p:notesSz cx="6858000" cy="9144000"/>
  <p:embeddedFontLst>
    <p:embeddedFont>
      <p:font typeface="Helvetica" panose="020B0604020202030204" pitchFamily="34" charset="0"/>
      <p:regular r:id="rId29"/>
      <p:bold r:id="rId30"/>
      <p:italic r:id="rId31"/>
      <p:boldItalic r:id="rId32"/>
    </p:embeddedFont>
    <p:embeddedFont>
      <p:font typeface="Helvetica Neue" panose="020B0604020202020204" charset="0"/>
      <p:regular r:id="rId33"/>
      <p:bold r:id="rId34"/>
      <p:italic r:id="rId35"/>
      <p:boldItalic r:id="rId3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1F6B47D1-200F-489F-AFE4-F2A9FAAB77B7}">
          <p14:sldIdLst>
            <p14:sldId id="256"/>
            <p14:sldId id="257"/>
            <p14:sldId id="258"/>
            <p14:sldId id="259"/>
            <p14:sldId id="260"/>
            <p14:sldId id="261"/>
            <p14:sldId id="310"/>
            <p14:sldId id="264"/>
            <p14:sldId id="267"/>
            <p14:sldId id="269"/>
            <p14:sldId id="284"/>
            <p14:sldId id="270"/>
            <p14:sldId id="272"/>
            <p14:sldId id="273"/>
            <p14:sldId id="306"/>
            <p14:sldId id="302"/>
            <p14:sldId id="285"/>
            <p14:sldId id="286"/>
            <p14:sldId id="307"/>
            <p14:sldId id="276"/>
            <p14:sldId id="303"/>
            <p14:sldId id="287"/>
            <p14:sldId id="277"/>
            <p14:sldId id="288"/>
            <p14:sldId id="278"/>
            <p14:sldId id="30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973">
          <p15:clr>
            <a:srgbClr val="9AA0A6"/>
          </p15:clr>
        </p15:guide>
        <p15:guide id="2" pos="179">
          <p15:clr>
            <a:srgbClr val="9AA0A6"/>
          </p15:clr>
        </p15:guide>
        <p15:guide id="3" pos="2828">
          <p15:clr>
            <a:srgbClr val="9AA0A6"/>
          </p15:clr>
        </p15:guide>
        <p15:guide id="4" pos="2895">
          <p15:clr>
            <a:srgbClr val="9AA0A6"/>
          </p15:clr>
        </p15:guide>
        <p15:guide id="5" orient="horz" pos="831">
          <p15:clr>
            <a:srgbClr val="9AA0A6"/>
          </p15:clr>
        </p15:guide>
        <p15:guide id="6" pos="5521">
          <p15:clr>
            <a:srgbClr val="9AA0A6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57" roundtripDataSignature="AMtx7mgS5/wcFB7pNDJxJ/Woob2VwwEVy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Дарья" initials="Д" lastIdx="2" clrIdx="0">
    <p:extLst>
      <p:ext uri="{19B8F6BF-5375-455C-9EA6-DF929625EA0E}">
        <p15:presenceInfo xmlns:p15="http://schemas.microsoft.com/office/powerpoint/2012/main" userId="Дарья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315B86E-3B2B-4B8B-8AD4-E3F24F61934C}">
  <a:tblStyle styleId="{8315B86E-3B2B-4B8B-8AD4-E3F24F61934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52" autoAdjust="0"/>
    <p:restoredTop sz="95331" autoAdjust="0"/>
  </p:normalViewPr>
  <p:slideViewPr>
    <p:cSldViewPr snapToGrid="0">
      <p:cViewPr varScale="1">
        <p:scale>
          <a:sx n="112" d="100"/>
          <a:sy n="112" d="100"/>
        </p:scale>
        <p:origin x="114" y="186"/>
      </p:cViewPr>
      <p:guideLst>
        <p:guide orient="horz" pos="1973"/>
        <p:guide pos="179"/>
        <p:guide pos="2828"/>
        <p:guide pos="2895"/>
        <p:guide orient="horz" pos="831"/>
        <p:guide pos="5521"/>
      </p:guideLst>
    </p:cSldViewPr>
  </p:slideViewPr>
  <p:outlineViewPr>
    <p:cViewPr>
      <p:scale>
        <a:sx n="33" d="100"/>
        <a:sy n="33" d="100"/>
      </p:scale>
      <p:origin x="0" y="-216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5.fntdata"/><Relationship Id="rId59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1.fntdata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4.fntdata"/><Relationship Id="rId58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openxmlformats.org/officeDocument/2006/relationships/font" Target="fonts/font8.fntdata"/><Relationship Id="rId57" Type="http://customschemas.google.com/relationships/presentationmetadata" Target="metadata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3.fntdata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2.fntdata"/><Relationship Id="rId35" Type="http://schemas.openxmlformats.org/officeDocument/2006/relationships/font" Target="fonts/font7.fntdata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000" b="1" dirty="0"/>
              <a:t>Пол 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9478624419941077"/>
          <c:y val="0.2244983436203925"/>
          <c:w val="0.52610014857161669"/>
          <c:h val="0.6677221635372839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A20-4A5A-9DB4-EF59FA4188B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elvetica" panose="020B0604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Мужской</c:v>
                </c:pt>
                <c:pt idx="1">
                  <c:v>Женский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14.3</c:v>
                </c:pt>
                <c:pt idx="1">
                  <c:v>85.7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20-4A5A-9DB4-EF59FA4188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482020696"/>
        <c:axId val="482015448"/>
      </c:barChart>
      <c:catAx>
        <c:axId val="482020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pPr>
            <a:endParaRPr lang="ru-RU"/>
          </a:p>
        </c:txPr>
        <c:crossAx val="482015448"/>
        <c:crosses val="autoZero"/>
        <c:auto val="1"/>
        <c:lblAlgn val="ctr"/>
        <c:lblOffset val="100"/>
        <c:noMultiLvlLbl val="0"/>
      </c:catAx>
      <c:valAx>
        <c:axId val="4820154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2020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100" b="1" i="0" u="none" strike="noStrike" baseline="0" dirty="0">
                <a:effectLst/>
              </a:rPr>
              <a:t>Испытывали ли Вы трудности в адаптации к студенческой жизни?</a:t>
            </a:r>
          </a:p>
          <a:p>
            <a:pPr>
              <a:defRPr sz="1400" b="1"/>
            </a:pPr>
            <a:r>
              <a:rPr lang="ru-RU" sz="1100" b="1" dirty="0"/>
              <a:t>(% от числа опрошенных)</a:t>
            </a:r>
          </a:p>
        </c:rich>
      </c:tx>
      <c:layout>
        <c:manualLayout>
          <c:xMode val="edge"/>
          <c:yMode val="edge"/>
          <c:x val="0.13424157924923574"/>
          <c:y val="3.69986249329946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46221216648080488"/>
          <c:y val="0.27557620234329816"/>
          <c:w val="0.53778783351919512"/>
          <c:h val="0.7122722480366796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653-4ADD-9595-BFA79E616E8F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653-4ADD-9595-BFA79E616E8F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653-4ADD-9595-BFA79E616E8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elvetica" panose="020B0604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Испытываю некоторые проблемы к адаптации в вузе до сих пор</c:v>
                </c:pt>
                <c:pt idx="1">
                  <c:v>Не испытываю никаких трудностей</c:v>
                </c:pt>
                <c:pt idx="2">
                  <c:v>Испытывал (а) некоторые сложности, трудно было в начале обучения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5.7</c:v>
                </c:pt>
                <c:pt idx="1">
                  <c:v>42.9</c:v>
                </c:pt>
                <c:pt idx="2">
                  <c:v>51.4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653-4ADD-9595-BFA79E616E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axId val="482020696"/>
        <c:axId val="482015448"/>
      </c:barChart>
      <c:catAx>
        <c:axId val="482020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pPr>
            <a:endParaRPr lang="ru-RU"/>
          </a:p>
        </c:txPr>
        <c:crossAx val="482015448"/>
        <c:crosses val="autoZero"/>
        <c:auto val="1"/>
        <c:lblAlgn val="ctr"/>
        <c:lblOffset val="100"/>
        <c:noMultiLvlLbl val="0"/>
      </c:catAx>
      <c:valAx>
        <c:axId val="4820154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2020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200" b="1" i="0" u="none" strike="noStrike" kern="1200" spc="0" baseline="0" dirty="0" smtClean="0">
                <a:solidFill>
                  <a:srgbClr val="242424">
                    <a:lumMod val="65000"/>
                    <a:lumOff val="35000"/>
                  </a:srgbClr>
                </a:solidFill>
                <a:latin typeface="Helvetica" panose="020B0604020202030204" pitchFamily="34" charset="0"/>
                <a:ea typeface="+mn-ea"/>
                <a:cs typeface="+mn-cs"/>
              </a:defRPr>
            </a:pPr>
            <a:r>
              <a:rPr lang="ru-RU" sz="1200" b="1" i="0" u="none" strike="noStrike" baseline="0" dirty="0">
                <a:effectLst/>
              </a:rPr>
              <a:t>Кто (что) помогло Вам адаптироваться к обучению? </a:t>
            </a:r>
            <a:r>
              <a:rPr lang="ru-RU" sz="1100" b="1" i="0" u="none" strike="noStrike" kern="1200" spc="0" baseline="0" dirty="0">
                <a:solidFill>
                  <a:srgbClr val="242424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rPr>
              <a:t>(% от числа опрошенных)</a:t>
            </a:r>
          </a:p>
        </c:rich>
      </c:tx>
      <c:layout>
        <c:manualLayout>
          <c:xMode val="edge"/>
          <c:yMode val="edge"/>
          <c:x val="0.17036511768255885"/>
          <c:y val="9.86684327677510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200" b="1" i="0" u="none" strike="noStrike" kern="1200" spc="0" baseline="0" dirty="0" smtClean="0">
              <a:solidFill>
                <a:srgbClr val="242424">
                  <a:lumMod val="65000"/>
                  <a:lumOff val="35000"/>
                </a:srgbClr>
              </a:solidFill>
              <a:latin typeface="Helvetica" panose="020B060402020203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47381211023938852"/>
          <c:y val="0.17282709896489404"/>
          <c:w val="0.52618788976061159"/>
          <c:h val="0.826015480950033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9A0-4904-AB89-0904A01A09FD}"/>
              </c:ext>
            </c:extLst>
          </c:dPt>
          <c:dPt>
            <c:idx val="1"/>
            <c:invertIfNegative val="0"/>
            <c:bubble3D val="0"/>
            <c:spPr>
              <a:solidFill>
                <a:srgbClr val="FF99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9A0-4904-AB89-0904A01A09FD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9A0-4904-AB89-0904A01A09FD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9A0-4904-AB89-0904A01A09FD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9A0-4904-AB89-0904A01A09FD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5E3F-4045-9CD3-094030C1D204}"/>
              </c:ext>
            </c:extLst>
          </c:dPt>
          <c:dPt>
            <c:idx val="6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5E3F-4045-9CD3-094030C1D204}"/>
              </c:ext>
            </c:extLst>
          </c:dPt>
          <c:dPt>
            <c:idx val="7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5E3F-4045-9CD3-094030C1D20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elvetica" panose="020B0604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Другое (укажите)</c:v>
                </c:pt>
                <c:pt idx="1">
                  <c:v>Помощь и поддержка сотрудников учебно-методического и др. подразделений вуза</c:v>
                </c:pt>
                <c:pt idx="2">
                  <c:v>Ответы на вопросы, которые раскрывают преподаватели на учебных занятиях</c:v>
                </c:pt>
                <c:pt idx="3">
                  <c:v>Школьная привычка учиться</c:v>
                </c:pt>
                <c:pt idx="4">
                  <c:v>Сотрудничество в группе</c:v>
                </c:pt>
                <c:pt idx="5">
                  <c:v>Доброжелательное взаимодействие с преподавателями</c:v>
                </c:pt>
                <c:pt idx="6">
                  <c:v>Советы и помощь куратора учебной группы</c:v>
                </c:pt>
                <c:pt idx="7">
                  <c:v>Желание учиться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2.9</c:v>
                </c:pt>
                <c:pt idx="1">
                  <c:v>11.4</c:v>
                </c:pt>
                <c:pt idx="2">
                  <c:v>11.4</c:v>
                </c:pt>
                <c:pt idx="3">
                  <c:v>28.6</c:v>
                </c:pt>
                <c:pt idx="4">
                  <c:v>34.299999999999997</c:v>
                </c:pt>
                <c:pt idx="5">
                  <c:v>34.299999999999997</c:v>
                </c:pt>
                <c:pt idx="6">
                  <c:v>40</c:v>
                </c:pt>
                <c:pt idx="7">
                  <c:v>54.3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9A0-4904-AB89-0904A01A09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axId val="482020696"/>
        <c:axId val="482015448"/>
      </c:barChart>
      <c:catAx>
        <c:axId val="482020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pPr>
            <a:endParaRPr lang="ru-RU"/>
          </a:p>
        </c:txPr>
        <c:crossAx val="482015448"/>
        <c:crosses val="autoZero"/>
        <c:auto val="1"/>
        <c:lblAlgn val="ctr"/>
        <c:lblOffset val="100"/>
        <c:noMultiLvlLbl val="0"/>
      </c:catAx>
      <c:valAx>
        <c:axId val="4820154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2020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900" b="1" dirty="0"/>
              <a:t>Какие</a:t>
            </a:r>
            <a:r>
              <a:rPr lang="ru-RU" sz="900" b="1" baseline="0" dirty="0"/>
              <a:t> факторы, на Ваш взгляд, отрицательно влияют на качество учебного процесса?</a:t>
            </a:r>
          </a:p>
          <a:p>
            <a:pPr>
              <a:defRPr sz="900" b="1"/>
            </a:pPr>
            <a:r>
              <a:rPr lang="ru-RU" sz="900" b="1" dirty="0"/>
              <a:t>(% от числа опрошенных)</a:t>
            </a:r>
          </a:p>
        </c:rich>
      </c:tx>
      <c:layout>
        <c:manualLayout>
          <c:xMode val="edge"/>
          <c:yMode val="edge"/>
          <c:x val="0.1563968607402661"/>
          <c:y val="2.29515307044493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55529678240111002"/>
          <c:y val="0.14599520784101858"/>
          <c:w val="0.37263468520523274"/>
          <c:h val="0.8240190308550274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CE5-47FB-96C3-09F0BAAAB2B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CE5-47FB-96C3-09F0BAAAB2B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6CE5-47FB-96C3-09F0BAAAB2B3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F405-4A26-BC63-DC21E86C95A2}"/>
              </c:ext>
            </c:extLst>
          </c:dPt>
          <c:dPt>
            <c:idx val="5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405-4A26-BC63-DC21E86C95A2}"/>
              </c:ext>
            </c:extLst>
          </c:dPt>
          <c:dPt>
            <c:idx val="6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F405-4A26-BC63-DC21E86C95A2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F405-4A26-BC63-DC21E86C95A2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F405-4A26-BC63-DC21E86C95A2}"/>
              </c:ext>
            </c:extLst>
          </c:dPt>
          <c:dPt>
            <c:idx val="9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F405-4A26-BC63-DC21E86C95A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elvetica" panose="020B0604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Лист1!$A$2:$A$11</c:f>
              <c:strCache>
                <c:ptCount val="10"/>
                <c:pt idx="0">
                  <c:v>Плохая организация осведомленности студентов</c:v>
                </c:pt>
                <c:pt idx="1">
                  <c:v>Низкий уровень технического оснащения учебных занятий</c:v>
                </c:pt>
                <c:pt idx="2">
                  <c:v>Малая загруженность студентов</c:v>
                </c:pt>
                <c:pt idx="3">
                  <c:v>Недостаточная квалификация профессорско-преподавательского состава</c:v>
                </c:pt>
                <c:pt idx="4">
                  <c:v>Состояние аудиторного фонда</c:v>
                </c:pt>
                <c:pt idx="5">
                  <c:v>Большой объем учебной нагрузки</c:v>
                </c:pt>
                <c:pt idx="6">
                  <c:v>Отсутствие методов стимулирования студентов к учебной деятельности</c:v>
                </c:pt>
                <c:pt idx="7">
                  <c:v>Слабая организация учебного процесса</c:v>
                </c:pt>
                <c:pt idx="8">
                  <c:v>Ничего из перечисленного</c:v>
                </c:pt>
                <c:pt idx="9">
                  <c:v>Низкий уровень мотивации студентов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2.9</c:v>
                </c:pt>
                <c:pt idx="1">
                  <c:v>5.7</c:v>
                </c:pt>
                <c:pt idx="2">
                  <c:v>8.6</c:v>
                </c:pt>
                <c:pt idx="3">
                  <c:v>8.6</c:v>
                </c:pt>
                <c:pt idx="4">
                  <c:v>8.6</c:v>
                </c:pt>
                <c:pt idx="5">
                  <c:v>17.100000000000001</c:v>
                </c:pt>
                <c:pt idx="6">
                  <c:v>17.100000000000001</c:v>
                </c:pt>
                <c:pt idx="7">
                  <c:v>17.100000000000001</c:v>
                </c:pt>
                <c:pt idx="8">
                  <c:v>37.1</c:v>
                </c:pt>
                <c:pt idx="9">
                  <c:v>42.9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E5-47FB-96C3-09F0BAAAB2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axId val="482020696"/>
        <c:axId val="482015448"/>
      </c:barChart>
      <c:catAx>
        <c:axId val="482020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pPr>
            <a:endParaRPr lang="ru-RU"/>
          </a:p>
        </c:txPr>
        <c:crossAx val="482015448"/>
        <c:crosses val="autoZero"/>
        <c:auto val="1"/>
        <c:lblAlgn val="ctr"/>
        <c:lblOffset val="100"/>
        <c:noMultiLvlLbl val="0"/>
      </c:catAx>
      <c:valAx>
        <c:axId val="4820154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2020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400" b="1" i="0" u="none" strike="noStrike" kern="1200" spc="0" baseline="0" dirty="0" smtClean="0">
                <a:solidFill>
                  <a:srgbClr val="242424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1000" b="1" i="0" dirty="0">
                <a:effectLst/>
              </a:rPr>
              <a:t>Охарактеризуйте организацию учебного процесса</a:t>
            </a:r>
            <a:endParaRPr lang="ru-KZ" sz="1000" dirty="0">
              <a:effectLst/>
            </a:endParaRPr>
          </a:p>
          <a:p>
            <a:pPr algn="ctr" rtl="0">
              <a:defRPr lang="ru-RU" sz="1400" b="1" dirty="0" smtClean="0">
                <a:solidFill>
                  <a:srgbClr val="242424">
                    <a:lumMod val="65000"/>
                    <a:lumOff val="35000"/>
                  </a:srgbClr>
                </a:solidFill>
              </a:defRPr>
            </a:pPr>
            <a:r>
              <a:rPr lang="ru-RU" sz="1000" b="1" i="0" dirty="0">
                <a:effectLst/>
              </a:rPr>
              <a:t>(% от числа опрошенных)</a:t>
            </a:r>
            <a:endParaRPr lang="ru-KZ" sz="1000" dirty="0">
              <a:effectLst/>
            </a:endParaRPr>
          </a:p>
        </c:rich>
      </c:tx>
      <c:layout>
        <c:manualLayout>
          <c:xMode val="edge"/>
          <c:yMode val="edge"/>
          <c:x val="0.1667984873197798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400" b="1" i="0" u="none" strike="noStrike" kern="1200" spc="0" baseline="0" dirty="0" smtClean="0">
              <a:solidFill>
                <a:srgbClr val="242424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49868218871265985"/>
          <c:y val="0.21388101546803842"/>
          <c:w val="0.50131781128734021"/>
          <c:h val="0.7393323872910053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C10-40EB-9199-6A9F89A3BF4C}"/>
              </c:ext>
            </c:extLst>
          </c:dPt>
          <c:dPt>
            <c:idx val="1"/>
            <c:invertIfNegative val="0"/>
            <c:bubble3D val="0"/>
            <c:spPr>
              <a:solidFill>
                <a:srgbClr val="FF99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C10-40EB-9199-6A9F89A3BF4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C10-40EB-9199-6A9F89A3BF4C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C10-40EB-9199-6A9F89A3BF4C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C10-40EB-9199-6A9F89A3BF4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elvetica" panose="020B0604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Затрудняюсь ответить</c:v>
                </c:pt>
                <c:pt idx="1">
                  <c:v>На удовлетворительном уровне</c:v>
                </c:pt>
                <c:pt idx="2">
                  <c:v>На высоком уровне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8.6</c:v>
                </c:pt>
                <c:pt idx="1">
                  <c:v>37.1</c:v>
                </c:pt>
                <c:pt idx="2">
                  <c:v>54.3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C10-40EB-9199-6A9F89A3BF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axId val="482020696"/>
        <c:axId val="482015448"/>
      </c:barChart>
      <c:catAx>
        <c:axId val="482020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pPr>
            <a:endParaRPr lang="ru-RU"/>
          </a:p>
        </c:txPr>
        <c:crossAx val="482015448"/>
        <c:crosses val="autoZero"/>
        <c:auto val="1"/>
        <c:lblAlgn val="ctr"/>
        <c:lblOffset val="100"/>
        <c:noMultiLvlLbl val="0"/>
      </c:catAx>
      <c:valAx>
        <c:axId val="4820154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2020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400" b="1" i="0" u="none" strike="noStrike" kern="1200" spc="0" baseline="0" dirty="0" smtClean="0">
                <a:solidFill>
                  <a:srgbClr val="242424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1000" b="1" i="0" u="none" strike="noStrike" baseline="0" dirty="0">
                <a:effectLst/>
              </a:rPr>
              <a:t>Отношения «преподаватель – студент» в учебном процессе </a:t>
            </a:r>
            <a:r>
              <a:rPr lang="ru-RU" sz="1000" b="1" i="0" u="none" strike="noStrike" kern="1200" spc="0" baseline="0" dirty="0">
                <a:solidFill>
                  <a:srgbClr val="242424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rPr>
              <a:t>(% от числа опрошенных)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400" b="1" i="0" u="none" strike="noStrike" kern="1200" spc="0" baseline="0" dirty="0" smtClean="0">
              <a:solidFill>
                <a:srgbClr val="242424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46955732885027079"/>
          <c:y val="0.19914901711609007"/>
          <c:w val="0.49991169476013469"/>
          <c:h val="0.712245725600952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6E5-4D46-A3E6-EFEF6F033B20}"/>
              </c:ext>
            </c:extLst>
          </c:dPt>
          <c:dPt>
            <c:idx val="1"/>
            <c:invertIfNegative val="0"/>
            <c:bubble3D val="0"/>
            <c:spPr>
              <a:solidFill>
                <a:srgbClr val="FF99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6E5-4D46-A3E6-EFEF6F033B2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6E5-4D46-A3E6-EFEF6F033B20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6E5-4D46-A3E6-EFEF6F033B2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F6E5-4D46-A3E6-EFEF6F033B2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elvetica" panose="020B0604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Официальные</c:v>
                </c:pt>
                <c:pt idx="1">
                  <c:v>Нормальные</c:v>
                </c:pt>
                <c:pt idx="2">
                  <c:v>Теплые, доброжелательные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8.6</c:v>
                </c:pt>
                <c:pt idx="1">
                  <c:v>22.9</c:v>
                </c:pt>
                <c:pt idx="2">
                  <c:v>68.599999999999994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6E5-4D46-A3E6-EFEF6F033B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axId val="482020696"/>
        <c:axId val="482015448"/>
      </c:barChart>
      <c:catAx>
        <c:axId val="482020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pPr>
            <a:endParaRPr lang="ru-RU"/>
          </a:p>
        </c:txPr>
        <c:crossAx val="482015448"/>
        <c:crosses val="autoZero"/>
        <c:auto val="1"/>
        <c:lblAlgn val="ctr"/>
        <c:lblOffset val="100"/>
        <c:noMultiLvlLbl val="0"/>
      </c:catAx>
      <c:valAx>
        <c:axId val="4820154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2020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400" b="1" i="0" u="none" strike="noStrike" kern="1200" spc="0" baseline="0" dirty="0" smtClean="0">
                <a:solidFill>
                  <a:srgbClr val="242424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1000" b="1" i="0" u="none" strike="noStrike" baseline="0" dirty="0">
                <a:effectLst/>
              </a:rPr>
              <a:t>Отношения «студент – администрация вуза»: </a:t>
            </a:r>
          </a:p>
          <a:p>
            <a:pPr algn="ctr" rtl="0">
              <a:defRPr lang="ru-RU" sz="1400" b="1" dirty="0" smtClean="0">
                <a:solidFill>
                  <a:srgbClr val="242424">
                    <a:lumMod val="65000"/>
                    <a:lumOff val="35000"/>
                  </a:srgbClr>
                </a:solidFill>
              </a:defRPr>
            </a:pPr>
            <a:r>
              <a:rPr lang="ru-RU" sz="1000" b="1" i="0" u="none" strike="noStrike" kern="1200" spc="0" baseline="0" dirty="0">
                <a:solidFill>
                  <a:srgbClr val="242424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rPr>
              <a:t>(% от числа опрошенных)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400" b="1" i="0" u="none" strike="noStrike" kern="1200" spc="0" baseline="0" dirty="0" smtClean="0">
              <a:solidFill>
                <a:srgbClr val="242424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42872343235232985"/>
          <c:y val="0.31345464251721827"/>
          <c:w val="0.56991283158962058"/>
          <c:h val="0.6865453574827816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FC6-4B7F-BEF2-31CEB4E3CEBF}"/>
              </c:ext>
            </c:extLst>
          </c:dPt>
          <c:dPt>
            <c:idx val="1"/>
            <c:invertIfNegative val="0"/>
            <c:bubble3D val="0"/>
            <c:spPr>
              <a:solidFill>
                <a:srgbClr val="FF99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FC6-4B7F-BEF2-31CEB4E3CEBF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FC6-4B7F-BEF2-31CEB4E3CEBF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FC6-4B7F-BEF2-31CEB4E3CEBF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BFC6-4B7F-BEF2-31CEB4E3CEB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elvetica" panose="020B0604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Официальные</c:v>
                </c:pt>
                <c:pt idx="1">
                  <c:v>Нормальные</c:v>
                </c:pt>
                <c:pt idx="2">
                  <c:v>Доброжелательные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17.100000000000001</c:v>
                </c:pt>
                <c:pt idx="1">
                  <c:v>31.4</c:v>
                </c:pt>
                <c:pt idx="2">
                  <c:v>51.4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FC6-4B7F-BEF2-31CEB4E3CE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axId val="482020696"/>
        <c:axId val="482015448"/>
      </c:barChart>
      <c:catAx>
        <c:axId val="482020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pPr>
            <a:endParaRPr lang="ru-RU"/>
          </a:p>
        </c:txPr>
        <c:crossAx val="482015448"/>
        <c:crosses val="autoZero"/>
        <c:auto val="1"/>
        <c:lblAlgn val="ctr"/>
        <c:lblOffset val="100"/>
        <c:noMultiLvlLbl val="0"/>
      </c:catAx>
      <c:valAx>
        <c:axId val="4820154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2020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000" b="1" i="0" u="none" strike="noStrike" kern="1200" spc="0" baseline="0" dirty="0" smtClean="0">
                <a:solidFill>
                  <a:srgbClr val="242424">
                    <a:lumMod val="65000"/>
                    <a:lumOff val="35000"/>
                  </a:srgbClr>
                </a:solidFill>
                <a:latin typeface="Helvetica" panose="020B0604020202030204" pitchFamily="34" charset="0"/>
                <a:ea typeface="+mn-ea"/>
                <a:cs typeface="+mn-cs"/>
              </a:defRPr>
            </a:pPr>
            <a:r>
              <a:rPr lang="ru-RU" sz="1000" b="1" i="0" u="none" strike="noStrike" baseline="0" dirty="0">
                <a:effectLst/>
              </a:rPr>
              <a:t>Отношения «студент – сотрудники учебного </a:t>
            </a:r>
          </a:p>
          <a:p>
            <a:pPr algn="ctr" rtl="0">
              <a:defRPr lang="ru-RU" sz="1000" b="1" dirty="0" smtClean="0">
                <a:solidFill>
                  <a:srgbClr val="242424">
                    <a:lumMod val="65000"/>
                    <a:lumOff val="35000"/>
                  </a:srgbClr>
                </a:solidFill>
                <a:latin typeface="Helvetica" panose="020B0604020202030204" pitchFamily="34" charset="0"/>
              </a:defRPr>
            </a:pPr>
            <a:r>
              <a:rPr lang="ru-RU" sz="1000" b="1" i="0" u="none" strike="noStrike" baseline="0" dirty="0">
                <a:effectLst/>
              </a:rPr>
              <a:t>и др. подразделений вуза»: </a:t>
            </a:r>
          </a:p>
          <a:p>
            <a:pPr algn="ctr" rtl="0">
              <a:defRPr lang="ru-RU" sz="1000" b="1" dirty="0" smtClean="0">
                <a:solidFill>
                  <a:srgbClr val="242424">
                    <a:lumMod val="65000"/>
                    <a:lumOff val="35000"/>
                  </a:srgbClr>
                </a:solidFill>
                <a:latin typeface="Helvetica" panose="020B0604020202030204" pitchFamily="34" charset="0"/>
              </a:defRPr>
            </a:pPr>
            <a:r>
              <a:rPr lang="ru-RU" sz="1000" b="1" i="0" u="none" strike="noStrike" kern="1200" spc="0" baseline="0" dirty="0">
                <a:solidFill>
                  <a:srgbClr val="242424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rPr>
              <a:t>(% от числа опрошенных)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000" b="1" i="0" u="none" strike="noStrike" kern="1200" spc="0" baseline="0" dirty="0" smtClean="0">
              <a:solidFill>
                <a:srgbClr val="242424">
                  <a:lumMod val="65000"/>
                  <a:lumOff val="35000"/>
                </a:srgbClr>
              </a:solidFill>
              <a:latin typeface="Helvetica" panose="020B060402020203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46955732885027079"/>
          <c:y val="0.24195874436738921"/>
          <c:w val="0.52907884886362999"/>
          <c:h val="0.6220442234271067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E84-443E-89AD-729B041A10C3}"/>
              </c:ext>
            </c:extLst>
          </c:dPt>
          <c:dPt>
            <c:idx val="1"/>
            <c:invertIfNegative val="0"/>
            <c:bubble3D val="0"/>
            <c:spPr>
              <a:solidFill>
                <a:srgbClr val="FF99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E84-443E-89AD-729B041A10C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E84-443E-89AD-729B041A10C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E84-443E-89AD-729B041A10C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E84-443E-89AD-729B041A10C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elvetica" panose="020B0604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Официальные</c:v>
                </c:pt>
                <c:pt idx="1">
                  <c:v>Нормальные</c:v>
                </c:pt>
                <c:pt idx="2">
                  <c:v>Доброжелательные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17.100000000000001</c:v>
                </c:pt>
                <c:pt idx="1">
                  <c:v>34.299999999999997</c:v>
                </c:pt>
                <c:pt idx="2">
                  <c:v>48.6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E84-443E-89AD-729B041A10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axId val="482020696"/>
        <c:axId val="482015448"/>
      </c:barChart>
      <c:catAx>
        <c:axId val="482020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pPr>
            <a:endParaRPr lang="ru-RU"/>
          </a:p>
        </c:txPr>
        <c:crossAx val="482015448"/>
        <c:crosses val="autoZero"/>
        <c:auto val="1"/>
        <c:lblAlgn val="ctr"/>
        <c:lblOffset val="100"/>
        <c:noMultiLvlLbl val="0"/>
      </c:catAx>
      <c:valAx>
        <c:axId val="4820154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2020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400" b="1" i="0" u="none" strike="noStrike" kern="1200" spc="0" baseline="0" dirty="0" smtClean="0">
                <a:solidFill>
                  <a:srgbClr val="242424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1000" b="1" i="0" u="none" strike="noStrike" baseline="0" dirty="0">
                <a:effectLst/>
              </a:rPr>
              <a:t>Отношения между студентами: </a:t>
            </a:r>
          </a:p>
          <a:p>
            <a:pPr algn="ctr" rtl="0">
              <a:defRPr lang="ru-RU" sz="1400" b="1" dirty="0" smtClean="0">
                <a:solidFill>
                  <a:srgbClr val="242424">
                    <a:lumMod val="65000"/>
                    <a:lumOff val="35000"/>
                  </a:srgbClr>
                </a:solidFill>
              </a:defRPr>
            </a:pPr>
            <a:r>
              <a:rPr lang="ru-RU" sz="1000" b="1" i="0" u="none" strike="noStrike" kern="1200" spc="0" baseline="0" dirty="0">
                <a:solidFill>
                  <a:srgbClr val="242424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rPr>
              <a:t>(% от числа опрошенных)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400" b="1" i="0" u="none" strike="noStrike" kern="1200" spc="0" baseline="0" dirty="0" smtClean="0">
              <a:solidFill>
                <a:srgbClr val="242424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46955732885027079"/>
          <c:y val="0.21929497461040098"/>
          <c:w val="0.52907884886362999"/>
          <c:h val="0.6200085449133251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80F-477A-9CB8-DE1DD33284AF}"/>
              </c:ext>
            </c:extLst>
          </c:dPt>
          <c:dPt>
            <c:idx val="1"/>
            <c:invertIfNegative val="0"/>
            <c:bubble3D val="0"/>
            <c:spPr>
              <a:solidFill>
                <a:srgbClr val="FF99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80F-477A-9CB8-DE1DD33284AF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80F-477A-9CB8-DE1DD33284AF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80F-477A-9CB8-DE1DD33284AF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B80F-477A-9CB8-DE1DD33284A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elvetica" panose="020B0604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Нормальные</c:v>
                </c:pt>
                <c:pt idx="1">
                  <c:v>Доброжелательные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25.7</c:v>
                </c:pt>
                <c:pt idx="1">
                  <c:v>74.3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80F-477A-9CB8-DE1DD33284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axId val="482020696"/>
        <c:axId val="482015448"/>
      </c:barChart>
      <c:catAx>
        <c:axId val="482020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pPr>
            <a:endParaRPr lang="ru-RU"/>
          </a:p>
        </c:txPr>
        <c:crossAx val="482015448"/>
        <c:crosses val="autoZero"/>
        <c:auto val="1"/>
        <c:lblAlgn val="ctr"/>
        <c:lblOffset val="100"/>
        <c:noMultiLvlLbl val="0"/>
      </c:catAx>
      <c:valAx>
        <c:axId val="4820154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2020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400" b="1" i="0" u="none" strike="noStrike" kern="1200" spc="0" baseline="0" dirty="0" smtClean="0">
                <a:solidFill>
                  <a:srgbClr val="242424">
                    <a:lumMod val="65000"/>
                    <a:lumOff val="35000"/>
                  </a:srgbClr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pPr>
            <a:r>
              <a:rPr lang="ru-RU" sz="1000" b="1" i="0" dirty="0">
                <a:effectLst/>
                <a:latin typeface="Helvetica" panose="020B0604020202020204" pitchFamily="34" charset="0"/>
                <a:cs typeface="Helvetica" panose="020B0604020202020204" pitchFamily="34" charset="0"/>
              </a:rPr>
              <a:t>Какие из студенческих проблем Вас сейчас особенно волнуют? (% от числа опрошенных)</a:t>
            </a:r>
            <a:endParaRPr lang="ru-KZ" sz="1000" dirty="0">
              <a:effectLst/>
              <a:latin typeface="Helvetica" panose="020B0604020202020204" pitchFamily="34" charset="0"/>
              <a:cs typeface="Helvetica" panose="020B0604020202020204" pitchFamily="34" charset="0"/>
            </a:endParaRPr>
          </a:p>
        </c:rich>
      </c:tx>
      <c:layout>
        <c:manualLayout>
          <c:xMode val="edge"/>
          <c:yMode val="edge"/>
          <c:x val="0.10077476651933816"/>
          <c:y val="2.95715042465378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400" b="1" i="0" u="none" strike="noStrike" kern="1200" spc="0" baseline="0" dirty="0" smtClean="0">
              <a:solidFill>
                <a:srgbClr val="242424">
                  <a:lumMod val="65000"/>
                  <a:lumOff val="35000"/>
                </a:srgbClr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46955742883619661"/>
          <c:y val="0.15548855889658089"/>
          <c:w val="0.52907884886362999"/>
          <c:h val="0.841739599826426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701-42DA-A2E6-748E40ADBCB3}"/>
              </c:ext>
            </c:extLst>
          </c:dPt>
          <c:dPt>
            <c:idx val="1"/>
            <c:invertIfNegative val="0"/>
            <c:bubble3D val="0"/>
            <c:spPr>
              <a:solidFill>
                <a:srgbClr val="FF99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701-42DA-A2E6-748E40ADBCB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701-42DA-A2E6-748E40ADBCB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701-42DA-A2E6-748E40ADBCB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B701-42DA-A2E6-748E40ADBCB3}"/>
              </c:ext>
            </c:extLst>
          </c:dPt>
          <c:dPt>
            <c:idx val="5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B701-42DA-A2E6-748E40ADBCB3}"/>
              </c:ext>
            </c:extLst>
          </c:dPt>
          <c:dPt>
            <c:idx val="6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B701-42DA-A2E6-748E40ADBCB3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B701-42DA-A2E6-748E40ADBCB3}"/>
              </c:ext>
            </c:extLst>
          </c:dPt>
          <c:dPt>
            <c:idx val="8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B701-42DA-A2E6-748E40ADBCB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elvetica" panose="020B0604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Качество бытовых условий в общежитии</c:v>
                </c:pt>
                <c:pt idx="1">
                  <c:v>Другие проблемы (укажите)</c:v>
                </c:pt>
                <c:pt idx="2">
                  <c:v>Работа подразделений (ДОТ, ОР  и др.)</c:v>
                </c:pt>
                <c:pt idx="3">
                  <c:v>Качество преподавания (ведение занятий, оценивание знаний и др.)</c:v>
                </c:pt>
                <c:pt idx="4">
                  <c:v>Качество организации производственной практики</c:v>
                </c:pt>
                <c:pt idx="5">
                  <c:v>Организация академической мобильности</c:v>
                </c:pt>
                <c:pt idx="6">
                  <c:v>Послевузовское трудоустройство по специальности</c:v>
                </c:pt>
                <c:pt idx="7">
                  <c:v>Качество питания и цены в студенческой столовой</c:v>
                </c:pt>
                <c:pt idx="8">
                  <c:v>Качество организации учебного процесса (расписание занятий, организация СРСП и пр.)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2.9</c:v>
                </c:pt>
                <c:pt idx="1">
                  <c:v>5.7</c:v>
                </c:pt>
                <c:pt idx="2">
                  <c:v>8.6</c:v>
                </c:pt>
                <c:pt idx="3">
                  <c:v>14.3</c:v>
                </c:pt>
                <c:pt idx="4">
                  <c:v>14.3</c:v>
                </c:pt>
                <c:pt idx="5">
                  <c:v>20</c:v>
                </c:pt>
                <c:pt idx="6">
                  <c:v>25.7</c:v>
                </c:pt>
                <c:pt idx="7">
                  <c:v>31.4</c:v>
                </c:pt>
                <c:pt idx="8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701-42DA-A2E6-748E40ADBC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axId val="482020696"/>
        <c:axId val="482015448"/>
      </c:barChart>
      <c:catAx>
        <c:axId val="482020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pPr>
            <a:endParaRPr lang="ru-RU"/>
          </a:p>
        </c:txPr>
        <c:crossAx val="482015448"/>
        <c:crosses val="autoZero"/>
        <c:auto val="1"/>
        <c:lblAlgn val="ctr"/>
        <c:lblOffset val="100"/>
        <c:noMultiLvlLbl val="0"/>
      </c:catAx>
      <c:valAx>
        <c:axId val="4820154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2020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000" b="1" dirty="0"/>
              <a:t>Язык обучения 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8913527225448419"/>
          <c:y val="0.24985822428917451"/>
          <c:w val="0.52610014857161669"/>
          <c:h val="0.6677221635372839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563-4B6C-8706-B0CC8DF6232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elvetica" panose="020B0604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Русский</c:v>
                </c:pt>
                <c:pt idx="1">
                  <c:v>Казахский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28.6</c:v>
                </c:pt>
                <c:pt idx="1">
                  <c:v>71.400000000000006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63-4B6C-8706-B0CC8DF623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axId val="482020696"/>
        <c:axId val="482015448"/>
      </c:barChart>
      <c:catAx>
        <c:axId val="482020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pPr>
            <a:endParaRPr lang="ru-RU"/>
          </a:p>
        </c:txPr>
        <c:crossAx val="482015448"/>
        <c:crosses val="autoZero"/>
        <c:auto val="1"/>
        <c:lblAlgn val="ctr"/>
        <c:lblOffset val="100"/>
        <c:noMultiLvlLbl val="0"/>
      </c:catAx>
      <c:valAx>
        <c:axId val="4820154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2020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000" b="1" dirty="0"/>
              <a:t>Возраст (%)</a:t>
            </a:r>
          </a:p>
        </c:rich>
      </c:tx>
      <c:layout>
        <c:manualLayout>
          <c:xMode val="edge"/>
          <c:yMode val="edge"/>
          <c:x val="0.37612496372871068"/>
          <c:y val="3.38491811468056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48281582019784997"/>
          <c:y val="0.16797414303402761"/>
          <c:w val="0.50558480969884956"/>
          <c:h val="0.7242465135199850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796-4137-A365-C2B58B81C16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796-4137-A365-C2B58B81C16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796-4137-A365-C2B58B81C16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796-4137-A365-C2B58B81C16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796-4137-A365-C2B58B81C16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elvetica" panose="020B0604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 лет</c:v>
                </c:pt>
                <c:pt idx="1">
                  <c:v>Другой возраст</c:v>
                </c:pt>
                <c:pt idx="2">
                  <c:v>20 лет</c:v>
                </c:pt>
                <c:pt idx="3">
                  <c:v>18 лет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2.9</c:v>
                </c:pt>
                <c:pt idx="1">
                  <c:v>14.3</c:v>
                </c:pt>
                <c:pt idx="2">
                  <c:v>30.5</c:v>
                </c:pt>
                <c:pt idx="3">
                  <c:v>31.4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796-4137-A365-C2B58B81C1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8"/>
        <c:axId val="482020696"/>
        <c:axId val="482015448"/>
      </c:barChart>
      <c:catAx>
        <c:axId val="482020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pPr>
            <a:endParaRPr lang="ru-RU"/>
          </a:p>
        </c:txPr>
        <c:crossAx val="482015448"/>
        <c:crosses val="autoZero"/>
        <c:auto val="0"/>
        <c:lblAlgn val="ctr"/>
        <c:lblOffset val="100"/>
        <c:noMultiLvlLbl val="0"/>
      </c:catAx>
      <c:valAx>
        <c:axId val="4820154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2020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000" b="1" dirty="0"/>
              <a:t>Каковы были мотивы Вашего выбора вуза</a:t>
            </a:r>
            <a:r>
              <a:rPr lang="ru-RU" sz="1000" b="1" baseline="0" dirty="0"/>
              <a:t>?</a:t>
            </a:r>
            <a:r>
              <a:rPr lang="ru-RU" sz="1000" b="1" dirty="0"/>
              <a:t> </a:t>
            </a:r>
          </a:p>
          <a:p>
            <a:pPr>
              <a:defRPr sz="1400" b="1"/>
            </a:pPr>
            <a:r>
              <a:rPr lang="ru-RU" sz="1000" b="1" dirty="0"/>
              <a:t>(% от числа опрошенных)</a:t>
            </a:r>
          </a:p>
        </c:rich>
      </c:tx>
      <c:layout>
        <c:manualLayout>
          <c:xMode val="edge"/>
          <c:yMode val="edge"/>
          <c:x val="0.15644824864723944"/>
          <c:y val="8.127716796447446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56291368195706981"/>
          <c:y val="0.13721997846741907"/>
          <c:w val="0.40955062624588806"/>
          <c:h val="0.8358405824928721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2BC-4026-970B-73DE77D89C6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2BC-4026-970B-73DE77D89C6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2BC-4026-970B-73DE77D89C69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2BC-4026-970B-73DE77D89C69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2BC-4026-970B-73DE77D89C69}"/>
              </c:ext>
            </c:extLst>
          </c:dPt>
          <c:dPt>
            <c:idx val="5"/>
            <c:invertIfNegative val="0"/>
            <c:bubble3D val="0"/>
            <c:spPr>
              <a:solidFill>
                <a:srgbClr val="FF99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E2BC-4026-970B-73DE77D89C69}"/>
              </c:ext>
            </c:extLst>
          </c:dPt>
          <c:dLbls>
            <c:dLbl>
              <c:idx val="6"/>
              <c:layout>
                <c:manualLayout>
                  <c:x val="-1.7274125070063672E-3"/>
                  <c:y val="-8.44376873012264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2BC-4026-970B-73DE77D89C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elvetica" panose="020B0604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Возможность трудоустройства после окончания данного вуза</c:v>
                </c:pt>
                <c:pt idx="1">
                  <c:v>Интересная студенческая жизнь</c:v>
                </c:pt>
                <c:pt idx="2">
                  <c:v>Частный статус вуза</c:v>
                </c:pt>
                <c:pt idx="3">
                  <c:v>Другого выбора не было</c:v>
                </c:pt>
                <c:pt idx="4">
                  <c:v>Решение родителей</c:v>
                </c:pt>
                <c:pt idx="5">
                  <c:v>Желание овладеть той профессией, по которой осуществляется подготовка в вузе</c:v>
                </c:pt>
                <c:pt idx="6">
                  <c:v>Высокое качество преподавания, о котором я узнал (а) от родственников / друзей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2.9</c:v>
                </c:pt>
                <c:pt idx="1">
                  <c:v>2.9</c:v>
                </c:pt>
                <c:pt idx="2">
                  <c:v>8.6</c:v>
                </c:pt>
                <c:pt idx="3">
                  <c:v>11.4</c:v>
                </c:pt>
                <c:pt idx="4">
                  <c:v>17.100000000000001</c:v>
                </c:pt>
                <c:pt idx="5">
                  <c:v>22.9</c:v>
                </c:pt>
                <c:pt idx="6">
                  <c:v>34.299999999999997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2BC-4026-970B-73DE77D89C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8"/>
        <c:axId val="482020696"/>
        <c:axId val="482015448"/>
      </c:barChart>
      <c:catAx>
        <c:axId val="482020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pPr>
            <a:endParaRPr lang="ru-RU"/>
          </a:p>
        </c:txPr>
        <c:crossAx val="482015448"/>
        <c:crosses val="autoZero"/>
        <c:auto val="1"/>
        <c:lblAlgn val="ctr"/>
        <c:lblOffset val="100"/>
        <c:noMultiLvlLbl val="0"/>
      </c:catAx>
      <c:valAx>
        <c:axId val="4820154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2020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400" b="1" i="0" u="none" strike="noStrike" kern="1200" spc="0" baseline="0" dirty="0" smtClean="0">
                <a:solidFill>
                  <a:srgbClr val="242424">
                    <a:lumMod val="65000"/>
                    <a:lumOff val="35000"/>
                  </a:srgbClr>
                </a:solidFill>
                <a:latin typeface="Helvetica" panose="020B0604020202030204" pitchFamily="34" charset="0"/>
                <a:ea typeface="+mn-ea"/>
                <a:cs typeface="+mn-cs"/>
              </a:defRPr>
            </a:pPr>
            <a:r>
              <a:rPr lang="ru-RU" sz="1200" b="1" i="0" u="none" strike="noStrike" baseline="0" dirty="0">
                <a:effectLst/>
              </a:rPr>
              <a:t>Представляете ли Вы на данный момент специфику своей будущей профессии?</a:t>
            </a:r>
          </a:p>
          <a:p>
            <a:pPr algn="ctr" rtl="0">
              <a:defRPr lang="ru-RU" sz="1400" b="1" dirty="0" smtClean="0">
                <a:solidFill>
                  <a:srgbClr val="242424">
                    <a:lumMod val="65000"/>
                    <a:lumOff val="35000"/>
                  </a:srgbClr>
                </a:solidFill>
                <a:latin typeface="Helvetica" panose="020B0604020202030204" pitchFamily="34" charset="0"/>
              </a:defRPr>
            </a:pPr>
            <a:r>
              <a:rPr lang="ru-RU" sz="1000" b="1" i="0" u="none" strike="noStrike" kern="1200" spc="0" baseline="0" dirty="0">
                <a:solidFill>
                  <a:srgbClr val="242424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rPr>
              <a:t>(% от числа опрошенных)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400" b="1" i="0" u="none" strike="noStrike" kern="1200" spc="0" baseline="0" dirty="0" smtClean="0">
              <a:solidFill>
                <a:srgbClr val="242424">
                  <a:lumMod val="65000"/>
                  <a:lumOff val="35000"/>
                </a:srgbClr>
              </a:solidFill>
              <a:latin typeface="Helvetica" panose="020B060402020203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48122428497444431"/>
          <c:y val="0.30383183474858205"/>
          <c:w val="0.51741197896750624"/>
          <c:h val="0.64037560335442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A98-4239-B8C1-192FDC99C8CA}"/>
              </c:ext>
            </c:extLst>
          </c:dPt>
          <c:dPt>
            <c:idx val="1"/>
            <c:invertIfNegative val="0"/>
            <c:bubble3D val="0"/>
            <c:spPr>
              <a:solidFill>
                <a:srgbClr val="FF99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A98-4239-B8C1-192FDC99C8C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A98-4239-B8C1-192FDC99C8CA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A98-4239-B8C1-192FDC99C8CA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A98-4239-B8C1-192FDC99C8C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elvetica" panose="020B0604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Нет</c:v>
                </c:pt>
                <c:pt idx="1">
                  <c:v>Нет</c:v>
                </c:pt>
                <c:pt idx="2">
                  <c:v>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2.9</c:v>
                </c:pt>
                <c:pt idx="1">
                  <c:v>25.7</c:v>
                </c:pt>
                <c:pt idx="2">
                  <c:v>71.400000000000006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A98-4239-B8C1-192FDC99C8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axId val="482020696"/>
        <c:axId val="482015448"/>
      </c:barChart>
      <c:catAx>
        <c:axId val="482020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pPr>
            <a:endParaRPr lang="ru-RU"/>
          </a:p>
        </c:txPr>
        <c:crossAx val="482015448"/>
        <c:crosses val="autoZero"/>
        <c:auto val="1"/>
        <c:lblAlgn val="ctr"/>
        <c:lblOffset val="100"/>
        <c:noMultiLvlLbl val="0"/>
      </c:catAx>
      <c:valAx>
        <c:axId val="4820154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2020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000" b="1" dirty="0"/>
              <a:t>Собираетесь ли Вы работать по специальности</a:t>
            </a:r>
            <a:r>
              <a:rPr lang="ru-RU" sz="1000" b="1" baseline="0" dirty="0"/>
              <a:t>? </a:t>
            </a:r>
            <a:r>
              <a:rPr lang="ru-RU" sz="1000" b="1" dirty="0"/>
              <a:t>(% от числа опрошенных)</a:t>
            </a:r>
          </a:p>
        </c:rich>
      </c:tx>
      <c:layout>
        <c:manualLayout>
          <c:xMode val="edge"/>
          <c:yMode val="edge"/>
          <c:x val="0.1140017099175216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0416063166364915"/>
          <c:y val="0.1464138930537861"/>
          <c:w val="0.69583936833635085"/>
          <c:h val="0.6405693035295577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3A0-4961-ABEC-813781D1001E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3A0-4961-ABEC-813781D1001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3A0-4961-ABEC-813781D1001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3A0-4961-ABEC-813781D1001E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B3A0-4961-ABEC-813781D1001E}"/>
              </c:ext>
            </c:extLst>
          </c:dPt>
          <c:dPt>
            <c:idx val="5"/>
            <c:invertIfNegative val="0"/>
            <c:bubble3D val="0"/>
            <c:spPr>
              <a:solidFill>
                <a:srgbClr val="FF99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B3A0-4961-ABEC-813781D1001E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F375-42D7-B42F-C040ABB87A61}"/>
              </c:ext>
            </c:extLst>
          </c:dPt>
          <c:dPt>
            <c:idx val="8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F375-42D7-B42F-C040ABB87A61}"/>
              </c:ext>
            </c:extLst>
          </c:dPt>
          <c:dPt>
            <c:idx val="9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F375-42D7-B42F-C040ABB87A61}"/>
              </c:ext>
            </c:extLst>
          </c:dPt>
          <c:dLbls>
            <c:dLbl>
              <c:idx val="6"/>
              <c:layout>
                <c:manualLayout>
                  <c:x val="-6.0767451217060113E-3"/>
                  <c:y val="-1.447891260116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3A0-4961-ABEC-813781D1001E}"/>
                </c:ext>
              </c:extLst>
            </c:dLbl>
            <c:dLbl>
              <c:idx val="9"/>
              <c:layout>
                <c:manualLayout>
                  <c:x val="-6.7063971031985636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Helvetica" panose="020B0604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375-42D7-B42F-C040ABB87A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elvetica" panose="020B0604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Как получится</c:v>
                </c:pt>
                <c:pt idx="1">
                  <c:v>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17.100000000000001</c:v>
                </c:pt>
                <c:pt idx="1">
                  <c:v>82.9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B3A0-4961-ABEC-813781D100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8"/>
        <c:axId val="482020696"/>
        <c:axId val="482015448"/>
      </c:barChart>
      <c:catAx>
        <c:axId val="482020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pPr>
            <a:endParaRPr lang="ru-RU"/>
          </a:p>
        </c:txPr>
        <c:crossAx val="482015448"/>
        <c:crosses val="autoZero"/>
        <c:auto val="1"/>
        <c:lblAlgn val="ctr"/>
        <c:lblOffset val="100"/>
        <c:noMultiLvlLbl val="0"/>
      </c:catAx>
      <c:valAx>
        <c:axId val="4820154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2020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000" b="1" dirty="0"/>
              <a:t>Ваше отношение к выбранной специальности/направлению подготовки?(%</a:t>
            </a:r>
            <a:r>
              <a:rPr lang="en-US" sz="1000" b="1" dirty="0"/>
              <a:t> </a:t>
            </a:r>
            <a:r>
              <a:rPr lang="ru-RU" sz="1000" b="1" dirty="0"/>
              <a:t>от</a:t>
            </a:r>
            <a:r>
              <a:rPr lang="ru-RU" sz="1000" b="1" baseline="0" dirty="0"/>
              <a:t> числа опрошенных</a:t>
            </a:r>
            <a:r>
              <a:rPr lang="ru-RU" sz="1000" b="1" dirty="0"/>
              <a:t>)</a:t>
            </a:r>
          </a:p>
        </c:rich>
      </c:tx>
      <c:layout>
        <c:manualLayout>
          <c:xMode val="edge"/>
          <c:yMode val="edge"/>
          <c:x val="0.23990395122581498"/>
          <c:y val="2.71629235150409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41609769765105731"/>
          <c:y val="0.24329428988379403"/>
          <c:w val="0.58390230234894269"/>
          <c:h val="0.6235711593334373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5A9-44EA-B85F-5D5D7C8C269F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5A9-44EA-B85F-5D5D7C8C269F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5A9-44EA-B85F-5D5D7C8C269F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5A9-44EA-B85F-5D5D7C8C269F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5A9-44EA-B85F-5D5D7C8C269F}"/>
              </c:ext>
            </c:extLst>
          </c:dPt>
          <c:dPt>
            <c:idx val="5"/>
            <c:invertIfNegative val="0"/>
            <c:bubble3D val="0"/>
            <c:spPr>
              <a:solidFill>
                <a:srgbClr val="FF99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D5A9-44EA-B85F-5D5D7C8C269F}"/>
              </c:ext>
            </c:extLst>
          </c:dPt>
          <c:dPt>
            <c:idx val="7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4814-4C76-B8B9-5241263C1C78}"/>
              </c:ext>
            </c:extLst>
          </c:dPt>
          <c:dLbls>
            <c:dLbl>
              <c:idx val="6"/>
              <c:layout>
                <c:manualLayout>
                  <c:x val="-4.9180749645246812E-3"/>
                  <c:y val="5.9262796789540052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5A9-44EA-B85F-5D5D7C8C269F}"/>
                </c:ext>
              </c:extLst>
            </c:dLbl>
            <c:dLbl>
              <c:idx val="7"/>
              <c:layout>
                <c:manualLayout>
                  <c:x val="-3.5906612273332576E-2"/>
                  <c:y val="-3.6007816078384891E-17"/>
                </c:manualLayout>
              </c:layout>
              <c:tx>
                <c:rich>
                  <a:bodyPr/>
                  <a:lstStyle/>
                  <a:p>
                    <a:fld id="{54E983F9-E020-4B24-B31E-601732961601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4814-4C76-B8B9-5241263C1C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elvetica" panose="020B0604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Не изменилось</c:v>
                </c:pt>
                <c:pt idx="1">
                  <c:v>Затрудняюсь ответить</c:v>
                </c:pt>
                <c:pt idx="2">
                  <c:v>Изменилось в лучшую сторону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14.3</c:v>
                </c:pt>
                <c:pt idx="1">
                  <c:v>17.100000000000001</c:v>
                </c:pt>
                <c:pt idx="2">
                  <c:v>68.599999999999994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D5A9-44EA-B85F-5D5D7C8C26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8"/>
        <c:axId val="482020696"/>
        <c:axId val="482015448"/>
      </c:barChart>
      <c:catAx>
        <c:axId val="482020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pPr>
            <a:endParaRPr lang="ru-RU"/>
          </a:p>
        </c:txPr>
        <c:crossAx val="482015448"/>
        <c:crosses val="autoZero"/>
        <c:auto val="1"/>
        <c:lblAlgn val="ctr"/>
        <c:lblOffset val="100"/>
        <c:noMultiLvlLbl val="0"/>
      </c:catAx>
      <c:valAx>
        <c:axId val="4820154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2020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000" b="1" dirty="0"/>
              <a:t>Если</a:t>
            </a:r>
            <a:r>
              <a:rPr lang="ru-RU" sz="1000" b="1" baseline="0" dirty="0"/>
              <a:t> бы была возможность вновь поступать, выбрали бы Вы эту же образовательную программу? </a:t>
            </a:r>
          </a:p>
          <a:p>
            <a:pPr>
              <a:defRPr sz="1400" b="1"/>
            </a:pPr>
            <a:r>
              <a:rPr lang="ru-RU" sz="1000" b="1" dirty="0"/>
              <a:t>(% от числа опрошенных)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1765521922488754"/>
          <c:y val="0.32395110124825238"/>
          <c:w val="0.52610014857161669"/>
          <c:h val="0.6760488987517475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75C-42B2-A7C8-122ADD347C0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B8CC-4767-AD3C-79B7DD08F2C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elvetica" panose="020B0604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Нет</c:v>
                </c:pt>
                <c:pt idx="1">
                  <c:v>Не знаю</c:v>
                </c:pt>
                <c:pt idx="2">
                  <c:v>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5.7</c:v>
                </c:pt>
                <c:pt idx="1">
                  <c:v>42.9</c:v>
                </c:pt>
                <c:pt idx="2">
                  <c:v>51.4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75C-42B2-A7C8-122ADD347C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axId val="482020696"/>
        <c:axId val="482015448"/>
      </c:barChart>
      <c:catAx>
        <c:axId val="482020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pPr>
            <a:endParaRPr lang="ru-RU"/>
          </a:p>
        </c:txPr>
        <c:crossAx val="482015448"/>
        <c:crosses val="autoZero"/>
        <c:auto val="1"/>
        <c:lblAlgn val="ctr"/>
        <c:lblOffset val="100"/>
        <c:noMultiLvlLbl val="0"/>
      </c:catAx>
      <c:valAx>
        <c:axId val="4820154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2020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400" b="1" i="0" u="none" strike="noStrike" kern="1200" spc="0" baseline="0" dirty="0" smtClean="0">
                <a:solidFill>
                  <a:srgbClr val="242424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ru-RU" sz="1000" b="1" i="0" u="none" strike="noStrike" kern="1200" spc="0" baseline="0" dirty="0">
                <a:solidFill>
                  <a:srgbClr val="242424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rPr>
              <a:t>Легко ли Вы справляетесь с учебной нагрузкой? </a:t>
            </a:r>
          </a:p>
          <a:p>
            <a:pPr algn="ctr" rtl="0">
              <a:defRPr lang="ru-RU" sz="1400" b="1" dirty="0" smtClean="0">
                <a:solidFill>
                  <a:srgbClr val="242424">
                    <a:lumMod val="65000"/>
                    <a:lumOff val="35000"/>
                  </a:srgbClr>
                </a:solidFill>
              </a:defRPr>
            </a:pPr>
            <a:r>
              <a:rPr lang="ru-RU" sz="1000" b="1" i="0" u="none" strike="noStrike" kern="1200" spc="0" baseline="0" dirty="0">
                <a:solidFill>
                  <a:srgbClr val="242424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rPr>
              <a:t>(% от числа опрошенных)</a:t>
            </a:r>
          </a:p>
        </c:rich>
      </c:tx>
      <c:layout>
        <c:manualLayout>
          <c:xMode val="edge"/>
          <c:yMode val="edge"/>
          <c:x val="0.14561447088382182"/>
          <c:y val="2.34662843078924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ru-RU" sz="1400" b="1" i="0" u="none" strike="noStrike" kern="1200" spc="0" baseline="0" dirty="0" smtClean="0">
              <a:solidFill>
                <a:srgbClr val="242424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49868218871265985"/>
          <c:y val="0.21388101546803842"/>
          <c:w val="0.50131781128734021"/>
          <c:h val="0.7393323872910053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DB9-45F4-8628-A42B0C6B2E64}"/>
              </c:ext>
            </c:extLst>
          </c:dPt>
          <c:dPt>
            <c:idx val="1"/>
            <c:invertIfNegative val="0"/>
            <c:bubble3D val="0"/>
            <c:spPr>
              <a:solidFill>
                <a:srgbClr val="FF99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DB9-45F4-8628-A42B0C6B2E6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3DB9-45F4-8628-A42B0C6B2E64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DB9-45F4-8628-A42B0C6B2E64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3DB9-45F4-8628-A42B0C6B2E6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Helvetica" panose="020B0604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Сложно, так как расписание учебных занятий составлено неравномерно</c:v>
                </c:pt>
                <c:pt idx="1">
                  <c:v>Думал (а), что будет легче, но школьных знаний не хватило</c:v>
                </c:pt>
                <c:pt idx="2">
                  <c:v>Бывают трудности из-за элементарной лени, но я работаю над собой</c:v>
                </c:pt>
                <c:pt idx="3">
                  <c:v>Легко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8.6</c:v>
                </c:pt>
                <c:pt idx="1">
                  <c:v>17.100000000000001</c:v>
                </c:pt>
                <c:pt idx="2">
                  <c:v>28.6</c:v>
                </c:pt>
                <c:pt idx="3">
                  <c:v>45.7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B9-45F4-8628-A42B0C6B2E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axId val="482020696"/>
        <c:axId val="482015448"/>
      </c:barChart>
      <c:catAx>
        <c:axId val="482020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pPr>
            <a:endParaRPr lang="ru-RU"/>
          </a:p>
        </c:txPr>
        <c:crossAx val="482015448"/>
        <c:crosses val="autoZero"/>
        <c:auto val="1"/>
        <c:lblAlgn val="ctr"/>
        <c:lblOffset val="100"/>
        <c:noMultiLvlLbl val="0"/>
      </c:catAx>
      <c:valAx>
        <c:axId val="4820154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2020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137d1d21ee2_1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2" name="Google Shape;192;g137d1d21ee2_1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137d1d21ee2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42" name="Google Shape;342;g137d1d21ee2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632147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137d1d21ee2_1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2" name="Google Shape;202;g137d1d21ee2_1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137d1d21ee2_1_1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3" name="Google Shape;223;g137d1d21ee2_1_1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16077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13a709386da_1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5" name="Google Shape;235;g13a709386da_1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982750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d40a283929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8" name="Google Shape;178;gd40a283929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631123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13a709386da_1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5" name="Google Shape;235;g13a709386da_1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251688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g137d1d21ee2_1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52" name="Google Shape;352;g137d1d21ee2_1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601098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137d1d21ee2_1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62" name="Google Shape;362;g137d1d21ee2_1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714845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d40a283929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8" name="Google Shape;178;gd40a283929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11443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1376dbea4d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4" name="Google Shape;264;g1376dbea4d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1376dbea4d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4" name="Google Shape;264;g1376dbea4d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176046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g13a709386da_1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71" name="Google Shape;371;g13a709386da_1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51657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137d1d21ee2_1_1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5" name="Google Shape;275;g137d1d21ee2_1_1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g13a709386da_1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0" name="Google Shape;380;g13a709386da_1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8102942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137d1d21ee2_1_1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5" name="Google Shape;285;g137d1d21ee2_1_1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6686660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137d1d21ee2_1_1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5" name="Google Shape;275;g137d1d21ee2_1_1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6003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1ada35a6f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5" name="Google Shape;95;g11ada35a6f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d14023f5d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3" name="Google Shape;103;gd14023f5d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2db5defa28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1" name="Google Shape;111;g12db5defa28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3a709386da_13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9" name="Google Shape;119;g13a709386da_13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d40a283929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8" name="Google Shape;178;gd40a283929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22332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1" name="Google Shape;14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d40a283929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8" name="Google Shape;178;gd40a283929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  <p:sp>
        <p:nvSpPr>
          <p:cNvPr id="11" name="Google Shape;11;p41"/>
          <p:cNvSpPr txBox="1">
            <a:spLocks noGrp="1"/>
          </p:cNvSpPr>
          <p:nvPr>
            <p:ph type="title"/>
          </p:nvPr>
        </p:nvSpPr>
        <p:spPr>
          <a:xfrm>
            <a:off x="284425" y="358282"/>
            <a:ext cx="6019800" cy="106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Helvetica Neue"/>
              <a:buNone/>
              <a:defRPr sz="3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2" name="Google Shape;12;p41"/>
          <p:cNvSpPr txBox="1">
            <a:spLocks noGrp="1"/>
          </p:cNvSpPr>
          <p:nvPr>
            <p:ph type="title" idx="2"/>
          </p:nvPr>
        </p:nvSpPr>
        <p:spPr>
          <a:xfrm>
            <a:off x="284425" y="877474"/>
            <a:ext cx="6019800" cy="54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Helvetica Neue"/>
              <a:buNone/>
              <a:defRPr sz="12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3" name="Google Shape;13;p41"/>
          <p:cNvSpPr txBox="1">
            <a:spLocks noGrp="1"/>
          </p:cNvSpPr>
          <p:nvPr>
            <p:ph type="title" idx="3"/>
          </p:nvPr>
        </p:nvSpPr>
        <p:spPr>
          <a:xfrm>
            <a:off x="284425" y="4459271"/>
            <a:ext cx="25932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Helvetica Neue"/>
              <a:buNone/>
              <a:defRPr sz="16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4" name="Google Shape;14;p41"/>
          <p:cNvSpPr txBox="1">
            <a:spLocks noGrp="1"/>
          </p:cNvSpPr>
          <p:nvPr>
            <p:ph type="title" idx="4"/>
          </p:nvPr>
        </p:nvSpPr>
        <p:spPr>
          <a:xfrm>
            <a:off x="284425" y="4245339"/>
            <a:ext cx="2593200" cy="26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Helvetica Neue"/>
              <a:buNone/>
              <a:defRPr sz="1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5" name="Google Shape;15;p41"/>
          <p:cNvSpPr txBox="1">
            <a:spLocks noGrp="1"/>
          </p:cNvSpPr>
          <p:nvPr>
            <p:ph type="title" idx="5"/>
          </p:nvPr>
        </p:nvSpPr>
        <p:spPr>
          <a:xfrm>
            <a:off x="3166800" y="4459271"/>
            <a:ext cx="25932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Helvetica Neue"/>
              <a:buNone/>
              <a:defRPr sz="16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6" name="Google Shape;16;p41"/>
          <p:cNvSpPr txBox="1">
            <a:spLocks noGrp="1"/>
          </p:cNvSpPr>
          <p:nvPr>
            <p:ph type="title" idx="6"/>
          </p:nvPr>
        </p:nvSpPr>
        <p:spPr>
          <a:xfrm>
            <a:off x="3166800" y="4245339"/>
            <a:ext cx="2593200" cy="26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Helvetica Neue"/>
              <a:buNone/>
              <a:defRPr sz="1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" name="Google Shape;17;p41"/>
          <p:cNvSpPr txBox="1">
            <a:spLocks noGrp="1"/>
          </p:cNvSpPr>
          <p:nvPr>
            <p:ph type="title" idx="7"/>
          </p:nvPr>
        </p:nvSpPr>
        <p:spPr>
          <a:xfrm>
            <a:off x="6049175" y="4459271"/>
            <a:ext cx="2593200" cy="51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Helvetica Neue"/>
              <a:buNone/>
              <a:defRPr sz="16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8" name="Google Shape;18;p41"/>
          <p:cNvSpPr txBox="1">
            <a:spLocks noGrp="1"/>
          </p:cNvSpPr>
          <p:nvPr>
            <p:ph type="title" idx="8"/>
          </p:nvPr>
        </p:nvSpPr>
        <p:spPr>
          <a:xfrm>
            <a:off x="6049175" y="4245339"/>
            <a:ext cx="2593200" cy="26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Helvetica Neue"/>
              <a:buNone/>
              <a:defRPr sz="1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27">
          <p15:clr>
            <a:srgbClr val="FA7B17"/>
          </p15:clr>
        </p15:guide>
        <p15:guide id="2" pos="5533">
          <p15:clr>
            <a:srgbClr val="FA7B17"/>
          </p15:clr>
        </p15:guide>
        <p15:guide id="3" orient="horz" pos="680">
          <p15:clr>
            <a:srgbClr val="FA7B17"/>
          </p15:clr>
        </p15:guide>
        <p15:guide id="4" pos="1813">
          <p15:clr>
            <a:srgbClr val="FA7B17"/>
          </p15:clr>
        </p15:guide>
        <p15:guide id="5" pos="2041">
          <p15:clr>
            <a:srgbClr val="FA7B17"/>
          </p15:clr>
        </p15:guide>
        <p15:guide id="6" pos="3628">
          <p15:clr>
            <a:srgbClr val="FA7B17"/>
          </p15:clr>
        </p15:guide>
        <p15:guide id="7" pos="3855">
          <p15:clr>
            <a:srgbClr val="FA7B17"/>
          </p15:clr>
        </p15:guide>
        <p15:guide id="8" orient="horz" pos="3013">
          <p15:clr>
            <a:srgbClr val="FA7B17"/>
          </p15:clr>
        </p15:guide>
        <p15:guide id="9" orient="horz" pos="340">
          <p15:clr>
            <a:srgbClr val="FA7B17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Название раздела " type="tx">
  <p:cSld name="TITLE_AND_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2"/>
          <p:cNvSpPr txBox="1">
            <a:spLocks noGrp="1"/>
          </p:cNvSpPr>
          <p:nvPr>
            <p:ph type="title"/>
          </p:nvPr>
        </p:nvSpPr>
        <p:spPr>
          <a:xfrm>
            <a:off x="398962" y="387152"/>
            <a:ext cx="4045200" cy="14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Helvetica Neue"/>
              <a:buNone/>
              <a:defRPr sz="20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cxnSp>
        <p:nvCxnSpPr>
          <p:cNvPr id="21" name="Google Shape;21;p42"/>
          <p:cNvCxnSpPr/>
          <p:nvPr/>
        </p:nvCxnSpPr>
        <p:spPr>
          <a:xfrm>
            <a:off x="378625" y="368227"/>
            <a:ext cx="83961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2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521">
          <p15:clr>
            <a:srgbClr val="FA7B17"/>
          </p15:clr>
        </p15:guide>
        <p15:guide id="2" orient="horz" pos="3013">
          <p15:clr>
            <a:srgbClr val="FA7B17"/>
          </p15:clr>
        </p15:guide>
        <p15:guide id="3" pos="239">
          <p15:clr>
            <a:srgbClr val="FA7B17"/>
          </p15:clr>
        </p15:guide>
        <p15:guide id="4" orient="horz" pos="227">
          <p15:clr>
            <a:srgbClr val="FA7B17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Название раздела и два столбца">
  <p:cSld name="SECTION_TITLE_AND_DESCRIPTION">
    <p:bg>
      <p:bgPr>
        <a:solidFill>
          <a:schemeClr val="lt2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3"/>
          <p:cNvSpPr txBox="1">
            <a:spLocks noGrp="1"/>
          </p:cNvSpPr>
          <p:nvPr>
            <p:ph type="title"/>
          </p:nvPr>
        </p:nvSpPr>
        <p:spPr>
          <a:xfrm>
            <a:off x="284425" y="377687"/>
            <a:ext cx="5650800" cy="5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Helvetica Neue"/>
              <a:buNone/>
              <a:defRPr sz="10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cxnSp>
        <p:nvCxnSpPr>
          <p:cNvPr id="25" name="Google Shape;25;p43"/>
          <p:cNvCxnSpPr/>
          <p:nvPr/>
        </p:nvCxnSpPr>
        <p:spPr>
          <a:xfrm>
            <a:off x="378625" y="368227"/>
            <a:ext cx="8434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6" name="Google Shape;26;p43"/>
          <p:cNvSpPr txBox="1">
            <a:spLocks noGrp="1"/>
          </p:cNvSpPr>
          <p:nvPr>
            <p:ph type="title" idx="2"/>
          </p:nvPr>
        </p:nvSpPr>
        <p:spPr>
          <a:xfrm>
            <a:off x="284425" y="944700"/>
            <a:ext cx="4035600" cy="8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 sz="1400" b="1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27" name="Google Shape;27;p43"/>
          <p:cNvSpPr txBox="1">
            <a:spLocks noGrp="1"/>
          </p:cNvSpPr>
          <p:nvPr>
            <p:ph type="title" idx="3"/>
          </p:nvPr>
        </p:nvSpPr>
        <p:spPr>
          <a:xfrm>
            <a:off x="284425" y="1245350"/>
            <a:ext cx="4035600" cy="3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Helvetica Neue"/>
              <a:buNone/>
              <a:defRPr sz="12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43"/>
          <p:cNvSpPr txBox="1">
            <a:spLocks noGrp="1"/>
          </p:cNvSpPr>
          <p:nvPr>
            <p:ph type="title" idx="4"/>
          </p:nvPr>
        </p:nvSpPr>
        <p:spPr>
          <a:xfrm>
            <a:off x="4591859" y="944700"/>
            <a:ext cx="4035600" cy="8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 sz="1400" b="1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29" name="Google Shape;29;p43"/>
          <p:cNvSpPr txBox="1">
            <a:spLocks noGrp="1"/>
          </p:cNvSpPr>
          <p:nvPr>
            <p:ph type="title" idx="5"/>
          </p:nvPr>
        </p:nvSpPr>
        <p:spPr>
          <a:xfrm>
            <a:off x="4591859" y="1245350"/>
            <a:ext cx="4035600" cy="3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Helvetica Neue"/>
              <a:buNone/>
              <a:defRPr sz="12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3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721">
          <p15:clr>
            <a:srgbClr val="FA7B17"/>
          </p15:clr>
        </p15:guide>
        <p15:guide id="2" pos="2948">
          <p15:clr>
            <a:srgbClr val="FA7B17"/>
          </p15:clr>
        </p15:guide>
        <p15:guide id="3" orient="horz" pos="232">
          <p15:clr>
            <a:srgbClr val="FA7B17"/>
          </p15:clr>
        </p15:guide>
        <p15:guide id="4" orient="horz" pos="3013">
          <p15:clr>
            <a:srgbClr val="FA7B17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Название раздела и шесть столбцов" type="twoColTx">
  <p:cSld name="TITLE_AND_TWO_COLUMNS">
    <p:bg>
      <p:bgPr>
        <a:solidFill>
          <a:schemeClr val="lt2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4"/>
          <p:cNvSpPr txBox="1">
            <a:spLocks noGrp="1"/>
          </p:cNvSpPr>
          <p:nvPr>
            <p:ph type="title"/>
          </p:nvPr>
        </p:nvSpPr>
        <p:spPr>
          <a:xfrm>
            <a:off x="284425" y="377687"/>
            <a:ext cx="5650800" cy="5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Helvetica Neue"/>
              <a:buNone/>
              <a:defRPr sz="10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cxnSp>
        <p:nvCxnSpPr>
          <p:cNvPr id="33" name="Google Shape;33;p44"/>
          <p:cNvCxnSpPr/>
          <p:nvPr/>
        </p:nvCxnSpPr>
        <p:spPr>
          <a:xfrm>
            <a:off x="378625" y="368227"/>
            <a:ext cx="8434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4" name="Google Shape;34;p44"/>
          <p:cNvSpPr txBox="1">
            <a:spLocks noGrp="1"/>
          </p:cNvSpPr>
          <p:nvPr>
            <p:ph type="title" idx="2"/>
          </p:nvPr>
        </p:nvSpPr>
        <p:spPr>
          <a:xfrm>
            <a:off x="284425" y="944693"/>
            <a:ext cx="2595600" cy="8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 sz="1400" b="1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5" name="Google Shape;35;p44"/>
          <p:cNvSpPr txBox="1">
            <a:spLocks noGrp="1"/>
          </p:cNvSpPr>
          <p:nvPr>
            <p:ph type="title" idx="3"/>
          </p:nvPr>
        </p:nvSpPr>
        <p:spPr>
          <a:xfrm>
            <a:off x="284425" y="1245352"/>
            <a:ext cx="2595600" cy="12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Helvetica Neue"/>
              <a:buNone/>
              <a:defRPr sz="12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44"/>
          <p:cNvSpPr txBox="1">
            <a:spLocks noGrp="1"/>
          </p:cNvSpPr>
          <p:nvPr>
            <p:ph type="title" idx="4"/>
          </p:nvPr>
        </p:nvSpPr>
        <p:spPr>
          <a:xfrm>
            <a:off x="3164400" y="944693"/>
            <a:ext cx="2595600" cy="8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 sz="1400" b="1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7" name="Google Shape;37;p44"/>
          <p:cNvSpPr txBox="1">
            <a:spLocks noGrp="1"/>
          </p:cNvSpPr>
          <p:nvPr>
            <p:ph type="title" idx="5"/>
          </p:nvPr>
        </p:nvSpPr>
        <p:spPr>
          <a:xfrm>
            <a:off x="3164400" y="1245350"/>
            <a:ext cx="2595600" cy="12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Helvetica Neue"/>
              <a:buNone/>
              <a:defRPr sz="12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44"/>
          <p:cNvSpPr txBox="1">
            <a:spLocks noGrp="1"/>
          </p:cNvSpPr>
          <p:nvPr>
            <p:ph type="title" idx="6"/>
          </p:nvPr>
        </p:nvSpPr>
        <p:spPr>
          <a:xfrm>
            <a:off x="6044375" y="944693"/>
            <a:ext cx="2768400" cy="8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 sz="1400" b="1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9" name="Google Shape;39;p44"/>
          <p:cNvSpPr txBox="1">
            <a:spLocks noGrp="1"/>
          </p:cNvSpPr>
          <p:nvPr>
            <p:ph type="title" idx="7"/>
          </p:nvPr>
        </p:nvSpPr>
        <p:spPr>
          <a:xfrm>
            <a:off x="6044375" y="1245350"/>
            <a:ext cx="2595600" cy="12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Helvetica Neue"/>
              <a:buNone/>
              <a:defRPr sz="12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44"/>
          <p:cNvSpPr txBox="1">
            <a:spLocks noGrp="1"/>
          </p:cNvSpPr>
          <p:nvPr>
            <p:ph type="title" idx="8"/>
          </p:nvPr>
        </p:nvSpPr>
        <p:spPr>
          <a:xfrm>
            <a:off x="284425" y="2744937"/>
            <a:ext cx="2595600" cy="8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 sz="1400" b="1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1" name="Google Shape;41;p44"/>
          <p:cNvSpPr txBox="1">
            <a:spLocks noGrp="1"/>
          </p:cNvSpPr>
          <p:nvPr>
            <p:ph type="title" idx="9"/>
          </p:nvPr>
        </p:nvSpPr>
        <p:spPr>
          <a:xfrm>
            <a:off x="284425" y="3045596"/>
            <a:ext cx="2595600" cy="12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Helvetica Neue"/>
              <a:buNone/>
              <a:defRPr sz="12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44"/>
          <p:cNvSpPr txBox="1">
            <a:spLocks noGrp="1"/>
          </p:cNvSpPr>
          <p:nvPr>
            <p:ph type="title" idx="13"/>
          </p:nvPr>
        </p:nvSpPr>
        <p:spPr>
          <a:xfrm>
            <a:off x="3164400" y="2744937"/>
            <a:ext cx="2595600" cy="8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 sz="1400" b="1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3" name="Google Shape;43;p44"/>
          <p:cNvSpPr txBox="1">
            <a:spLocks noGrp="1"/>
          </p:cNvSpPr>
          <p:nvPr>
            <p:ph type="title" idx="14"/>
          </p:nvPr>
        </p:nvSpPr>
        <p:spPr>
          <a:xfrm>
            <a:off x="3164400" y="3045594"/>
            <a:ext cx="2595600" cy="12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Helvetica Neue"/>
              <a:buNone/>
              <a:defRPr sz="12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44"/>
          <p:cNvSpPr txBox="1">
            <a:spLocks noGrp="1"/>
          </p:cNvSpPr>
          <p:nvPr>
            <p:ph type="title" idx="15"/>
          </p:nvPr>
        </p:nvSpPr>
        <p:spPr>
          <a:xfrm>
            <a:off x="6044375" y="2744937"/>
            <a:ext cx="2768400" cy="8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 sz="1400" b="1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5" name="Google Shape;45;p44"/>
          <p:cNvSpPr txBox="1">
            <a:spLocks noGrp="1"/>
          </p:cNvSpPr>
          <p:nvPr>
            <p:ph type="title" idx="16"/>
          </p:nvPr>
        </p:nvSpPr>
        <p:spPr>
          <a:xfrm>
            <a:off x="6044375" y="3045594"/>
            <a:ext cx="2595600" cy="12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Helvetica Neue"/>
              <a:buNone/>
              <a:defRPr sz="12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44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948">
          <p15:clr>
            <a:srgbClr val="FA7B17"/>
          </p15:clr>
        </p15:guide>
        <p15:guide id="2" orient="horz" pos="1814">
          <p15:clr>
            <a:srgbClr val="FA7B17"/>
          </p15:clr>
        </p15:guide>
        <p15:guide id="3" orient="horz" pos="227">
          <p15:clr>
            <a:srgbClr val="FA7B17"/>
          </p15:clr>
        </p15:guide>
        <p15:guide id="4" orient="horz" pos="680">
          <p15:clr>
            <a:srgbClr val="FA7B17"/>
          </p15:clr>
        </p15:guide>
        <p15:guide id="5" orient="horz" pos="1587">
          <p15:clr>
            <a:srgbClr val="FA7B17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Название раздела и три столбца" type="titleOnly">
  <p:cSld name="TITLE_ONLY">
    <p:bg>
      <p:bgPr>
        <a:solidFill>
          <a:schemeClr val="lt2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45"/>
          <p:cNvSpPr txBox="1">
            <a:spLocks noGrp="1"/>
          </p:cNvSpPr>
          <p:nvPr>
            <p:ph type="title"/>
          </p:nvPr>
        </p:nvSpPr>
        <p:spPr>
          <a:xfrm>
            <a:off x="284425" y="377687"/>
            <a:ext cx="5650800" cy="5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Helvetica Neue"/>
              <a:buNone/>
              <a:defRPr sz="10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cxnSp>
        <p:nvCxnSpPr>
          <p:cNvPr id="49" name="Google Shape;49;p45"/>
          <p:cNvCxnSpPr/>
          <p:nvPr/>
        </p:nvCxnSpPr>
        <p:spPr>
          <a:xfrm>
            <a:off x="378625" y="368227"/>
            <a:ext cx="8434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0" name="Google Shape;50;p45"/>
          <p:cNvSpPr txBox="1">
            <a:spLocks noGrp="1"/>
          </p:cNvSpPr>
          <p:nvPr>
            <p:ph type="title" idx="2"/>
          </p:nvPr>
        </p:nvSpPr>
        <p:spPr>
          <a:xfrm>
            <a:off x="284425" y="944700"/>
            <a:ext cx="5475600" cy="8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 sz="1400" b="1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1" name="Google Shape;51;p45"/>
          <p:cNvSpPr txBox="1">
            <a:spLocks noGrp="1"/>
          </p:cNvSpPr>
          <p:nvPr>
            <p:ph type="title" idx="3"/>
          </p:nvPr>
        </p:nvSpPr>
        <p:spPr>
          <a:xfrm>
            <a:off x="284425" y="1245357"/>
            <a:ext cx="5475600" cy="23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Helvetica Neue"/>
              <a:buNone/>
              <a:defRPr sz="12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45"/>
          <p:cNvSpPr txBox="1">
            <a:spLocks noGrp="1"/>
          </p:cNvSpPr>
          <p:nvPr>
            <p:ph type="title" idx="4"/>
          </p:nvPr>
        </p:nvSpPr>
        <p:spPr>
          <a:xfrm>
            <a:off x="6044375" y="944693"/>
            <a:ext cx="2768400" cy="8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 sz="1400" b="1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3" name="Google Shape;53;p45"/>
          <p:cNvSpPr txBox="1">
            <a:spLocks noGrp="1"/>
          </p:cNvSpPr>
          <p:nvPr>
            <p:ph type="title" idx="5"/>
          </p:nvPr>
        </p:nvSpPr>
        <p:spPr>
          <a:xfrm>
            <a:off x="6044375" y="1245350"/>
            <a:ext cx="2595600" cy="12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Helvetica Neue"/>
              <a:buNone/>
              <a:defRPr sz="12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45"/>
          <p:cNvSpPr txBox="1">
            <a:spLocks noGrp="1"/>
          </p:cNvSpPr>
          <p:nvPr>
            <p:ph type="title" idx="6"/>
          </p:nvPr>
        </p:nvSpPr>
        <p:spPr>
          <a:xfrm>
            <a:off x="6044375" y="2763868"/>
            <a:ext cx="2768400" cy="8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 sz="1400" b="1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5" name="Google Shape;55;p45"/>
          <p:cNvSpPr txBox="1">
            <a:spLocks noGrp="1"/>
          </p:cNvSpPr>
          <p:nvPr>
            <p:ph type="title" idx="7"/>
          </p:nvPr>
        </p:nvSpPr>
        <p:spPr>
          <a:xfrm>
            <a:off x="6044375" y="3064525"/>
            <a:ext cx="2595600" cy="12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Helvetica Neue"/>
              <a:buNone/>
              <a:defRPr sz="12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6" name="Google Shape;56;p45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3628">
          <p15:clr>
            <a:srgbClr val="FA7B17"/>
          </p15:clr>
        </p15:guide>
        <p15:guide id="2" orient="horz" pos="680">
          <p15:clr>
            <a:srgbClr val="FA7B17"/>
          </p15:clr>
        </p15:guide>
        <p15:guide id="3" orient="horz" pos="227">
          <p15:clr>
            <a:srgbClr val="FA7B17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Название раздела и текст с диаграммой">
  <p:cSld name="MAIN_POINT">
    <p:bg>
      <p:bgPr>
        <a:solidFill>
          <a:schemeClr val="lt2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46"/>
          <p:cNvSpPr txBox="1">
            <a:spLocks noGrp="1"/>
          </p:cNvSpPr>
          <p:nvPr>
            <p:ph type="title"/>
          </p:nvPr>
        </p:nvSpPr>
        <p:spPr>
          <a:xfrm>
            <a:off x="284425" y="377687"/>
            <a:ext cx="5650800" cy="5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Helvetica Neue"/>
              <a:buNone/>
              <a:defRPr sz="10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cxnSp>
        <p:nvCxnSpPr>
          <p:cNvPr id="59" name="Google Shape;59;p46"/>
          <p:cNvCxnSpPr/>
          <p:nvPr/>
        </p:nvCxnSpPr>
        <p:spPr>
          <a:xfrm>
            <a:off x="378625" y="368227"/>
            <a:ext cx="8434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0" name="Google Shape;60;p46"/>
          <p:cNvSpPr txBox="1">
            <a:spLocks noGrp="1"/>
          </p:cNvSpPr>
          <p:nvPr>
            <p:ph type="title" idx="2"/>
          </p:nvPr>
        </p:nvSpPr>
        <p:spPr>
          <a:xfrm>
            <a:off x="284425" y="944700"/>
            <a:ext cx="4035600" cy="8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 sz="1400" b="1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1" name="Google Shape;61;p46"/>
          <p:cNvSpPr txBox="1">
            <a:spLocks noGrp="1"/>
          </p:cNvSpPr>
          <p:nvPr>
            <p:ph type="title" idx="3"/>
          </p:nvPr>
        </p:nvSpPr>
        <p:spPr>
          <a:xfrm>
            <a:off x="284425" y="1245350"/>
            <a:ext cx="4035600" cy="35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Helvetica Neue"/>
              <a:buNone/>
              <a:defRPr sz="12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2" name="Google Shape;62;p46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2948">
          <p15:clr>
            <a:srgbClr val="FA7B17"/>
          </p15:clr>
        </p15:guide>
        <p15:guide id="2" pos="2721">
          <p15:clr>
            <a:srgbClr val="FA7B17"/>
          </p15:clr>
        </p15:guide>
        <p15:guide id="3" orient="horz" pos="227">
          <p15:clr>
            <a:srgbClr val="FA7B17"/>
          </p15:clr>
        </p15:guide>
        <p15:guide id="4" orient="horz" pos="3013">
          <p15:clr>
            <a:srgbClr val="FA7B17"/>
          </p15:clr>
        </p15:guide>
        <p15:guide id="5" pos="227">
          <p15:clr>
            <a:srgbClr val="FA7B17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Название раздела и четыре столбцов">
  <p:cSld name="CAPTION_ONLY">
    <p:bg>
      <p:bgPr>
        <a:solidFill>
          <a:schemeClr val="lt2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47"/>
          <p:cNvSpPr txBox="1">
            <a:spLocks noGrp="1"/>
          </p:cNvSpPr>
          <p:nvPr>
            <p:ph type="title"/>
          </p:nvPr>
        </p:nvSpPr>
        <p:spPr>
          <a:xfrm>
            <a:off x="284425" y="377687"/>
            <a:ext cx="5650800" cy="5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Helvetica Neue"/>
              <a:buNone/>
              <a:defRPr sz="10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cxnSp>
        <p:nvCxnSpPr>
          <p:cNvPr id="65" name="Google Shape;65;p47"/>
          <p:cNvCxnSpPr/>
          <p:nvPr/>
        </p:nvCxnSpPr>
        <p:spPr>
          <a:xfrm>
            <a:off x="378625" y="368227"/>
            <a:ext cx="84342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6" name="Google Shape;66;p47"/>
          <p:cNvSpPr txBox="1">
            <a:spLocks noGrp="1"/>
          </p:cNvSpPr>
          <p:nvPr>
            <p:ph type="title" idx="2"/>
          </p:nvPr>
        </p:nvSpPr>
        <p:spPr>
          <a:xfrm>
            <a:off x="284425" y="944700"/>
            <a:ext cx="4035600" cy="8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 sz="1400" b="1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7" name="Google Shape;67;p47"/>
          <p:cNvSpPr txBox="1">
            <a:spLocks noGrp="1"/>
          </p:cNvSpPr>
          <p:nvPr>
            <p:ph type="title" idx="3"/>
          </p:nvPr>
        </p:nvSpPr>
        <p:spPr>
          <a:xfrm>
            <a:off x="284425" y="1245350"/>
            <a:ext cx="4035600" cy="127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Helvetica Neue"/>
              <a:buNone/>
              <a:defRPr sz="12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8" name="Google Shape;68;p47"/>
          <p:cNvSpPr txBox="1">
            <a:spLocks noGrp="1"/>
          </p:cNvSpPr>
          <p:nvPr>
            <p:ph type="title" idx="4"/>
          </p:nvPr>
        </p:nvSpPr>
        <p:spPr>
          <a:xfrm>
            <a:off x="4591859" y="944700"/>
            <a:ext cx="4035600" cy="8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 sz="1400" b="1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9" name="Google Shape;69;p47"/>
          <p:cNvSpPr txBox="1">
            <a:spLocks noGrp="1"/>
          </p:cNvSpPr>
          <p:nvPr>
            <p:ph type="title" idx="5"/>
          </p:nvPr>
        </p:nvSpPr>
        <p:spPr>
          <a:xfrm>
            <a:off x="4591850" y="1245350"/>
            <a:ext cx="4035600" cy="127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Helvetica Neue"/>
              <a:buNone/>
              <a:defRPr sz="12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0" name="Google Shape;70;p47"/>
          <p:cNvSpPr txBox="1">
            <a:spLocks noGrp="1"/>
          </p:cNvSpPr>
          <p:nvPr>
            <p:ph type="title" idx="6"/>
          </p:nvPr>
        </p:nvSpPr>
        <p:spPr>
          <a:xfrm>
            <a:off x="284425" y="2747005"/>
            <a:ext cx="4035600" cy="8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 sz="1400" b="1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71" name="Google Shape;71;p47"/>
          <p:cNvSpPr txBox="1">
            <a:spLocks noGrp="1"/>
          </p:cNvSpPr>
          <p:nvPr>
            <p:ph type="title" idx="7"/>
          </p:nvPr>
        </p:nvSpPr>
        <p:spPr>
          <a:xfrm>
            <a:off x="284425" y="3047655"/>
            <a:ext cx="4035600" cy="127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Helvetica Neue"/>
              <a:buNone/>
              <a:defRPr sz="12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2" name="Google Shape;72;p47"/>
          <p:cNvSpPr txBox="1">
            <a:spLocks noGrp="1"/>
          </p:cNvSpPr>
          <p:nvPr>
            <p:ph type="title" idx="8"/>
          </p:nvPr>
        </p:nvSpPr>
        <p:spPr>
          <a:xfrm>
            <a:off x="4591859" y="2747005"/>
            <a:ext cx="4035600" cy="8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 sz="1400" b="1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73" name="Google Shape;73;p47"/>
          <p:cNvSpPr txBox="1">
            <a:spLocks noGrp="1"/>
          </p:cNvSpPr>
          <p:nvPr>
            <p:ph type="title" idx="9"/>
          </p:nvPr>
        </p:nvSpPr>
        <p:spPr>
          <a:xfrm>
            <a:off x="4591850" y="3047655"/>
            <a:ext cx="4035600" cy="127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Helvetica Neue"/>
              <a:buNone/>
              <a:defRPr sz="12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4" name="Google Shape;74;p47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">
          <p15:clr>
            <a:srgbClr val="FA7B17"/>
          </p15:clr>
        </p15:guide>
        <p15:guide id="2" orient="horz" pos="1587">
          <p15:clr>
            <a:srgbClr val="FA7B17"/>
          </p15:clr>
        </p15:guide>
        <p15:guide id="3" orient="horz" pos="1814">
          <p15:clr>
            <a:srgbClr val="FA7B17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">
  <p:cSld name="BIG_NUMBER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4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7" name="Google Shape;7;p4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Helvetica Neue"/>
              <a:buChar char="●"/>
              <a:defRPr sz="18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elvetica Neue"/>
              <a:buChar char="○"/>
              <a:defRPr sz="1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elvetica Neue"/>
              <a:buChar char="■"/>
              <a:defRPr sz="1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elvetica Neue"/>
              <a:buChar char="●"/>
              <a:defRPr sz="1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elvetica Neue"/>
              <a:buChar char="○"/>
              <a:defRPr sz="1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elvetica Neue"/>
              <a:buChar char="■"/>
              <a:defRPr sz="1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elvetica Neue"/>
              <a:buChar char="●"/>
              <a:defRPr sz="1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Helvetica Neue"/>
              <a:buChar char="○"/>
              <a:defRPr sz="1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Helvetica Neue"/>
              <a:buChar char="■"/>
              <a:defRPr sz="14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8" name="Google Shape;8;p40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"/>
          <p:cNvSpPr txBox="1">
            <a:spLocks noGrp="1"/>
          </p:cNvSpPr>
          <p:nvPr>
            <p:ph type="title"/>
          </p:nvPr>
        </p:nvSpPr>
        <p:spPr>
          <a:xfrm>
            <a:off x="1124399" y="437029"/>
            <a:ext cx="7259842" cy="2837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ru-RU" sz="1800" b="1" dirty="0"/>
              <a:t>                                       </a:t>
            </a:r>
            <a:r>
              <a:rPr lang="en-US" sz="1800" b="1" dirty="0"/>
              <a:t>                              </a:t>
            </a:r>
            <a:r>
              <a:rPr lang="ru-RU" sz="1800" b="1" dirty="0"/>
              <a:t> </a:t>
            </a:r>
            <a:br>
              <a:rPr lang="ru-RU" sz="2000" b="1" dirty="0"/>
            </a:br>
            <a:br>
              <a:rPr lang="ru-RU" sz="2000" b="1" dirty="0"/>
            </a:br>
            <a:br>
              <a:rPr lang="ru-RU" sz="2000" b="1" dirty="0"/>
            </a:br>
            <a:br>
              <a:rPr lang="ru-RU" sz="2000" b="1" dirty="0"/>
            </a:br>
            <a:br>
              <a:rPr lang="ru-RU" sz="2000" b="1" dirty="0"/>
            </a:br>
            <a:br>
              <a:rPr lang="en-US" sz="2000" b="1" dirty="0"/>
            </a:br>
            <a:br>
              <a:rPr lang="en-US" sz="2000" b="1" dirty="0"/>
            </a:br>
            <a:r>
              <a:rPr lang="ru-RU" sz="2000" b="1" dirty="0"/>
              <a:t>АДАПТАЦИЯ СТУДЕНТОВ К УЧЕБНОМУ ПРОЦЕССУ</a:t>
            </a:r>
            <a:endParaRPr sz="2000" b="1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2000" b="1" dirty="0"/>
          </a:p>
        </p:txBody>
      </p:sp>
      <p:sp>
        <p:nvSpPr>
          <p:cNvPr id="85" name="Google Shape;85;p1"/>
          <p:cNvSpPr txBox="1"/>
          <p:nvPr/>
        </p:nvSpPr>
        <p:spPr>
          <a:xfrm>
            <a:off x="6789249" y="4437530"/>
            <a:ext cx="2079085" cy="3458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ru" sz="1200" b="0" i="0" u="none" strike="noStrike" cap="none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Дата: </a:t>
            </a:r>
            <a:r>
              <a:rPr lang="ru" sz="1200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26</a:t>
            </a:r>
            <a:r>
              <a:rPr lang="ru" sz="1200" b="0" i="0" u="none" strike="noStrike" cap="none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.10.2022 </a:t>
            </a:r>
            <a:endParaRPr sz="1200" b="0" i="0" u="none" strike="noStrike" cap="none" dirty="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00414FE-5339-4053-8067-DAF5350F2D21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2426" y="0"/>
            <a:ext cx="5930781" cy="18629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137d1d21ee2_1_135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ru">
                <a:highlight>
                  <a:srgbClr val="F3F3F3"/>
                </a:highlight>
              </a:rPr>
              <a:t>10</a:t>
            </a:fld>
            <a:endParaRPr>
              <a:highlight>
                <a:srgbClr val="F3F3F3"/>
              </a:highlight>
            </a:endParaRPr>
          </a:p>
        </p:txBody>
      </p:sp>
      <p:sp>
        <p:nvSpPr>
          <p:cNvPr id="195" name="Google Shape;195;g137d1d21ee2_1_135"/>
          <p:cNvSpPr txBox="1"/>
          <p:nvPr/>
        </p:nvSpPr>
        <p:spPr>
          <a:xfrm>
            <a:off x="342800" y="965250"/>
            <a:ext cx="39768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96" name="Google Shape;196;g137d1d21ee2_1_135"/>
          <p:cNvSpPr txBox="1"/>
          <p:nvPr/>
        </p:nvSpPr>
        <p:spPr>
          <a:xfrm>
            <a:off x="4292755" y="854579"/>
            <a:ext cx="4677074" cy="36593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65100"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</a:pP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По частоте упоминаний основными мотивами выбора вуза являются:</a:t>
            </a:r>
          </a:p>
          <a:p>
            <a:pPr marL="165100"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</a:pPr>
            <a:endParaRPr lang="ru-RU" sz="1000" b="1" i="1" dirty="0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65100"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</a:pPr>
            <a:r>
              <a:rPr lang="ru-RU" sz="1000" b="1" i="1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Высокое качество преподавания, о котором студенты узнали от родственников/друзей - </a:t>
            </a: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мнение</a:t>
            </a:r>
            <a:r>
              <a:rPr lang="ru-RU" sz="1000" b="1" i="1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в среднем  более трети опрошенных. Чаще всего:</a:t>
            </a:r>
          </a:p>
          <a:p>
            <a:pPr marL="3365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Wingdings" panose="05000000000000000000" pitchFamily="2" charset="2"/>
              <a:buChar char="q"/>
            </a:pP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юношей (60%) </a:t>
            </a:r>
          </a:p>
          <a:p>
            <a:pPr marL="3365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Wingdings" panose="05000000000000000000" pitchFamily="2" charset="2"/>
              <a:buChar char="q"/>
            </a:pP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от 20 лет и старше (40%) </a:t>
            </a:r>
          </a:p>
          <a:p>
            <a:pPr marL="3365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Wingdings" panose="05000000000000000000" pitchFamily="2" charset="2"/>
              <a:buChar char="q"/>
            </a:pPr>
            <a:r>
              <a:rPr lang="ru-RU" sz="1000" dirty="0" err="1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казахоязычных</a:t>
            </a: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(36%)</a:t>
            </a:r>
          </a:p>
          <a:p>
            <a:pPr marL="165100"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</a:pPr>
            <a:endParaRPr lang="ru-RU" sz="1000" dirty="0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65100"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</a:pPr>
            <a:r>
              <a:rPr lang="ru-RU" sz="1000" b="1" i="1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Желание овладеть той профессией, по которой осуществляется подготовка в вузе – </a:t>
            </a: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мнение в среднем каждого четвертого участника опроса. Среди них наиболее активно представлены:</a:t>
            </a:r>
          </a:p>
          <a:p>
            <a:pPr marL="3365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Wingdings" panose="05000000000000000000" pitchFamily="2" charset="2"/>
              <a:buChar char="q"/>
            </a:pP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девушки (23,3%) </a:t>
            </a:r>
          </a:p>
          <a:p>
            <a:pPr marL="3365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Wingdings" panose="05000000000000000000" pitchFamily="2" charset="2"/>
              <a:buChar char="q"/>
            </a:pP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18 летние (36,4%) </a:t>
            </a:r>
          </a:p>
          <a:p>
            <a:pPr marL="3365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Wingdings" panose="05000000000000000000" pitchFamily="2" charset="2"/>
              <a:buChar char="q"/>
            </a:pP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русскоязычные (30%)</a:t>
            </a:r>
          </a:p>
          <a:p>
            <a:pPr marL="3365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Wingdings" panose="05000000000000000000" pitchFamily="2" charset="2"/>
              <a:buChar char="q"/>
            </a:pPr>
            <a:endParaRPr lang="ru-RU" sz="1000" dirty="0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65100"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</a:pPr>
            <a:r>
              <a:rPr lang="ru-RU" sz="1000" b="1" i="1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Решение родителей – </a:t>
            </a: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мнение в среднем каждого шестого респондента. Главным образом:</a:t>
            </a:r>
          </a:p>
          <a:p>
            <a:pPr marL="3365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Wingdings" panose="05000000000000000000" pitchFamily="2" charset="2"/>
              <a:buChar char="q"/>
            </a:pP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Девушек (20%) </a:t>
            </a:r>
          </a:p>
          <a:p>
            <a:pPr marL="3365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Wingdings" panose="05000000000000000000" pitchFamily="2" charset="2"/>
              <a:buChar char="q"/>
            </a:pP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17 летних (27,8)</a:t>
            </a:r>
          </a:p>
          <a:p>
            <a:pPr marL="3365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Wingdings" panose="05000000000000000000" pitchFamily="2" charset="2"/>
              <a:buChar char="q"/>
            </a:pP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русскоязычных (20%)</a:t>
            </a:r>
          </a:p>
          <a:p>
            <a:pPr marL="3365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Wingdings" panose="05000000000000000000" pitchFamily="2" charset="2"/>
              <a:buChar char="q"/>
            </a:pPr>
            <a:endParaRPr lang="ru-RU" sz="1000" dirty="0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65100"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</a:pPr>
            <a:endParaRPr lang="ru-RU" sz="1000" dirty="0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97" name="Google Shape;197;g137d1d21ee2_1_135"/>
          <p:cNvSpPr txBox="1"/>
          <p:nvPr/>
        </p:nvSpPr>
        <p:spPr>
          <a:xfrm>
            <a:off x="284424" y="477175"/>
            <a:ext cx="4349809" cy="338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ru" sz="1000" b="0" i="0" u="none" strike="noStrike" cap="none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  </a:t>
            </a: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ОПРАВДАН ЛИ ВЫБОР ОБРАЗОВАТЕЛЬНОЙ ПРОГРАММЫ?</a:t>
            </a:r>
            <a:endParaRPr sz="1000" b="0" i="0" u="none" strike="noStrike" cap="none" dirty="0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DFA2232A-CA53-68A5-D6D7-1854E44C00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89193027"/>
              </p:ext>
            </p:extLst>
          </p:nvPr>
        </p:nvGraphicFramePr>
        <p:xfrm>
          <a:off x="85458" y="965250"/>
          <a:ext cx="4349809" cy="3197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Google Shape;197;g137d1d21ee2_1_135">
            <a:extLst>
              <a:ext uri="{FF2B5EF4-FFF2-40B4-BE49-F238E27FC236}">
                <a16:creationId xmlns:a16="http://schemas.microsoft.com/office/drawing/2014/main" id="{26A5B3E8-C729-46DA-8E0B-D7C6C74635E6}"/>
              </a:ext>
            </a:extLst>
          </p:cNvPr>
          <p:cNvSpPr txBox="1"/>
          <p:nvPr/>
        </p:nvSpPr>
        <p:spPr>
          <a:xfrm>
            <a:off x="436825" y="629575"/>
            <a:ext cx="38397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ru" sz="10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   </a:t>
            </a:r>
            <a:endParaRPr sz="1000" b="0" i="0" u="none" strike="noStrike" cap="none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7556DA4-DF07-4E52-BB13-D3E6B778C29C}"/>
              </a:ext>
            </a:extLst>
          </p:cNvPr>
          <p:cNvSpPr/>
          <p:nvPr/>
        </p:nvSpPr>
        <p:spPr>
          <a:xfrm>
            <a:off x="342800" y="4513925"/>
            <a:ext cx="4027749" cy="3315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b="1" i="1" dirty="0">
                <a:solidFill>
                  <a:srgbClr val="000000"/>
                </a:solidFill>
                <a:latin typeface="Helvetica Neue" panose="020B0604020202020204" charset="0"/>
              </a:rPr>
              <a:t>Примечание:</a:t>
            </a:r>
            <a:r>
              <a:rPr lang="ru-RU" sz="900" i="1" dirty="0">
                <a:solidFill>
                  <a:srgbClr val="000000"/>
                </a:solidFill>
                <a:latin typeface="Helvetica Neue" panose="020B0604020202020204" charset="0"/>
              </a:rPr>
              <a:t> Множественный выбор. Количество ответов ограничено – не более трех, сумма ответов превышает 100%</a:t>
            </a:r>
            <a:endParaRPr lang="ru-RU" sz="900" dirty="0"/>
          </a:p>
          <a:p>
            <a:br>
              <a:rPr lang="ru-RU" sz="1000" dirty="0"/>
            </a:br>
            <a:r>
              <a:rPr lang="ru-RU" sz="1000" b="1" i="1" dirty="0"/>
              <a:t>П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6E662D9C-B8EC-43E3-AD5B-6118B13A7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961" y="387152"/>
            <a:ext cx="4109345" cy="354000"/>
          </a:xfrm>
        </p:spPr>
        <p:txBody>
          <a:bodyPr/>
          <a:lstStyle/>
          <a:p>
            <a:r>
              <a:rPr lang="ru-RU" sz="1000" dirty="0"/>
              <a:t>ОПРАВДАН ЛИ ВЫБОР ОБРАЗОВАТЕЛЬНОЙ ПРОГРАММЫ? </a:t>
            </a:r>
          </a:p>
        </p:txBody>
      </p:sp>
      <p:sp>
        <p:nvSpPr>
          <p:cNvPr id="344" name="Google Shape;344;g137d1d21ee2_1_0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tabLst/>
              <a:defRPr/>
            </a:pPr>
            <a:fld id="{00000000-1234-1234-1234-123412341234}" type="slidenum">
              <a:rPr kumimoji="0" lang="ru" sz="1300" b="0" i="0" u="none" strike="noStrike" kern="0" cap="none" spc="0" normalizeH="0" baseline="0" noProof="0">
                <a:ln>
                  <a:noFill/>
                </a:ln>
                <a:solidFill>
                  <a:srgbClr val="505050"/>
                </a:solidFill>
                <a:effectLst/>
                <a:highlight>
                  <a:srgbClr val="F3F3F3"/>
                </a:highlight>
                <a:uLnTx/>
                <a:uFillTx/>
                <a:latin typeface="Helvetica Neue"/>
                <a:sym typeface="Helvetica Neue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  <a:tabLst/>
                <a:defRPr/>
              </a:pPr>
              <a:t>11</a:t>
            </a:fld>
            <a:endParaRPr kumimoji="0" sz="1300" b="0" i="0" u="none" strike="noStrike" kern="0" cap="none" spc="0" normalizeH="0" baseline="0" noProof="0">
              <a:ln>
                <a:noFill/>
              </a:ln>
              <a:solidFill>
                <a:srgbClr val="505050"/>
              </a:solidFill>
              <a:effectLst/>
              <a:highlight>
                <a:srgbClr val="F3F3F3"/>
              </a:highlight>
              <a:uLnTx/>
              <a:uFillTx/>
              <a:latin typeface="Helvetica Neue"/>
              <a:sym typeface="Helvetica Neue"/>
            </a:endParaRPr>
          </a:p>
        </p:txBody>
      </p:sp>
      <p:sp>
        <p:nvSpPr>
          <p:cNvPr id="345" name="Google Shape;345;g137d1d21ee2_1_0"/>
          <p:cNvSpPr txBox="1"/>
          <p:nvPr/>
        </p:nvSpPr>
        <p:spPr>
          <a:xfrm>
            <a:off x="342800" y="965250"/>
            <a:ext cx="39768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endParaRPr kumimoji="0" sz="11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46" name="Google Shape;346;g137d1d21ee2_1_0"/>
          <p:cNvSpPr txBox="1"/>
          <p:nvPr/>
        </p:nvSpPr>
        <p:spPr>
          <a:xfrm>
            <a:off x="4697014" y="477175"/>
            <a:ext cx="4293935" cy="43597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Превалирующее большинство участников опроса (около трех четвертей), по данным самооценок, имеет представление о специфике своей будущей профессии. Превышение среднего показателя зафиксировано в группах: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endParaRPr kumimoji="0" lang="ru-RU" sz="10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1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девушек (73,3%)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1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от 20 лет и старше (100%)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1000" b="0" i="0" u="none" strike="noStrike" kern="0" cap="none" spc="0" normalizeH="0" baseline="0" noProof="0" dirty="0" err="1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казахоязычных</a:t>
            </a:r>
            <a:r>
              <a:rPr kumimoji="0" lang="ru-RU" sz="1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 студентов (76%).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endParaRPr kumimoji="0" lang="ru-RU" sz="10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endParaRPr kumimoji="0" lang="ru-RU" sz="10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Немного представляют – в среднем четверть опрошенных. Среди них чаще встречаются: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endParaRPr kumimoji="0" lang="ru-RU" sz="10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1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юноши (40%)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1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17 летние (27,8%) и 18 летние (36,4%)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1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русскоязычные студенты (40%).</a:t>
            </a:r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3D9E076A-3994-4AB4-F2ED-DA6493F268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6734411"/>
              </p:ext>
            </p:extLst>
          </p:nvPr>
        </p:nvGraphicFramePr>
        <p:xfrm>
          <a:off x="154092" y="1034041"/>
          <a:ext cx="4354215" cy="3384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81712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137d1d21ee2_1_11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ru">
                <a:highlight>
                  <a:srgbClr val="F3F3F3"/>
                </a:highlight>
              </a:rPr>
              <a:t>12</a:t>
            </a:fld>
            <a:endParaRPr>
              <a:highlight>
                <a:srgbClr val="F3F3F3"/>
              </a:highlight>
            </a:endParaRPr>
          </a:p>
        </p:txBody>
      </p:sp>
      <p:sp>
        <p:nvSpPr>
          <p:cNvPr id="205" name="Google Shape;205;g137d1d21ee2_1_118"/>
          <p:cNvSpPr txBox="1"/>
          <p:nvPr/>
        </p:nvSpPr>
        <p:spPr>
          <a:xfrm>
            <a:off x="342800" y="965250"/>
            <a:ext cx="39768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06" name="Google Shape;206;g137d1d21ee2_1_118"/>
          <p:cNvSpPr txBox="1"/>
          <p:nvPr/>
        </p:nvSpPr>
        <p:spPr>
          <a:xfrm>
            <a:off x="4492799" y="965249"/>
            <a:ext cx="4545065" cy="3153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Абсолютное большинство опрошенных первокурсников, по их собственному признанию, собирается работать по специальности. Среди них наиболее активно представлены:</a:t>
            </a: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endParaRPr lang="ru-RU" sz="1000" dirty="0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</a:pP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Девушки (83,3%) </a:t>
            </a:r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</a:pP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от 20 лет и старше (100%) </a:t>
            </a:r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</a:pPr>
            <a:r>
              <a:rPr lang="ru-RU" sz="1000" dirty="0" err="1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казахоязычные</a:t>
            </a: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(88%).</a:t>
            </a:r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</a:pPr>
            <a:endParaRPr lang="ru-RU" sz="1000" b="1" i="1" dirty="0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endParaRPr lang="ru-RU" sz="1000" dirty="0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Неуверенность в своих возможностях трудоустройства по специальности сквозит в ответах каждого шестого респондента. Чаще всего отмечают «как получится»:</a:t>
            </a: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endParaRPr lang="ru-RU" sz="1000" dirty="0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</a:pP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юноши (20%) </a:t>
            </a:r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</a:pP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17 летние (22,2%) </a:t>
            </a:r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</a:pP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русскоязычные (30%).</a:t>
            </a:r>
            <a:r>
              <a:rPr lang="ru-RU" sz="1000" b="1" i="1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endParaRPr lang="ru-RU" sz="1000" b="1" i="1" dirty="0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endParaRPr lang="ru-RU" sz="1000" dirty="0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07" name="Google Shape;207;g137d1d21ee2_1_118"/>
          <p:cNvSpPr txBox="1"/>
          <p:nvPr/>
        </p:nvSpPr>
        <p:spPr>
          <a:xfrm>
            <a:off x="284425" y="477175"/>
            <a:ext cx="4140754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ru" sz="1000" b="0" i="0" u="none" strike="noStrike" cap="none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ru-RU" sz="1000" b="0" i="0" u="none" strike="noStrike" cap="none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ОПРАВДАН ЛИ ВЫБОР ОБРАЗОВАТЕЛЬНОЙ ПРОГРАММЫ?</a:t>
            </a:r>
            <a:endParaRPr sz="1000" b="0" i="0" u="none" strike="noStrike" cap="none" dirty="0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4DE0871B-6FBB-ABA3-48FD-C258CF08E6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46816671"/>
              </p:ext>
            </p:extLst>
          </p:nvPr>
        </p:nvGraphicFramePr>
        <p:xfrm>
          <a:off x="169601" y="1034040"/>
          <a:ext cx="3976800" cy="3384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137d1d21ee2_1_143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tabLst/>
              <a:defRPr/>
            </a:pPr>
            <a:fld id="{00000000-1234-1234-1234-123412341234}" type="slidenum">
              <a:rPr kumimoji="0" lang="ru" sz="1300" b="0" i="0" u="none" strike="noStrike" kern="0" cap="none" spc="0" normalizeH="0" baseline="0" noProof="0">
                <a:ln>
                  <a:noFill/>
                </a:ln>
                <a:solidFill>
                  <a:srgbClr val="505050"/>
                </a:solidFill>
                <a:effectLst/>
                <a:highlight>
                  <a:srgbClr val="F3F3F3"/>
                </a:highlight>
                <a:uLnTx/>
                <a:uFillTx/>
                <a:latin typeface="Helvetica Neue"/>
                <a:sym typeface="Helvetica Neue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  <a:tabLst/>
                <a:defRPr/>
              </a:pPr>
              <a:t>13</a:t>
            </a:fld>
            <a:endParaRPr kumimoji="0" sz="1300" b="0" i="0" u="none" strike="noStrike" kern="0" cap="none" spc="0" normalizeH="0" baseline="0" noProof="0">
              <a:ln>
                <a:noFill/>
              </a:ln>
              <a:solidFill>
                <a:srgbClr val="505050"/>
              </a:solidFill>
              <a:effectLst/>
              <a:highlight>
                <a:srgbClr val="F3F3F3"/>
              </a:highlight>
              <a:uLnTx/>
              <a:uFillTx/>
              <a:latin typeface="Helvetica Neue"/>
              <a:sym typeface="Helvetica Neue"/>
            </a:endParaRPr>
          </a:p>
        </p:txBody>
      </p:sp>
      <p:sp>
        <p:nvSpPr>
          <p:cNvPr id="227" name="Google Shape;227;g137d1d21ee2_1_143"/>
          <p:cNvSpPr txBox="1"/>
          <p:nvPr/>
        </p:nvSpPr>
        <p:spPr>
          <a:xfrm>
            <a:off x="4260433" y="687626"/>
            <a:ext cx="4599142" cy="3858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endParaRPr kumimoji="0" lang="ru-RU" sz="10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За время учебы в вузе у более двух третей опрошенных первокурсников отношение к выбранной специальности/направлению подготовки изменилось в лучшую сторону. В составе большинства особенно выделяются: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endParaRPr kumimoji="0" lang="ru-RU" sz="10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девушки (70%) 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18 летние (72,7%) и от 20 лет и старше (100%) 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русскоязычные студенты (70%).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endParaRPr kumimoji="0" lang="ru-RU" sz="10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tabLst/>
              <a:defRPr/>
            </a:pPr>
            <a:r>
              <a:rPr kumimoji="0" lang="ru-RU" sz="100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Не имеет определенного мнения в среднем каждый шестой участник опроса, главным образом: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tabLst/>
              <a:defRPr/>
            </a:pPr>
            <a:endParaRPr kumimoji="0" lang="ru-RU" sz="100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юноши (20%) 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18 летние (27,3%) 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русскоязычные (20%).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tabLst/>
              <a:defRPr/>
            </a:pPr>
            <a:endParaRPr kumimoji="0" lang="ru-RU" sz="100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tabLst/>
              <a:defRPr/>
            </a:pPr>
            <a:r>
              <a:rPr kumimoji="0" lang="ru-RU" sz="100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Не изменил своего отношения к выбранной специальности – в среднем каждый седьмой опрошенный. «Ядро» данной категории респондентов: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tabLst/>
              <a:defRPr/>
            </a:pPr>
            <a:endParaRPr kumimoji="0" lang="ru-RU" sz="100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юноши (20%) 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17 летние (16,7%) 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lang="ru-RU" sz="1000" dirty="0" err="1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казахоязычные</a:t>
            </a: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(16%).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endParaRPr kumimoji="0" lang="ru-RU" sz="100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tabLst/>
              <a:defRPr/>
            </a:pPr>
            <a:endParaRPr kumimoji="0" lang="ru-RU" sz="100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62A13D10-1462-89DB-7E76-C627C29F86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2372570"/>
              </p:ext>
            </p:extLst>
          </p:nvPr>
        </p:nvGraphicFramePr>
        <p:xfrm>
          <a:off x="202290" y="1008404"/>
          <a:ext cx="3536953" cy="3202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Google Shape;228;g137d1d21ee2_1_143">
            <a:extLst>
              <a:ext uri="{FF2B5EF4-FFF2-40B4-BE49-F238E27FC236}">
                <a16:creationId xmlns:a16="http://schemas.microsoft.com/office/drawing/2014/main" id="{7E5DBB02-9638-466A-A582-272856A180CA}"/>
              </a:ext>
            </a:extLst>
          </p:cNvPr>
          <p:cNvSpPr txBox="1"/>
          <p:nvPr/>
        </p:nvSpPr>
        <p:spPr>
          <a:xfrm>
            <a:off x="284425" y="10157"/>
            <a:ext cx="38397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tabLst/>
              <a:defRPr/>
            </a:pPr>
            <a:r>
              <a:rPr kumimoji="0" lang="ru" sz="1000" b="0" i="0" u="none" strike="noStrike" kern="0" cap="none" spc="0" normalizeH="0" baseline="0" noProof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    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" name="Google Shape;228;g137d1d21ee2_1_143">
            <a:extLst>
              <a:ext uri="{FF2B5EF4-FFF2-40B4-BE49-F238E27FC236}">
                <a16:creationId xmlns:a16="http://schemas.microsoft.com/office/drawing/2014/main" id="{47ADB1B5-00B2-4C93-A860-C1DF2E7E3E92}"/>
              </a:ext>
            </a:extLst>
          </p:cNvPr>
          <p:cNvSpPr txBox="1"/>
          <p:nvPr/>
        </p:nvSpPr>
        <p:spPr>
          <a:xfrm>
            <a:off x="284425" y="195214"/>
            <a:ext cx="3976008" cy="492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tabLst/>
              <a:defRPr/>
            </a:pPr>
            <a:r>
              <a:rPr kumimoji="0" lang="ru" sz="1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ОПРАВДАН ЛИ ВЫБОР ОБРАЗОВАТЕЛЬНОЙ ПРОГРАММЫ? </a:t>
            </a:r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148498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13a709386da_1_22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tabLst/>
              <a:defRPr/>
            </a:pPr>
            <a:fld id="{00000000-1234-1234-1234-123412341234}" type="slidenum">
              <a:rPr kumimoji="0" lang="ru" sz="1300" b="0" i="0" u="none" strike="noStrike" kern="0" cap="none" spc="0" normalizeH="0" baseline="0" noProof="0">
                <a:ln>
                  <a:noFill/>
                </a:ln>
                <a:solidFill>
                  <a:srgbClr val="505050"/>
                </a:solidFill>
                <a:effectLst/>
                <a:highlight>
                  <a:srgbClr val="F3F3F3"/>
                </a:highlight>
                <a:uLnTx/>
                <a:uFillTx/>
                <a:latin typeface="Helvetica Neue"/>
                <a:sym typeface="Helvetica Neue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  <a:tabLst/>
                <a:defRPr/>
              </a:pPr>
              <a:t>14</a:t>
            </a:fld>
            <a:endParaRPr kumimoji="0" sz="1300" b="0" i="0" u="none" strike="noStrike" kern="0" cap="none" spc="0" normalizeH="0" baseline="0" noProof="0">
              <a:ln>
                <a:noFill/>
              </a:ln>
              <a:solidFill>
                <a:srgbClr val="505050"/>
              </a:solidFill>
              <a:effectLst/>
              <a:highlight>
                <a:srgbClr val="F3F3F3"/>
              </a:highlight>
              <a:uLnTx/>
              <a:uFillTx/>
              <a:latin typeface="Helvetica Neue"/>
              <a:sym typeface="Helvetica Neue"/>
            </a:endParaRPr>
          </a:p>
        </p:txBody>
      </p:sp>
      <p:sp>
        <p:nvSpPr>
          <p:cNvPr id="238" name="Google Shape;238;g13a709386da_1_22"/>
          <p:cNvSpPr txBox="1"/>
          <p:nvPr/>
        </p:nvSpPr>
        <p:spPr>
          <a:xfrm>
            <a:off x="342800" y="965250"/>
            <a:ext cx="39768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endParaRPr kumimoji="0" sz="11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39" name="Google Shape;239;g13a709386da_1_22"/>
          <p:cNvSpPr txBox="1"/>
          <p:nvPr/>
        </p:nvSpPr>
        <p:spPr>
          <a:xfrm>
            <a:off x="4595825" y="815699"/>
            <a:ext cx="4168800" cy="3934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tabLst/>
              <a:defRPr/>
            </a:pPr>
            <a:r>
              <a:rPr kumimoji="0" lang="ru-RU" sz="1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В среднем немногим более половины опрошенных первокурсников подтвердило приверженность выбранной образовательной программе. В их составе преобладают: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tabLst/>
              <a:defRPr/>
            </a:pPr>
            <a:endParaRPr kumimoji="0" lang="ru-RU" sz="10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девушки (53,3%%)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1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17 летние и от 20 лет и старше (соответственно 55,6%-83,3%)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1000" b="0" i="0" u="none" strike="noStrike" kern="0" cap="none" spc="0" normalizeH="0" baseline="0" noProof="0" dirty="0" err="1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казахоязычные</a:t>
            </a:r>
            <a:r>
              <a:rPr kumimoji="0" lang="ru-RU" sz="1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 (52%)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endParaRPr lang="ru-RU" sz="1000" dirty="0">
              <a:solidFill>
                <a:srgbClr val="50505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tabLst/>
              <a:defRPr/>
            </a:pP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Неопределившихся в 1,2 раза меньше, чем убежденных в правильности своего выбора. Среди них чаще встречаются: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tabLst/>
              <a:defRPr/>
            </a:pPr>
            <a:endParaRPr kumimoji="0" lang="ru-RU" sz="10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юноши (60%)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1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18 летние (63,6%)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lang="ru-RU" sz="1000" dirty="0" err="1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казахоязычные</a:t>
            </a:r>
            <a:r>
              <a:rPr kumimoji="0" lang="ru-RU" sz="1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 (44%).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endParaRPr lang="ru-RU" sz="1000" dirty="0">
              <a:solidFill>
                <a:srgbClr val="50505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tabLst/>
              <a:defRPr/>
            </a:pPr>
            <a:r>
              <a:rPr kumimoji="0" lang="ru-RU" sz="1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Доля тех, кто ошибся в выборе образовательной программы и при возможности предпочел бы другую – статистически малозначима (5,7%). Они чаще, чем в среднем по массиву, встречаются среди: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девушек (6,7%)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18 летних (9,1%)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русскоязычных (10%).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endParaRPr lang="ru-RU" sz="1000" dirty="0">
              <a:solidFill>
                <a:srgbClr val="50505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tabLst/>
              <a:defRPr/>
            </a:pPr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242424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40" name="Google Shape;240;g13a709386da_1_22"/>
          <p:cNvSpPr txBox="1"/>
          <p:nvPr/>
        </p:nvSpPr>
        <p:spPr>
          <a:xfrm>
            <a:off x="284425" y="477175"/>
            <a:ext cx="4035175" cy="338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ОПРАВДАН ЛИ ВЫБОР ОБРАЗОВАТЕЛЬНОЙ ПРОГРАММЫ?</a:t>
            </a:r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A50C3DB6-6EE4-290D-9ED4-D4DFA5D042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59337608"/>
              </p:ext>
            </p:extLst>
          </p:nvPr>
        </p:nvGraphicFramePr>
        <p:xfrm>
          <a:off x="284425" y="1068224"/>
          <a:ext cx="3697915" cy="2396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10370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d40a283929_1_1"/>
          <p:cNvSpPr txBox="1"/>
          <p:nvPr/>
        </p:nvSpPr>
        <p:spPr>
          <a:xfrm>
            <a:off x="1765875" y="1863750"/>
            <a:ext cx="55434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434343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81" name="Google Shape;181;gd40a283929_1_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tabLst/>
              <a:defRPr/>
            </a:pPr>
            <a:fld id="{00000000-1234-1234-1234-123412341234}" type="slidenum">
              <a:rPr kumimoji="0" lang="ru" sz="1300" b="0" i="0" u="none" strike="noStrike" kern="0" cap="none" spc="0" normalizeH="0" baseline="0" noProof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sym typeface="Helvetica Neue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  <a:tabLst/>
                <a:defRPr/>
              </a:pPr>
              <a:t>15</a:t>
            </a:fld>
            <a:endParaRPr kumimoji="0" sz="1300" b="0" i="0" u="none" strike="noStrike" kern="0" cap="none" spc="0" normalizeH="0" baseline="0" noProof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Helvetica Neue"/>
              <a:sym typeface="Helvetica Neue"/>
            </a:endParaRPr>
          </a:p>
        </p:txBody>
      </p:sp>
      <p:sp>
        <p:nvSpPr>
          <p:cNvPr id="182" name="Google Shape;182;gd40a283929_1_1"/>
          <p:cNvSpPr txBox="1"/>
          <p:nvPr/>
        </p:nvSpPr>
        <p:spPr>
          <a:xfrm>
            <a:off x="914400" y="1722317"/>
            <a:ext cx="7315200" cy="849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АДАПТАЦИОННЫЙ ПОТЕНЦИАЛ</a:t>
            </a:r>
            <a:endParaRPr kumimoji="0" sz="2000" b="1" i="0" u="none" strike="noStrike" kern="0" cap="none" spc="0" normalizeH="0" baseline="0" noProof="0" dirty="0">
              <a:ln>
                <a:noFill/>
              </a:ln>
              <a:solidFill>
                <a:srgbClr val="434343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defTabSz="914400" rtl="0" eaLnBrk="1" fontAlgn="auto" latinLnBrk="0" hangingPunct="1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tabLst/>
              <a:defRPr/>
            </a:pPr>
            <a:endParaRPr kumimoji="0" sz="2000" b="1" i="0" u="none" strike="noStrike" kern="0" cap="none" spc="0" normalizeH="0" baseline="0" noProof="0" dirty="0">
              <a:ln>
                <a:noFill/>
              </a:ln>
              <a:solidFill>
                <a:srgbClr val="98000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738763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13a709386da_1_22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tabLst/>
              <a:defRPr/>
            </a:pPr>
            <a:fld id="{00000000-1234-1234-1234-123412341234}" type="slidenum">
              <a:rPr kumimoji="0" lang="ru" sz="1300" b="0" i="0" u="none" strike="noStrike" kern="0" cap="none" spc="0" normalizeH="0" baseline="0" noProof="0">
                <a:ln>
                  <a:noFill/>
                </a:ln>
                <a:solidFill>
                  <a:srgbClr val="505050"/>
                </a:solidFill>
                <a:effectLst/>
                <a:highlight>
                  <a:srgbClr val="F3F3F3"/>
                </a:highlight>
                <a:uLnTx/>
                <a:uFillTx/>
                <a:latin typeface="Helvetica Neue"/>
                <a:sym typeface="Helvetica Neue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  <a:tabLst/>
                <a:defRPr/>
              </a:pPr>
              <a:t>16</a:t>
            </a:fld>
            <a:endParaRPr kumimoji="0" sz="1300" b="0" i="0" u="none" strike="noStrike" kern="0" cap="none" spc="0" normalizeH="0" baseline="0" noProof="0">
              <a:ln>
                <a:noFill/>
              </a:ln>
              <a:solidFill>
                <a:srgbClr val="505050"/>
              </a:solidFill>
              <a:effectLst/>
              <a:highlight>
                <a:srgbClr val="F3F3F3"/>
              </a:highlight>
              <a:uLnTx/>
              <a:uFillTx/>
              <a:latin typeface="Helvetica Neue"/>
              <a:sym typeface="Helvetica Neue"/>
            </a:endParaRPr>
          </a:p>
        </p:txBody>
      </p:sp>
      <p:sp>
        <p:nvSpPr>
          <p:cNvPr id="238" name="Google Shape;238;g13a709386da_1_22"/>
          <p:cNvSpPr txBox="1"/>
          <p:nvPr/>
        </p:nvSpPr>
        <p:spPr>
          <a:xfrm>
            <a:off x="342800" y="965250"/>
            <a:ext cx="39768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endParaRPr kumimoji="0" sz="11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39" name="Google Shape;239;g13a709386da_1_22"/>
          <p:cNvSpPr txBox="1"/>
          <p:nvPr/>
        </p:nvSpPr>
        <p:spPr>
          <a:xfrm>
            <a:off x="4443813" y="564021"/>
            <a:ext cx="4320812" cy="43839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tabLst/>
              <a:defRPr/>
            </a:pP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В среднем практически каждый второй опрошенный первокурсник легко справляется с учебной нагрузкой. В составе этой категории респондентов наиболее активно представлены: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tabLst/>
              <a:defRPr/>
            </a:pPr>
            <a:endParaRPr kumimoji="0" lang="ru-RU" sz="10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девушки (50%)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1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17 летние и от 20 лет и старше (55,6%-60% соответственно)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1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kumimoji="0" lang="ru-RU" sz="1000" b="0" i="0" u="none" strike="noStrike" kern="0" cap="none" spc="0" normalizeH="0" baseline="0" noProof="0" dirty="0" err="1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казахоязычные</a:t>
            </a:r>
            <a:r>
              <a:rPr kumimoji="0" lang="ru-RU" sz="1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 (52 %).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endParaRPr lang="ru-RU" sz="1000" dirty="0">
              <a:solidFill>
                <a:srgbClr val="50505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tabLst/>
              <a:defRPr/>
            </a:pPr>
            <a:r>
              <a:rPr kumimoji="0" lang="ru-RU" sz="1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В среднем каждые третий-четвертый опрошенные признаются, что бывают трудности из-за элементарной лени, но они работают над собой. Величина данного показателя выше среднего значения в группах: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tabLst/>
              <a:defRPr/>
            </a:pPr>
            <a:endParaRPr lang="ru-RU" sz="1000" dirty="0">
              <a:solidFill>
                <a:srgbClr val="50505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1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юношей (80%)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от 20 лет и старше (50%)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русскоязычных (40%).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endParaRPr kumimoji="0" lang="ru-RU" sz="10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tabLst/>
              <a:defRPr/>
            </a:pP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По признанию в среднем каждого шестого участника опроса, думали, что будет легче, но школьных знаний не хватает. Особенно выделяются в этом плане: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tabLst/>
              <a:defRPr/>
            </a:pPr>
            <a:endParaRPr kumimoji="0" lang="ru-RU" sz="10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девушки (20%)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1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18 летние (27,3%)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1000" b="0" i="0" u="none" strike="noStrike" kern="0" cap="none" spc="0" normalizeH="0" baseline="0" noProof="0" dirty="0" err="1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русск</a:t>
            </a:r>
            <a:r>
              <a:rPr lang="ru-RU" sz="1000" dirty="0" err="1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оязычные</a:t>
            </a: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(20%).</a:t>
            </a:r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242424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40" name="Google Shape;240;g13a709386da_1_22"/>
          <p:cNvSpPr txBox="1"/>
          <p:nvPr/>
        </p:nvSpPr>
        <p:spPr>
          <a:xfrm>
            <a:off x="284425" y="477175"/>
            <a:ext cx="38397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tabLst/>
              <a:defRPr/>
            </a:pPr>
            <a:r>
              <a:rPr kumimoji="0" lang="ru" sz="1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kumimoji="0" lang="ru-RU" sz="1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АДАПТАЦИОННЫЙ ПОТЕНЦИАЛ</a:t>
            </a:r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521F14F3-B678-40A3-8C6D-9296160705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6281907"/>
              </p:ext>
            </p:extLst>
          </p:nvPr>
        </p:nvGraphicFramePr>
        <p:xfrm>
          <a:off x="379374" y="1076961"/>
          <a:ext cx="3597059" cy="3247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747426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>
            <a:extLst>
              <a:ext uri="{FF2B5EF4-FFF2-40B4-BE49-F238E27FC236}">
                <a16:creationId xmlns:a16="http://schemas.microsoft.com/office/drawing/2014/main" id="{FB9B1E71-6914-4305-A058-94BD16AE3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25" y="377687"/>
            <a:ext cx="3633525" cy="346213"/>
          </a:xfrm>
        </p:spPr>
        <p:txBody>
          <a:bodyPr/>
          <a:lstStyle/>
          <a:p>
            <a:r>
              <a:rPr lang="ru-RU" dirty="0"/>
              <a:t>    АДАПТАЦИОННЫЙ ПОТЕНЦИАЛ</a:t>
            </a:r>
          </a:p>
        </p:txBody>
      </p:sp>
      <p:sp>
        <p:nvSpPr>
          <p:cNvPr id="354" name="Google Shape;354;g137d1d21ee2_1_8"/>
          <p:cNvSpPr txBox="1"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/>
            <a:fld id="{00000000-1234-1234-1234-123412341234}" type="slidenum">
              <a:rPr lang="ru" noProof="0">
                <a:sym typeface="Helvetica Neue"/>
              </a:rPr>
              <a:pPr lvl="0"/>
              <a:t>17</a:t>
            </a:fld>
            <a:endParaRPr lang="ru" noProof="0">
              <a:sym typeface="Helvetica Neue"/>
            </a:endParaRPr>
          </a:p>
        </p:txBody>
      </p:sp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C65F7108-5EE9-5942-2325-2F04014B14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8830043"/>
              </p:ext>
            </p:extLst>
          </p:nvPr>
        </p:nvGraphicFramePr>
        <p:xfrm>
          <a:off x="541769" y="1059679"/>
          <a:ext cx="3633524" cy="2790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2FDED5C3-0677-458B-BCAD-3905A402E44E}"/>
              </a:ext>
            </a:extLst>
          </p:cNvPr>
          <p:cNvSpPr txBox="1"/>
          <p:nvPr/>
        </p:nvSpPr>
        <p:spPr>
          <a:xfrm>
            <a:off x="4734369" y="1059679"/>
            <a:ext cx="4093437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b="1" i="1" dirty="0"/>
              <a:t>Испытывали некоторые сложности, трудно было в начале обучения –</a:t>
            </a:r>
            <a:r>
              <a:rPr lang="ru-RU" sz="1000" dirty="0"/>
              <a:t> в среднем немногим более половины опрошенных первокурсников. Чаще всего об этом сообщают:</a:t>
            </a:r>
          </a:p>
          <a:p>
            <a:pPr algn="just"/>
            <a:endParaRPr lang="ru-RU" sz="1000" dirty="0"/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ru-RU" sz="1000" dirty="0"/>
              <a:t>юноши (60%)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ru-RU" sz="1000" dirty="0"/>
              <a:t>18 летние (54,5%)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ru-RU" sz="1000" dirty="0" err="1"/>
              <a:t>казахоязычные</a:t>
            </a:r>
            <a:r>
              <a:rPr lang="ru-RU" sz="1000" dirty="0"/>
              <a:t> (56%).</a:t>
            </a:r>
          </a:p>
          <a:p>
            <a:pPr algn="just"/>
            <a:endParaRPr lang="ru-RU" sz="1000" dirty="0"/>
          </a:p>
          <a:p>
            <a:pPr algn="just"/>
            <a:r>
              <a:rPr lang="ru-RU" sz="1000" b="1" i="1" dirty="0"/>
              <a:t>Не испытывают никаких трудностей - </a:t>
            </a:r>
            <a:r>
              <a:rPr lang="ru-RU" sz="1000" dirty="0"/>
              <a:t> в среднем 42,9% (менее половины). Главным образом:</a:t>
            </a:r>
          </a:p>
          <a:p>
            <a:pPr algn="just"/>
            <a:endParaRPr lang="ru-RU" sz="1000" b="1" i="1" dirty="0"/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ru-RU" sz="1000" dirty="0"/>
              <a:t>девушки (43,3%)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ru-RU" sz="1000" dirty="0"/>
              <a:t>17 летние и от 20 лет и старше (по 50%)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r>
              <a:rPr lang="ru-RU" sz="1000" dirty="0"/>
              <a:t>Русскоязычные (60%)</a:t>
            </a:r>
          </a:p>
          <a:p>
            <a:pPr marL="171450" indent="-171450" algn="just">
              <a:buFont typeface="Wingdings" panose="05000000000000000000" pitchFamily="2" charset="2"/>
              <a:buChar char="q"/>
            </a:pPr>
            <a:endParaRPr lang="ru-RU" sz="1000" dirty="0"/>
          </a:p>
          <a:p>
            <a:pPr algn="just"/>
            <a:r>
              <a:rPr lang="ru-RU" sz="1000" b="1" i="1" dirty="0"/>
              <a:t>До сих пор испытывают трудности к адаптации в вузе -  </a:t>
            </a:r>
            <a:r>
              <a:rPr lang="ru-RU" sz="1000" dirty="0"/>
              <a:t>5,7% (две девушки, 18 летние, </a:t>
            </a:r>
            <a:r>
              <a:rPr lang="ru-RU" sz="1000" dirty="0" err="1"/>
              <a:t>казахоязычные</a:t>
            </a:r>
            <a:r>
              <a:rPr lang="ru-RU" sz="1000" dirty="0"/>
              <a:t>). </a:t>
            </a:r>
          </a:p>
          <a:p>
            <a:pPr algn="just"/>
            <a:endParaRPr lang="ru-RU" sz="1000" dirty="0"/>
          </a:p>
          <a:p>
            <a:pPr algn="just"/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8024548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507FE927-3931-4893-839E-82C26B454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375" y="399150"/>
            <a:ext cx="3098763" cy="250330"/>
          </a:xfrm>
        </p:spPr>
        <p:txBody>
          <a:bodyPr/>
          <a:lstStyle/>
          <a:p>
            <a:r>
              <a:rPr lang="ru-RU" sz="1000" dirty="0"/>
              <a:t>АДАПТАЦИОННЫЙ ПОТЕНЦИАЛ</a:t>
            </a:r>
          </a:p>
        </p:txBody>
      </p:sp>
      <p:sp>
        <p:nvSpPr>
          <p:cNvPr id="364" name="Google Shape;364;g137d1d21ee2_1_1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tabLst/>
              <a:defRPr/>
            </a:pPr>
            <a:fld id="{00000000-1234-1234-1234-123412341234}" type="slidenum">
              <a:rPr kumimoji="0" lang="ru" sz="1300" b="0" i="0" u="none" strike="noStrike" kern="0" cap="none" spc="0" normalizeH="0" baseline="0" noProof="0">
                <a:ln>
                  <a:noFill/>
                </a:ln>
                <a:solidFill>
                  <a:srgbClr val="505050"/>
                </a:solidFill>
                <a:effectLst/>
                <a:highlight>
                  <a:srgbClr val="F3F3F3"/>
                </a:highlight>
                <a:uLnTx/>
                <a:uFillTx/>
                <a:latin typeface="Helvetica Neue"/>
                <a:sym typeface="Helvetica Neue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  <a:tabLst/>
                <a:defRPr/>
              </a:pPr>
              <a:t>18</a:t>
            </a:fld>
            <a:endParaRPr kumimoji="0" sz="1300" b="0" i="0" u="none" strike="noStrike" kern="0" cap="none" spc="0" normalizeH="0" baseline="0" noProof="0">
              <a:ln>
                <a:noFill/>
              </a:ln>
              <a:solidFill>
                <a:srgbClr val="505050"/>
              </a:solidFill>
              <a:effectLst/>
              <a:highlight>
                <a:srgbClr val="F3F3F3"/>
              </a:highlight>
              <a:uLnTx/>
              <a:uFillTx/>
              <a:latin typeface="Helvetica Neue"/>
              <a:sym typeface="Helvetica Neue"/>
            </a:endParaRPr>
          </a:p>
        </p:txBody>
      </p:sp>
      <p:sp>
        <p:nvSpPr>
          <p:cNvPr id="365" name="Google Shape;365;g137d1d21ee2_1_16"/>
          <p:cNvSpPr txBox="1"/>
          <p:nvPr/>
        </p:nvSpPr>
        <p:spPr>
          <a:xfrm>
            <a:off x="342800" y="965250"/>
            <a:ext cx="39768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endParaRPr kumimoji="0" sz="11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66" name="Google Shape;366;g137d1d21ee2_1_16"/>
          <p:cNvSpPr txBox="1"/>
          <p:nvPr/>
        </p:nvSpPr>
        <p:spPr>
          <a:xfrm>
            <a:off x="4415598" y="399149"/>
            <a:ext cx="4689886" cy="4429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В рейтинговом ряду по показателю частоты упоминаний в первую пятерку входят следующие ответы на поставленный вопрос: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endParaRPr kumimoji="0" lang="ru-RU" sz="1000" b="1" i="1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ru-RU" sz="1000" b="1" i="1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Желание учиться – </a:t>
            </a:r>
            <a:r>
              <a:rPr kumimoji="0" lang="ru-RU" sz="100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в среднем 54,3%.</a:t>
            </a:r>
            <a:r>
              <a:rPr kumimoji="0" lang="ru-RU" sz="1000" b="1" i="1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kumimoji="0" lang="ru-RU" sz="100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Показатели выше среднего значения зафиксированы среди: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юношей (60%) 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17 летних (55,6%), от 20 лет и старше (83,3%) 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русскоязычных групп обучения (60%).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tabLst/>
              <a:defRPr/>
            </a:pPr>
            <a:r>
              <a:rPr lang="ru-RU" sz="1000" b="1" i="1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Советы и помощь куратора группы –</a:t>
            </a: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в среднем 40%.</a:t>
            </a:r>
            <a:r>
              <a:rPr lang="ru-RU" sz="1000" b="1" i="1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Об этом чаще всего сообщают: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100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юноши </a:t>
            </a: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(80%) 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17 летние (44,4%) 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lang="ru-RU" sz="1000" dirty="0" err="1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казахоязычные</a:t>
            </a: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студенты (44%).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tabLst/>
              <a:defRPr/>
            </a:pPr>
            <a:r>
              <a:rPr lang="ru-RU" sz="1000" b="1" i="1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Сотрудничество в группе – </a:t>
            </a: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в среднем 34,3%. На «чувство локтя» активно указывают:</a:t>
            </a:r>
          </a:p>
          <a:p>
            <a:pPr marL="171450" lvl="0" indent="-171450" algn="just">
              <a:buSzPts val="1200"/>
              <a:buFont typeface="Wingdings" panose="05000000000000000000" pitchFamily="2" charset="2"/>
              <a:buChar char="q"/>
              <a:defRPr/>
            </a:pPr>
            <a:r>
              <a:rPr kumimoji="0" lang="ru-RU" sz="100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юноши (60%) </a:t>
            </a:r>
          </a:p>
          <a:p>
            <a:pPr marL="171450" lvl="0" indent="-171450" algn="just">
              <a:buSzPts val="1200"/>
              <a:buFont typeface="Wingdings" panose="05000000000000000000" pitchFamily="2" charset="2"/>
              <a:buChar char="q"/>
              <a:defRPr/>
            </a:pP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18 летние (54,5%) </a:t>
            </a:r>
          </a:p>
          <a:p>
            <a:pPr marL="171450" lvl="0" indent="-171450" algn="just">
              <a:buSzPts val="1200"/>
              <a:buFont typeface="Wingdings" panose="05000000000000000000" pitchFamily="2" charset="2"/>
              <a:buChar char="q"/>
              <a:defRPr/>
            </a:pP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русскоязычные студенты (50%).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tabLst/>
              <a:defRPr/>
            </a:pPr>
            <a:r>
              <a:rPr lang="ru-RU" sz="1000" b="1" i="1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Доброжелательное взаимодействие с преподавателями – </a:t>
            </a: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34,3%.</a:t>
            </a:r>
            <a:r>
              <a:rPr lang="ru-RU" sz="1000" b="1" i="1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Частота упоминания выше среднего показателя - среди: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юношей (40%) 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17 летних (44,4%) 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lang="ru-RU" sz="1000" dirty="0" err="1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казахоязычных</a:t>
            </a: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студенты  (36%).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tabLst/>
              <a:defRPr/>
            </a:pPr>
            <a:r>
              <a:rPr kumimoji="0" lang="ru-RU" sz="1000" b="1" i="1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Школьная привычка – </a:t>
            </a:r>
            <a:r>
              <a:rPr kumimoji="0" lang="ru-RU" sz="100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28,6%.</a:t>
            </a:r>
            <a:r>
              <a:rPr kumimoji="0" lang="ru-RU" sz="1000" b="1" i="1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kumimoji="0" lang="ru-RU" sz="100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В более частых случаях ее отмечают: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юноши (40%) 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18 летние (45,5%) 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русскоязычные студенты (30%).</a:t>
            </a:r>
            <a:endParaRPr kumimoji="0" sz="100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8DCC4AF2-95F7-DD53-10C6-F43879DE4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48839299"/>
              </p:ext>
            </p:extLst>
          </p:nvPr>
        </p:nvGraphicFramePr>
        <p:xfrm>
          <a:off x="246799" y="649481"/>
          <a:ext cx="3976800" cy="3690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970A15D-B4C1-4DD0-B7C2-9691335104A9}"/>
              </a:ext>
            </a:extLst>
          </p:cNvPr>
          <p:cNvSpPr/>
          <p:nvPr/>
        </p:nvSpPr>
        <p:spPr>
          <a:xfrm>
            <a:off x="128187" y="4339720"/>
            <a:ext cx="41914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9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 panose="020B0604020202020204" charset="0"/>
                <a:cs typeface="Arial"/>
                <a:sym typeface="Arial"/>
              </a:rPr>
              <a:t>Примечание:</a:t>
            </a:r>
            <a:r>
              <a:rPr kumimoji="0" lang="ru-RU" sz="9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 panose="020B0604020202020204" charset="0"/>
                <a:cs typeface="Arial"/>
                <a:sym typeface="Arial"/>
              </a:rPr>
              <a:t> Множественный выбор. Количество ответов ограничено – не более трех, сумма ответов превышает 100%</a:t>
            </a:r>
            <a:endParaRPr kumimoji="0" lang="ru-RU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E6C64A3-B822-4B04-8081-A7DDECB55303}"/>
              </a:ext>
            </a:extLst>
          </p:cNvPr>
          <p:cNvSpPr/>
          <p:nvPr/>
        </p:nvSpPr>
        <p:spPr>
          <a:xfrm>
            <a:off x="128187" y="4339719"/>
            <a:ext cx="41914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ru-RU" sz="9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 panose="020B0604020202020204" charset="0"/>
                <a:cs typeface="Arial"/>
                <a:sym typeface="Arial"/>
              </a:rPr>
              <a:t>Примечание:</a:t>
            </a:r>
            <a:r>
              <a:rPr kumimoji="0" lang="ru-RU" sz="9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" panose="020B0604020202020204" charset="0"/>
                <a:cs typeface="Arial"/>
                <a:sym typeface="Arial"/>
              </a:rPr>
              <a:t> Множественный выбор. Количество ответов ограничено – не более трех, сумма ответов превышает 100%</a:t>
            </a:r>
            <a:endParaRPr kumimoji="0" lang="ru-RU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82461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d40a283929_1_1"/>
          <p:cNvSpPr txBox="1"/>
          <p:nvPr/>
        </p:nvSpPr>
        <p:spPr>
          <a:xfrm>
            <a:off x="1765875" y="1863750"/>
            <a:ext cx="55434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434343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81" name="Google Shape;181;gd40a283929_1_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tabLst/>
              <a:defRPr/>
            </a:pPr>
            <a:fld id="{00000000-1234-1234-1234-123412341234}" type="slidenum">
              <a:rPr kumimoji="0" lang="ru" sz="1300" b="0" i="0" u="none" strike="noStrike" kern="0" cap="none" spc="0" normalizeH="0" baseline="0" noProof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sym typeface="Helvetica Neue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  <a:tabLst/>
                <a:defRPr/>
              </a:pPr>
              <a:t>19</a:t>
            </a:fld>
            <a:endParaRPr kumimoji="0" sz="1300" b="0" i="0" u="none" strike="noStrike" kern="0" cap="none" spc="0" normalizeH="0" baseline="0" noProof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Helvetica Neue"/>
              <a:sym typeface="Helvetica Neue"/>
            </a:endParaRPr>
          </a:p>
        </p:txBody>
      </p:sp>
      <p:sp>
        <p:nvSpPr>
          <p:cNvPr id="182" name="Google Shape;182;gd40a283929_1_1"/>
          <p:cNvSpPr txBox="1"/>
          <p:nvPr/>
        </p:nvSpPr>
        <p:spPr>
          <a:xfrm>
            <a:off x="914400" y="1722317"/>
            <a:ext cx="7315200" cy="849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434343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ОРГАНИЗАЦИЯ УЧЕБНОГО ПРОЦЕССА</a:t>
            </a:r>
            <a:endParaRPr kumimoji="0" sz="2000" b="1" i="0" u="none" strike="noStrike" kern="0" cap="none" spc="0" normalizeH="0" baseline="0" noProof="0" dirty="0">
              <a:ln>
                <a:noFill/>
              </a:ln>
              <a:solidFill>
                <a:srgbClr val="434343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defTabSz="914400" rtl="0" eaLnBrk="1" fontAlgn="auto" latinLnBrk="0" hangingPunct="1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tabLst/>
              <a:defRPr/>
            </a:pPr>
            <a:endParaRPr kumimoji="0" sz="2000" b="1" i="0" u="none" strike="noStrike" kern="0" cap="none" spc="0" normalizeH="0" baseline="0" noProof="0" dirty="0">
              <a:ln>
                <a:noFill/>
              </a:ln>
              <a:solidFill>
                <a:srgbClr val="98000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58281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>
            <a:spLocks noGrp="1"/>
          </p:cNvSpPr>
          <p:nvPr>
            <p:ph type="title"/>
          </p:nvPr>
        </p:nvSpPr>
        <p:spPr>
          <a:xfrm>
            <a:off x="284425" y="377687"/>
            <a:ext cx="5650800" cy="5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800"/>
              </a:spcAft>
              <a:buSzPts val="2000"/>
              <a:buNone/>
            </a:pPr>
            <a:r>
              <a:rPr lang="ru" sz="1200" b="1">
                <a:solidFill>
                  <a:srgbClr val="434343"/>
                </a:solidFill>
              </a:rPr>
              <a:t>СОДЕРЖАНИЕ</a:t>
            </a:r>
            <a:endParaRPr sz="1000">
              <a:solidFill>
                <a:srgbClr val="434343"/>
              </a:solidFill>
            </a:endParaRPr>
          </a:p>
        </p:txBody>
      </p:sp>
      <p:sp>
        <p:nvSpPr>
          <p:cNvPr id="91" name="Google Shape;91;p2"/>
          <p:cNvSpPr txBox="1">
            <a:spLocks noGrp="1"/>
          </p:cNvSpPr>
          <p:nvPr>
            <p:ph type="title" idx="4294967295"/>
          </p:nvPr>
        </p:nvSpPr>
        <p:spPr>
          <a:xfrm>
            <a:off x="378625" y="879275"/>
            <a:ext cx="8434200" cy="387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SzPts val="2800"/>
              <a:buNone/>
            </a:pPr>
            <a:r>
              <a:rPr lang="ru" sz="1100" b="1" dirty="0">
                <a:solidFill>
                  <a:schemeClr val="dk2"/>
                </a:solidFill>
              </a:rPr>
              <a:t>Об исследовании ………………………………………………………………….……………………….…………………………...  3</a:t>
            </a:r>
            <a:endParaRPr sz="1100" b="1" dirty="0">
              <a:solidFill>
                <a:schemeClr val="dk2"/>
              </a:solidFill>
            </a:endParaRPr>
          </a:p>
          <a:p>
            <a:pPr marL="0" lvl="0" indent="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ru" sz="1100" b="1" dirty="0">
                <a:solidFill>
                  <a:schemeClr val="dk2"/>
                </a:solidFill>
              </a:rPr>
              <a:t>Введение …………………………………………………………………………….……………………….…………………………...  4</a:t>
            </a:r>
            <a:br>
              <a:rPr lang="ru" sz="1100" b="1" dirty="0">
                <a:solidFill>
                  <a:schemeClr val="dk2"/>
                </a:solidFill>
              </a:rPr>
            </a:br>
            <a:r>
              <a:rPr lang="ru" sz="1100" b="1" dirty="0">
                <a:solidFill>
                  <a:schemeClr val="dk2"/>
                </a:solidFill>
              </a:rPr>
              <a:t>Резюме (выводы и обобщения).. ...................................................................……………………….…………………………... 6</a:t>
            </a:r>
            <a:br>
              <a:rPr lang="ru" sz="1100" b="1" dirty="0">
                <a:solidFill>
                  <a:schemeClr val="dk2"/>
                </a:solidFill>
              </a:rPr>
            </a:br>
            <a:r>
              <a:rPr lang="ru-RU" sz="1100" b="1" dirty="0">
                <a:solidFill>
                  <a:schemeClr val="dk2"/>
                </a:solidFill>
              </a:rPr>
              <a:t>Демография…………………………………………………….</a:t>
            </a:r>
            <a:r>
              <a:rPr lang="ru" sz="1100" b="1" dirty="0">
                <a:solidFill>
                  <a:schemeClr val="dk2"/>
                </a:solidFill>
              </a:rPr>
              <a:t>…………………...……………………............................................. 7</a:t>
            </a:r>
            <a:br>
              <a:rPr lang="ru" sz="1100" b="1" dirty="0">
                <a:solidFill>
                  <a:schemeClr val="dk2"/>
                </a:solidFill>
              </a:rPr>
            </a:br>
            <a:r>
              <a:rPr lang="ru-RU" sz="1100" b="1" dirty="0">
                <a:solidFill>
                  <a:schemeClr val="dk2"/>
                </a:solidFill>
              </a:rPr>
              <a:t>Оправдан ли выбор образовательной программы?.....................……………….</a:t>
            </a:r>
            <a:r>
              <a:rPr lang="ru" sz="1100" b="1" dirty="0">
                <a:solidFill>
                  <a:schemeClr val="dk2"/>
                </a:solidFill>
              </a:rPr>
              <a:t>………………………………………………………………….……………………............ 9</a:t>
            </a:r>
            <a:br>
              <a:rPr lang="ru" sz="1100" b="1" dirty="0">
                <a:solidFill>
                  <a:schemeClr val="dk2"/>
                </a:solidFill>
              </a:rPr>
            </a:br>
            <a:r>
              <a:rPr lang="ru-RU" sz="1100" b="1" dirty="0">
                <a:solidFill>
                  <a:schemeClr val="dk2"/>
                </a:solidFill>
              </a:rPr>
              <a:t>Адаптационный потенциал……………………………………………..</a:t>
            </a:r>
            <a:r>
              <a:rPr lang="ru" sz="1100" dirty="0">
                <a:solidFill>
                  <a:schemeClr val="dk2"/>
                </a:solidFill>
              </a:rPr>
              <a:t>.</a:t>
            </a:r>
            <a:r>
              <a:rPr lang="ru" sz="1100" b="1" dirty="0">
                <a:solidFill>
                  <a:schemeClr val="dk2"/>
                </a:solidFill>
              </a:rPr>
              <a:t>…………………………………………………………….15</a:t>
            </a:r>
            <a:br>
              <a:rPr lang="ru" sz="1100" b="1" dirty="0">
                <a:solidFill>
                  <a:schemeClr val="dk2"/>
                </a:solidFill>
              </a:rPr>
            </a:br>
            <a:r>
              <a:rPr lang="ru-RU" sz="1100" b="1" dirty="0">
                <a:solidFill>
                  <a:schemeClr val="dk2"/>
                </a:solidFill>
              </a:rPr>
              <a:t>Организация учебного процесса………………………………..</a:t>
            </a:r>
            <a:r>
              <a:rPr lang="ru" sz="1100" b="1" dirty="0">
                <a:solidFill>
                  <a:schemeClr val="dk2"/>
                </a:solidFill>
              </a:rPr>
              <a:t>….……………………………...……………………………………………………………….19</a:t>
            </a:r>
            <a:br>
              <a:rPr lang="ru" sz="1100" b="1" dirty="0">
                <a:solidFill>
                  <a:schemeClr val="dk2"/>
                </a:solidFill>
              </a:rPr>
            </a:br>
            <a:endParaRPr sz="1100" b="1" dirty="0">
              <a:solidFill>
                <a:schemeClr val="dk2"/>
              </a:solidFill>
            </a:endParaRPr>
          </a:p>
          <a:p>
            <a:pPr marL="15875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</a:pPr>
            <a:endParaRPr sz="1100" dirty="0">
              <a:solidFill>
                <a:schemeClr val="dk2"/>
              </a:solidFill>
            </a:endParaRPr>
          </a:p>
          <a:p>
            <a:pPr marL="45720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1100" dirty="0">
              <a:solidFill>
                <a:schemeClr val="dk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sz="1200" dirty="0">
              <a:solidFill>
                <a:schemeClr val="dk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sz="1100" dirty="0">
              <a:solidFill>
                <a:schemeClr val="dk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sz="1100" dirty="0">
              <a:solidFill>
                <a:schemeClr val="dk2"/>
              </a:solidFill>
            </a:endParaRPr>
          </a:p>
          <a:p>
            <a:pPr marL="45720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800"/>
              <a:buNone/>
            </a:pPr>
            <a:endParaRPr sz="1100" dirty="0">
              <a:solidFill>
                <a:schemeClr val="dk2"/>
              </a:solidFill>
            </a:endParaRPr>
          </a:p>
        </p:txBody>
      </p:sp>
      <p:sp>
        <p:nvSpPr>
          <p:cNvPr id="92" name="Google Shape;92;p2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ru"/>
              <a:t>2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D232F6DA-419E-4327-95AF-AA455D96A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923" y="455519"/>
            <a:ext cx="3264494" cy="284373"/>
          </a:xfrm>
        </p:spPr>
        <p:txBody>
          <a:bodyPr/>
          <a:lstStyle/>
          <a:p>
            <a:r>
              <a:rPr lang="ru-RU" sz="1000" dirty="0"/>
              <a:t>ОРГАНИЗАЦИЯ УЧЕБНОГО ПРОЦЕССА</a:t>
            </a:r>
          </a:p>
        </p:txBody>
      </p:sp>
      <p:sp>
        <p:nvSpPr>
          <p:cNvPr id="266" name="Google Shape;266;g1376dbea4d5_0_0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ru">
                <a:highlight>
                  <a:srgbClr val="F3F3F3"/>
                </a:highlight>
              </a:rPr>
              <a:t>20</a:t>
            </a:fld>
            <a:endParaRPr>
              <a:highlight>
                <a:srgbClr val="F3F3F3"/>
              </a:highlight>
            </a:endParaRPr>
          </a:p>
        </p:txBody>
      </p:sp>
      <p:sp>
        <p:nvSpPr>
          <p:cNvPr id="268" name="Google Shape;268;g1376dbea4d5_0_0"/>
          <p:cNvSpPr txBox="1"/>
          <p:nvPr/>
        </p:nvSpPr>
        <p:spPr>
          <a:xfrm>
            <a:off x="4324172" y="455519"/>
            <a:ext cx="4574253" cy="4415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По частоте упоминаний основным фактором, отрицательно влияющим на качество учебного процесса, является:</a:t>
            </a: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endParaRPr lang="ru-RU" sz="1000" dirty="0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r>
              <a:rPr lang="ru-RU" sz="1000" b="1" i="1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Низкий уровень мотивации студентов – </a:t>
            </a: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мнение в среднем немногим менее половины опрошенных первокурсников (42,9%). </a:t>
            </a: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Основной вклад в показатель этой оценки внесли:</a:t>
            </a:r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</a:pP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девушки (43,3%)</a:t>
            </a:r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</a:pP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18 летние (54,5%)</a:t>
            </a:r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</a:pP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Студенты русскоязычных групп обучения (50%).</a:t>
            </a: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Согласно мнению в среднем более трети респондентов, </a:t>
            </a:r>
            <a:r>
              <a:rPr lang="ru-RU" sz="1000" b="1" i="1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ни один из предложенных анкетой факторов не оказывает отрицательного влияния на качество учебного процесса. </a:t>
            </a: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 «Ядро» данной категории респондентов:</a:t>
            </a:r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</a:pP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Юноши (60%)</a:t>
            </a:r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</a:pP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17 летние (38,9%),  от 20 лет и старше (60%)</a:t>
            </a:r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</a:pP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русскоязычные студенты (50%).</a:t>
            </a:r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</a:pPr>
            <a:endParaRPr lang="ru-RU" sz="1000" dirty="0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Другие показатели ответов статистически менее значимы. Из них обращают на себя внимание три фактора, отмеченные в среднем каждым шестым опрошенным (по 17,1%):</a:t>
            </a:r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</a:pPr>
            <a:r>
              <a:rPr lang="ru-RU" sz="1000" b="1" i="1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Отсутствие методов стимулирования студентов к учебной деятельности. </a:t>
            </a: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Чаще всего этот фактор отмечают: девушки (20%); 18 летние (27,3%); русскоязычные (30%).</a:t>
            </a:r>
            <a:endParaRPr lang="ru-RU" sz="1000" b="1" i="1" dirty="0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</a:pPr>
            <a:r>
              <a:rPr lang="ru-RU" sz="1000" b="1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Большой объем учебной нагрузки. </a:t>
            </a: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На данный фактор чаще указывают</a:t>
            </a:r>
            <a:r>
              <a:rPr lang="ru-RU" sz="1000" b="1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: </a:t>
            </a: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юноши (40%); 18 летние (27,3%); </a:t>
            </a:r>
            <a:r>
              <a:rPr lang="ru-RU" sz="1000" dirty="0" err="1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казахоязычные</a:t>
            </a: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(24%).</a:t>
            </a:r>
            <a:endParaRPr lang="ru-RU" sz="1000" b="1" dirty="0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</a:pPr>
            <a:r>
              <a:rPr lang="ru-RU" sz="1000" b="1" i="1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Слабая организация учебного процесса. </a:t>
            </a: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Отрицательное влияние указанного фактора активнее отмечают: девушки (20%); от 20 лет и старше (20%); русскоязычные (30%).</a:t>
            </a:r>
            <a:endParaRPr sz="1000" dirty="0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6D6118E2-A547-6298-26E2-71AD8DE5A9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9841918"/>
              </p:ext>
            </p:extLst>
          </p:nvPr>
        </p:nvGraphicFramePr>
        <p:xfrm>
          <a:off x="284425" y="866274"/>
          <a:ext cx="3723553" cy="3761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B357465-BA70-4AA8-BC7A-26EA25A577D7}"/>
              </a:ext>
            </a:extLst>
          </p:cNvPr>
          <p:cNvSpPr/>
          <p:nvPr/>
        </p:nvSpPr>
        <p:spPr>
          <a:xfrm>
            <a:off x="452928" y="4503315"/>
            <a:ext cx="38712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900" b="1" i="1" dirty="0">
                <a:latin typeface="Helvetica Neue" panose="020B0604020202020204" charset="0"/>
              </a:rPr>
              <a:t>Примечание:</a:t>
            </a:r>
            <a:r>
              <a:rPr lang="ru-RU" sz="900" i="1" dirty="0">
                <a:latin typeface="Helvetica Neue" panose="020B0604020202020204" charset="0"/>
              </a:rPr>
              <a:t> Множественный выбор. Количество ответов ограничено – не более трех, сумма ответов превышает 100%</a:t>
            </a:r>
            <a:endParaRPr lang="ru-RU" sz="9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368F33-6200-4204-BFCA-DE14E3EDE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744" y="384560"/>
            <a:ext cx="3785787" cy="350377"/>
          </a:xfrm>
        </p:spPr>
        <p:txBody>
          <a:bodyPr/>
          <a:lstStyle/>
          <a:p>
            <a:r>
              <a:rPr lang="ru-RU" sz="1000" dirty="0"/>
              <a:t>ОРГАНИЗАЦИЯ УЧЕБНОГО ПРОЦЕССА</a:t>
            </a:r>
          </a:p>
        </p:txBody>
      </p:sp>
      <p:sp>
        <p:nvSpPr>
          <p:cNvPr id="266" name="Google Shape;266;g1376dbea4d5_0_0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ru">
                <a:highlight>
                  <a:srgbClr val="F3F3F3"/>
                </a:highlight>
              </a:rPr>
              <a:t>21</a:t>
            </a:fld>
            <a:endParaRPr>
              <a:highlight>
                <a:srgbClr val="F3F3F3"/>
              </a:highlight>
            </a:endParaRPr>
          </a:p>
        </p:txBody>
      </p:sp>
      <p:sp>
        <p:nvSpPr>
          <p:cNvPr id="268" name="Google Shape;268;g1376dbea4d5_0_0"/>
          <p:cNvSpPr txBox="1"/>
          <p:nvPr/>
        </p:nvSpPr>
        <p:spPr>
          <a:xfrm>
            <a:off x="4595826" y="854580"/>
            <a:ext cx="4302599" cy="2854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Студенческие оценки организации учебного процесса распределились следующим образом:</a:t>
            </a: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endParaRPr lang="ru-RU" sz="1000" dirty="0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r>
              <a:rPr lang="ru-RU" sz="1000" b="1" i="1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На высоком уровне – </a:t>
            </a: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в среднем более половины первокурсников (54,3%). Такова преобладающая оценка в группах:</a:t>
            </a: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endParaRPr lang="ru-RU" sz="1000" dirty="0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</a:pP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юношей (100%)</a:t>
            </a:r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</a:pP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от 20 лет и старше (66,7%) </a:t>
            </a:r>
          </a:p>
          <a:p>
            <a:pPr marL="171450" lvl="0" indent="-171450" algn="just">
              <a:buSzPts val="1200"/>
              <a:buFont typeface="Wingdings" panose="05000000000000000000" pitchFamily="2" charset="2"/>
              <a:buChar char="q"/>
            </a:pPr>
            <a:r>
              <a:rPr lang="ru-RU" sz="1000" dirty="0" err="1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казахоязычных</a:t>
            </a: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(56%)</a:t>
            </a:r>
          </a:p>
          <a:p>
            <a:pPr lvl="0" algn="just">
              <a:buSzPts val="1200"/>
            </a:pPr>
            <a:endParaRPr lang="ru-RU" sz="1000" dirty="0">
              <a:solidFill>
                <a:srgbClr val="50505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algn="just">
              <a:buSzPts val="1200"/>
            </a:pPr>
            <a:r>
              <a:rPr lang="ru-RU" sz="1000" b="1" i="1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На удовлетворительном уровне –</a:t>
            </a: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в среднем оценка более трети опрошенных (37,1%). В основном среди:</a:t>
            </a:r>
          </a:p>
          <a:p>
            <a:pPr lvl="0" algn="just">
              <a:buSzPts val="1200"/>
            </a:pPr>
            <a:endParaRPr lang="ru-RU" sz="1000" dirty="0">
              <a:solidFill>
                <a:srgbClr val="50505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71450" lvl="0" indent="-171450" algn="just">
              <a:buSzPts val="1200"/>
              <a:buFont typeface="Wingdings" panose="05000000000000000000" pitchFamily="2" charset="2"/>
              <a:buChar char="q"/>
            </a:pP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девушек (43,3%)</a:t>
            </a:r>
          </a:p>
          <a:p>
            <a:pPr marL="171450" lvl="0" indent="-171450" algn="just">
              <a:buSzPts val="1200"/>
              <a:buFont typeface="Wingdings" panose="05000000000000000000" pitchFamily="2" charset="2"/>
              <a:buChar char="q"/>
            </a:pP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17 летних (50%)</a:t>
            </a:r>
          </a:p>
          <a:p>
            <a:pPr marL="171450" lvl="0" indent="-171450" algn="just">
              <a:buSzPts val="1200"/>
              <a:buFont typeface="Wingdings" panose="05000000000000000000" pitchFamily="2" charset="2"/>
              <a:buChar char="q"/>
            </a:pP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русскоязычных студентов (50%).</a:t>
            </a:r>
          </a:p>
          <a:p>
            <a:pPr lvl="0" algn="just">
              <a:buSzPts val="1200"/>
            </a:pPr>
            <a:endParaRPr lang="ru-RU" sz="1000" dirty="0">
              <a:solidFill>
                <a:srgbClr val="50505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998CA57D-7BB0-83BE-9767-DDF70B5D2B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64837419"/>
              </p:ext>
            </p:extLst>
          </p:nvPr>
        </p:nvGraphicFramePr>
        <p:xfrm>
          <a:off x="379374" y="1076961"/>
          <a:ext cx="3597059" cy="3247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721843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DFAE125D-A503-49E6-95E1-28B6ACE5D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962" y="387152"/>
            <a:ext cx="4045200" cy="354000"/>
          </a:xfrm>
        </p:spPr>
        <p:txBody>
          <a:bodyPr/>
          <a:lstStyle/>
          <a:p>
            <a:r>
              <a:rPr lang="ru-RU" sz="1000" dirty="0"/>
              <a:t>ОРГАНИЗАЦИЯ УЧЕБНОГО ПРОЦЕССА</a:t>
            </a:r>
            <a:br>
              <a:rPr lang="ru-RU" sz="1000" dirty="0"/>
            </a:br>
            <a:br>
              <a:rPr lang="ru-RU" sz="1000" dirty="0"/>
            </a:br>
            <a:endParaRPr lang="ru-RU" sz="1000" b="1" dirty="0">
              <a:solidFill>
                <a:srgbClr val="C00000"/>
              </a:solidFill>
            </a:endParaRPr>
          </a:p>
        </p:txBody>
      </p:sp>
      <p:sp>
        <p:nvSpPr>
          <p:cNvPr id="373" name="Google Shape;373;g13a709386da_1_4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tabLst/>
              <a:defRPr/>
            </a:pPr>
            <a:fld id="{00000000-1234-1234-1234-123412341234}" type="slidenum">
              <a:rPr kumimoji="0" lang="ru" sz="1300" b="0" i="0" u="none" strike="noStrike" kern="0" cap="none" spc="0" normalizeH="0" baseline="0" noProof="0">
                <a:ln>
                  <a:noFill/>
                </a:ln>
                <a:solidFill>
                  <a:srgbClr val="505050"/>
                </a:solidFill>
                <a:effectLst/>
                <a:highlight>
                  <a:srgbClr val="F3F3F3"/>
                </a:highlight>
                <a:uLnTx/>
                <a:uFillTx/>
                <a:latin typeface="Helvetica Neue"/>
                <a:sym typeface="Helvetica Neue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  <a:tabLst/>
                <a:defRPr/>
              </a:pPr>
              <a:t>22</a:t>
            </a:fld>
            <a:endParaRPr kumimoji="0" sz="1300" b="0" i="0" u="none" strike="noStrike" kern="0" cap="none" spc="0" normalizeH="0" baseline="0" noProof="0">
              <a:ln>
                <a:noFill/>
              </a:ln>
              <a:solidFill>
                <a:srgbClr val="505050"/>
              </a:solidFill>
              <a:effectLst/>
              <a:highlight>
                <a:srgbClr val="F3F3F3"/>
              </a:highlight>
              <a:uLnTx/>
              <a:uFillTx/>
              <a:latin typeface="Helvetica Neue"/>
              <a:sym typeface="Helvetica Neue"/>
            </a:endParaRPr>
          </a:p>
        </p:txBody>
      </p:sp>
      <p:sp>
        <p:nvSpPr>
          <p:cNvPr id="374" name="Google Shape;374;g13a709386da_1_49"/>
          <p:cNvSpPr txBox="1"/>
          <p:nvPr/>
        </p:nvSpPr>
        <p:spPr>
          <a:xfrm>
            <a:off x="322019" y="916862"/>
            <a:ext cx="39768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endParaRPr kumimoji="0" sz="11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75" name="Google Shape;375;g13a709386da_1_49"/>
          <p:cNvSpPr txBox="1"/>
          <p:nvPr/>
        </p:nvSpPr>
        <p:spPr>
          <a:xfrm>
            <a:off x="4904842" y="489210"/>
            <a:ext cx="4264448" cy="4362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>
                <a:ln>
                  <a:noFill/>
                </a:ln>
                <a:solidFill>
                  <a:srgbClr val="242424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В среднем свыше двух третей первокурсников характеризуют отношения «преподаватель – студент» как </a:t>
            </a:r>
            <a:r>
              <a:rPr kumimoji="0" lang="ru-RU" sz="1000" b="1" i="1" u="none" strike="noStrike" kern="0" cap="none" spc="0" normalizeH="0" baseline="0" noProof="0" dirty="0">
                <a:ln>
                  <a:noFill/>
                </a:ln>
                <a:solidFill>
                  <a:srgbClr val="242424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теплые, доброжелательные. </a:t>
            </a:r>
            <a:r>
              <a:rPr kumimoji="0" lang="ru-RU" sz="1000" u="none" strike="noStrike" kern="0" cap="none" spc="0" normalizeH="0" baseline="0" noProof="0" dirty="0">
                <a:ln>
                  <a:noFill/>
                </a:ln>
                <a:solidFill>
                  <a:srgbClr val="242424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Среди них наиболее активно представлены: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endParaRPr kumimoji="0" lang="ru-RU" sz="1000" u="none" strike="noStrike" kern="0" cap="none" spc="0" normalizeH="0" baseline="0" noProof="0" dirty="0">
              <a:ln>
                <a:noFill/>
              </a:ln>
              <a:solidFill>
                <a:srgbClr val="242424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lang="ru-RU" sz="1000" dirty="0">
                <a:solidFill>
                  <a:srgbClr val="242424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Девушки (73,3%)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lang="ru-RU" sz="1000" dirty="0">
                <a:solidFill>
                  <a:srgbClr val="242424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17 летние (77,8%)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lang="ru-RU" sz="1000" dirty="0" err="1">
                <a:solidFill>
                  <a:srgbClr val="242424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Казахоязычные</a:t>
            </a:r>
            <a:r>
              <a:rPr lang="ru-RU" sz="1000" dirty="0">
                <a:solidFill>
                  <a:srgbClr val="242424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(76%).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endParaRPr kumimoji="0" lang="ru-RU" sz="1000" b="1" i="1" u="none" strike="noStrike" kern="0" cap="none" spc="0" normalizeH="0" baseline="0" noProof="0" dirty="0">
              <a:ln>
                <a:noFill/>
              </a:ln>
              <a:solidFill>
                <a:srgbClr val="242424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lang="ru-RU" sz="1000" dirty="0">
                <a:solidFill>
                  <a:srgbClr val="242424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По оценкам четверти опрошенных, отношения «преподаватель – студент» - нормальные. Такова оценка в основном: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lang="ru-RU" sz="1000" dirty="0">
                <a:solidFill>
                  <a:srgbClr val="242424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lang="ru-RU" sz="1000" dirty="0">
                <a:solidFill>
                  <a:srgbClr val="242424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юношей (60%) 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lang="ru-RU" sz="1000" dirty="0">
                <a:solidFill>
                  <a:srgbClr val="242424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от 20 лет и старше (60%) 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lang="ru-RU" sz="1000" dirty="0">
                <a:solidFill>
                  <a:srgbClr val="242424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русскоязычных студентов (40%).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endParaRPr kumimoji="0" lang="ru-RU" sz="1000" b="0" i="0" u="none" strike="noStrike" kern="0" cap="none" spc="0" normalizeH="0" baseline="0" noProof="0" dirty="0">
              <a:ln>
                <a:noFill/>
              </a:ln>
              <a:solidFill>
                <a:srgbClr val="242424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tabLst/>
              <a:defRPr/>
            </a:pPr>
            <a:r>
              <a:rPr kumimoji="0" lang="ru-RU" sz="1000" b="0" i="0" u="none" strike="noStrike" kern="0" cap="none" spc="0" normalizeH="0" baseline="0" noProof="0" dirty="0">
                <a:ln>
                  <a:noFill/>
                </a:ln>
                <a:solidFill>
                  <a:srgbClr val="242424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В среднем лишь 8,6% респондентов считают, что отношения «преподаватель – студент» носят официальный характер. </a:t>
            </a:r>
            <a:r>
              <a:rPr lang="ru-RU" sz="1000" dirty="0">
                <a:solidFill>
                  <a:srgbClr val="242424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За этим ответом стоят чаще всего: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tabLst/>
              <a:defRPr/>
            </a:pPr>
            <a:endParaRPr lang="ru-RU" sz="1000" dirty="0">
              <a:solidFill>
                <a:srgbClr val="242424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1000" b="0" i="0" u="none" strike="noStrike" kern="0" cap="none" spc="0" normalizeH="0" baseline="0" noProof="0" dirty="0">
                <a:ln>
                  <a:noFill/>
                </a:ln>
                <a:solidFill>
                  <a:srgbClr val="242424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девушки (10%)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1000" b="0" i="0" u="none" strike="noStrike" kern="0" cap="none" spc="0" normalizeH="0" baseline="0" noProof="0" dirty="0">
                <a:ln>
                  <a:noFill/>
                </a:ln>
                <a:solidFill>
                  <a:srgbClr val="242424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18 летние (18,2%) 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1000" b="0" i="0" u="none" strike="noStrike" kern="0" cap="none" spc="0" normalizeH="0" baseline="0" noProof="0" dirty="0">
                <a:ln>
                  <a:noFill/>
                </a:ln>
                <a:solidFill>
                  <a:srgbClr val="242424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русскоязычные студенты (10%).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endParaRPr lang="ru-RU" sz="1000" dirty="0">
              <a:solidFill>
                <a:srgbClr val="242424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ED9213D3-7E4B-4F62-8A99-3B2ABA2DBD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6518512"/>
              </p:ext>
            </p:extLst>
          </p:nvPr>
        </p:nvGraphicFramePr>
        <p:xfrm>
          <a:off x="193960" y="854579"/>
          <a:ext cx="4045200" cy="3631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397047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137d1d21ee2_1_157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ru">
                <a:highlight>
                  <a:srgbClr val="F3F3F3"/>
                </a:highlight>
              </a:rPr>
              <a:t>23</a:t>
            </a:fld>
            <a:endParaRPr>
              <a:highlight>
                <a:srgbClr val="F3F3F3"/>
              </a:highlight>
            </a:endParaRPr>
          </a:p>
        </p:txBody>
      </p:sp>
      <p:sp>
        <p:nvSpPr>
          <p:cNvPr id="279" name="Google Shape;279;g137d1d21ee2_1_157"/>
          <p:cNvSpPr txBox="1"/>
          <p:nvPr/>
        </p:nvSpPr>
        <p:spPr>
          <a:xfrm>
            <a:off x="4548175" y="384561"/>
            <a:ext cx="4401864" cy="4657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endParaRPr lang="ru-RU" sz="1000" dirty="0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В пределах немногим более половины опрошенных первокурсников признается </a:t>
            </a:r>
            <a:r>
              <a:rPr lang="ru-RU" sz="1000" b="1" i="1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доброжелательный характер</a:t>
            </a: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отношений «студент – администрация вуза». Данное мнение наиболее распространено среди:</a:t>
            </a: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endParaRPr lang="ru-RU" sz="1000" dirty="0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</a:pP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юношей (60%) </a:t>
            </a:r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</a:pP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18 летних (63,6%) </a:t>
            </a:r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</a:pP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студентов </a:t>
            </a:r>
            <a:r>
              <a:rPr lang="ru-RU" sz="1000" dirty="0" err="1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казахоязычных</a:t>
            </a: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групп обучения (52%).</a:t>
            </a:r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</a:pPr>
            <a:endParaRPr lang="ru-RU" sz="1000" dirty="0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В пределах трети отмечается </a:t>
            </a:r>
            <a:r>
              <a:rPr lang="ru-RU" sz="1000" b="1" i="1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нормальный характер</a:t>
            </a: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указанных отношений.</a:t>
            </a:r>
            <a:r>
              <a:rPr lang="ru-RU" sz="1000" b="1" i="1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Показатели данного мнения выше, чем в среднем по массиву, в группах:</a:t>
            </a: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endParaRPr lang="ru-RU" sz="1000" dirty="0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</a:pP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девушек (33,3%) </a:t>
            </a:r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</a:pP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От 20 лет и старше (50%) </a:t>
            </a:r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</a:pPr>
            <a:r>
              <a:rPr lang="ru-RU" sz="1000" dirty="0" err="1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казахоязычных</a:t>
            </a: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студентов (32%).</a:t>
            </a:r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</a:pPr>
            <a:endParaRPr lang="ru-RU" sz="1000" dirty="0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По мнению шестой части опрошенных (17,1%), отношения «студент – администрация вуза» носят </a:t>
            </a:r>
            <a:r>
              <a:rPr lang="ru-RU" sz="1000" b="1" i="1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официальный характер. </a:t>
            </a: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Среди них преобладают:</a:t>
            </a: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endParaRPr lang="ru-RU" sz="1000" dirty="0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</a:pP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юноши (20%) </a:t>
            </a:r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</a:pP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17 летние (22,2%) </a:t>
            </a:r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</a:pP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русскоязычные студенты (20%).</a:t>
            </a:r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</a:pPr>
            <a:endParaRPr lang="ru-RU" sz="1000" dirty="0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81" name="Google Shape;281;g137d1d21ee2_1_157"/>
          <p:cNvSpPr txBox="1"/>
          <p:nvPr/>
        </p:nvSpPr>
        <p:spPr>
          <a:xfrm>
            <a:off x="284424" y="477175"/>
            <a:ext cx="4099569" cy="338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ru" sz="1000" b="0" i="0" u="none" strike="noStrike" cap="none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ru-RU" sz="1000" b="0" i="0" u="none" strike="noStrike" cap="none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ОРГАНИЗАЦИЯ УЧЕБНОГО ПРОЦЕССА</a:t>
            </a:r>
            <a:endParaRPr sz="1000" b="0" i="0" u="none" strike="noStrike" cap="none" dirty="0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E3DD3AC9-DAA5-F54A-BA20-CB4D57DFD6D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23598783"/>
              </p:ext>
            </p:extLst>
          </p:nvPr>
        </p:nvGraphicFramePr>
        <p:xfrm>
          <a:off x="193960" y="1068224"/>
          <a:ext cx="4354215" cy="2756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13a709386da_1_57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tabLst/>
              <a:defRPr/>
            </a:pPr>
            <a:fld id="{00000000-1234-1234-1234-123412341234}" type="slidenum">
              <a:rPr kumimoji="0" lang="ru" sz="1300" b="0" i="0" u="none" strike="noStrike" kern="0" cap="none" spc="0" normalizeH="0" baseline="0" noProof="0">
                <a:ln>
                  <a:noFill/>
                </a:ln>
                <a:solidFill>
                  <a:srgbClr val="505050"/>
                </a:solidFill>
                <a:effectLst/>
                <a:highlight>
                  <a:srgbClr val="F3F3F3"/>
                </a:highlight>
                <a:uLnTx/>
                <a:uFillTx/>
                <a:latin typeface="Helvetica Neue"/>
                <a:sym typeface="Helvetica Neue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  <a:tabLst/>
                <a:defRPr/>
              </a:pPr>
              <a:t>24</a:t>
            </a:fld>
            <a:endParaRPr kumimoji="0" sz="1300" b="0" i="0" u="none" strike="noStrike" kern="0" cap="none" spc="0" normalizeH="0" baseline="0" noProof="0">
              <a:ln>
                <a:noFill/>
              </a:ln>
              <a:solidFill>
                <a:srgbClr val="505050"/>
              </a:solidFill>
              <a:effectLst/>
              <a:highlight>
                <a:srgbClr val="F3F3F3"/>
              </a:highlight>
              <a:uLnTx/>
              <a:uFillTx/>
              <a:latin typeface="Helvetica Neue"/>
              <a:sym typeface="Helvetica Neue"/>
            </a:endParaRPr>
          </a:p>
        </p:txBody>
      </p:sp>
      <p:sp>
        <p:nvSpPr>
          <p:cNvPr id="383" name="Google Shape;383;g13a709386da_1_57"/>
          <p:cNvSpPr txBox="1"/>
          <p:nvPr/>
        </p:nvSpPr>
        <p:spPr>
          <a:xfrm>
            <a:off x="342800" y="965250"/>
            <a:ext cx="39768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endParaRPr kumimoji="0" sz="11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84" name="Google Shape;384;g13a709386da_1_57"/>
          <p:cNvSpPr txBox="1"/>
          <p:nvPr/>
        </p:nvSpPr>
        <p:spPr>
          <a:xfrm>
            <a:off x="4403804" y="743484"/>
            <a:ext cx="4455772" cy="3512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По мнению </a:t>
            </a:r>
            <a:r>
              <a:rPr lang="ru-RU" sz="1000" dirty="0" err="1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недоминантного</a:t>
            </a: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большинства (48,6%), отношения «студент – сотрудники учебного и др. подразделений вуза» имеют </a:t>
            </a:r>
            <a:r>
              <a:rPr lang="ru-RU" sz="1000" b="1" i="1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доброжелательный характер. </a:t>
            </a: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Сторонники этого мнения чаще представлены среди: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100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девушек (50%) 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100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18 летних (54,5%) 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100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студентов русскоязычных групп обучения (50%).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endParaRPr lang="ru-RU" sz="1000" dirty="0">
              <a:solidFill>
                <a:srgbClr val="50505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lvl="0" algn="just">
              <a:buSzPts val="1200"/>
              <a:defRPr/>
            </a:pPr>
            <a:r>
              <a:rPr kumimoji="0" lang="ru-RU" sz="100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В среднем немногим более трети первокурсников характеризуют отношения «студент - </a:t>
            </a: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сотрудники учебного и др. подразделений вуза»</a:t>
            </a:r>
            <a:r>
              <a:rPr kumimoji="0" lang="ru-RU" sz="100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 как </a:t>
            </a:r>
            <a:r>
              <a:rPr kumimoji="0" lang="ru-RU" sz="1000" b="1" i="1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нормальные</a:t>
            </a:r>
            <a:r>
              <a:rPr kumimoji="0" lang="ru-RU" sz="100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. Это мнение в основном: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юношей (40%) 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От 20 лет и старше (80%) 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студентов русскоязычных групп обучения (40%).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endParaRPr kumimoji="0" lang="ru-RU" sz="100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tabLst/>
              <a:defRPr/>
            </a:pP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Считающих указанные отношения </a:t>
            </a:r>
            <a:r>
              <a:rPr lang="ru-RU" sz="1000" b="1" i="1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официальными</a:t>
            </a: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– в среднем 17,1%. В их составе чаще встречаются: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Юноши (20%)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17 летние (22,2%)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lang="ru-RU" sz="1000" dirty="0" err="1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Казахоязычные</a:t>
            </a: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(20%).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tabLst/>
              <a:defRPr/>
            </a:pPr>
            <a:endParaRPr kumimoji="0" lang="ru-RU" sz="100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tabLst/>
              <a:defRPr/>
            </a:pPr>
            <a:endParaRPr kumimoji="0" lang="ru-RU" sz="100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tabLst/>
              <a:defRPr/>
            </a:pPr>
            <a:endParaRPr kumimoji="0" lang="ru-RU" sz="100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tabLst/>
              <a:defRPr/>
            </a:pPr>
            <a:endParaRPr kumimoji="0" sz="100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86" name="Google Shape;386;g13a709386da_1_57"/>
          <p:cNvSpPr txBox="1"/>
          <p:nvPr/>
        </p:nvSpPr>
        <p:spPr>
          <a:xfrm>
            <a:off x="284424" y="477175"/>
            <a:ext cx="3970541" cy="338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ОРГАНИЗАЦИЯ УЧЕБНОГО ПРОЦЕССА</a:t>
            </a:r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15030EE2-091D-2836-48F4-1C64AF9111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4597006"/>
              </p:ext>
            </p:extLst>
          </p:nvPr>
        </p:nvGraphicFramePr>
        <p:xfrm>
          <a:off x="193961" y="1093863"/>
          <a:ext cx="4061006" cy="3161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224612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137d1d21ee2_1_16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tabLst/>
              <a:defRPr/>
            </a:pPr>
            <a:fld id="{00000000-1234-1234-1234-123412341234}" type="slidenum">
              <a:rPr kumimoji="0" lang="ru" sz="1300" b="0" i="0" u="none" strike="noStrike" kern="0" cap="none" spc="0" normalizeH="0" baseline="0" noProof="0">
                <a:ln>
                  <a:noFill/>
                </a:ln>
                <a:solidFill>
                  <a:srgbClr val="505050"/>
                </a:solidFill>
                <a:effectLst/>
                <a:highlight>
                  <a:srgbClr val="F3F3F3"/>
                </a:highlight>
                <a:uLnTx/>
                <a:uFillTx/>
                <a:latin typeface="Helvetica Neue"/>
                <a:sym typeface="Helvetica Neue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  <a:tabLst/>
                <a:defRPr/>
              </a:pPr>
              <a:t>25</a:t>
            </a:fld>
            <a:endParaRPr kumimoji="0" sz="1300" b="0" i="0" u="none" strike="noStrike" kern="0" cap="none" spc="0" normalizeH="0" baseline="0" noProof="0">
              <a:ln>
                <a:noFill/>
              </a:ln>
              <a:solidFill>
                <a:srgbClr val="505050"/>
              </a:solidFill>
              <a:effectLst/>
              <a:highlight>
                <a:srgbClr val="F3F3F3"/>
              </a:highlight>
              <a:uLnTx/>
              <a:uFillTx/>
              <a:latin typeface="Helvetica Neue"/>
              <a:sym typeface="Helvetica Neue"/>
            </a:endParaRPr>
          </a:p>
        </p:txBody>
      </p:sp>
      <p:sp>
        <p:nvSpPr>
          <p:cNvPr id="288" name="Google Shape;288;g137d1d21ee2_1_168"/>
          <p:cNvSpPr txBox="1"/>
          <p:nvPr/>
        </p:nvSpPr>
        <p:spPr>
          <a:xfrm>
            <a:off x="342800" y="965250"/>
            <a:ext cx="39768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endParaRPr kumimoji="0" sz="11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89" name="Google Shape;289;g137d1d21ee2_1_168"/>
          <p:cNvSpPr txBox="1"/>
          <p:nvPr/>
        </p:nvSpPr>
        <p:spPr>
          <a:xfrm>
            <a:off x="4595825" y="815875"/>
            <a:ext cx="4263750" cy="25768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Первокурсники в своем превалирующем большинстве (74,3%) характеризуют отношения между студентами как </a:t>
            </a:r>
            <a:r>
              <a:rPr kumimoji="0" lang="ru-RU" sz="1000" b="1" i="1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доброжелательные</a:t>
            </a:r>
            <a:r>
              <a:rPr kumimoji="0" lang="ru-RU" sz="1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. Показатели этой оценки выше, чем в среднем по массиву, в группах: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endParaRPr lang="ru-RU" sz="1000" dirty="0">
              <a:solidFill>
                <a:srgbClr val="50505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1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юношей (100%)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17 летних (83,3%)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1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русскоязычных (90%).</a:t>
            </a:r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endParaRPr kumimoji="0" lang="ru-RU" sz="10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В среднем каждый четвертый опрошенный – как </a:t>
            </a:r>
            <a:r>
              <a:rPr lang="ru-RU" sz="1000" b="1" i="1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нормальные</a:t>
            </a: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 Чаще всего: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kumimoji="0" lang="ru-RU" sz="1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девушки (30%) 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от </a:t>
            </a:r>
            <a:r>
              <a:rPr kumimoji="0" lang="ru-RU" sz="1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20 лет и старше (50</a:t>
            </a: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%) 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студенты </a:t>
            </a:r>
            <a:r>
              <a:rPr lang="ru-RU" sz="1000" dirty="0" err="1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казахоязычных</a:t>
            </a:r>
            <a:r>
              <a:rPr lang="ru-RU" sz="1000" dirty="0">
                <a:solidFill>
                  <a:srgbClr val="50505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групп обучения (32%).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  <a:tabLst/>
              <a:defRPr/>
            </a:pPr>
            <a:endParaRPr kumimoji="0" lang="ru-RU" sz="10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endParaRPr kumimoji="0" sz="10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91" name="Google Shape;291;g137d1d21ee2_1_168"/>
          <p:cNvSpPr txBox="1"/>
          <p:nvPr/>
        </p:nvSpPr>
        <p:spPr>
          <a:xfrm>
            <a:off x="284425" y="477175"/>
            <a:ext cx="38397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tabLst/>
              <a:defRPr/>
            </a:pPr>
            <a:r>
              <a:rPr kumimoji="0" lang="ru" sz="1000" b="0" i="0" u="none" strike="noStrike" kern="0" cap="none" spc="0" normalizeH="0" baseline="0" noProof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    </a:t>
            </a:r>
            <a:endParaRPr kumimoji="0" sz="1000" b="0" i="0" u="none" strike="noStrike" kern="0" cap="none" spc="0" normalizeH="0" baseline="0" noProof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93" name="Google Shape;293;g137d1d21ee2_1_168"/>
          <p:cNvSpPr txBox="1"/>
          <p:nvPr/>
        </p:nvSpPr>
        <p:spPr>
          <a:xfrm>
            <a:off x="284424" y="477175"/>
            <a:ext cx="4035175" cy="6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ОРГАНИЗАЦИЯ УЧЕБНОГО ПРОЦЕССА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tabLst/>
              <a:defRPr/>
            </a:pPr>
            <a:endParaRPr lang="ru-RU" sz="1000" dirty="0">
              <a:solidFill>
                <a:srgbClr val="50505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tabLst/>
              <a:defRPr/>
            </a:pPr>
            <a:endParaRPr kumimoji="0" lang="ru-RU" sz="1000" b="0" i="0" u="none" strike="noStrike" kern="0" cap="none" spc="0" normalizeH="0" baseline="0" noProof="0" dirty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161DCEB2-3650-34CD-FC66-AE6222BED4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23056490"/>
              </p:ext>
            </p:extLst>
          </p:nvPr>
        </p:nvGraphicFramePr>
        <p:xfrm>
          <a:off x="193960" y="1319251"/>
          <a:ext cx="4354215" cy="2576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82109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137d1d21ee2_1_157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ru">
                <a:highlight>
                  <a:srgbClr val="F3F3F3"/>
                </a:highlight>
              </a:rPr>
              <a:t>26</a:t>
            </a:fld>
            <a:endParaRPr>
              <a:highlight>
                <a:srgbClr val="F3F3F3"/>
              </a:highlight>
            </a:endParaRPr>
          </a:p>
        </p:txBody>
      </p:sp>
      <p:sp>
        <p:nvSpPr>
          <p:cNvPr id="278" name="Google Shape;278;g137d1d21ee2_1_157"/>
          <p:cNvSpPr txBox="1"/>
          <p:nvPr/>
        </p:nvSpPr>
        <p:spPr>
          <a:xfrm>
            <a:off x="342800" y="965250"/>
            <a:ext cx="3976800" cy="353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79" name="Google Shape;279;g137d1d21ee2_1_157"/>
          <p:cNvSpPr txBox="1"/>
          <p:nvPr/>
        </p:nvSpPr>
        <p:spPr>
          <a:xfrm>
            <a:off x="4571999" y="646525"/>
            <a:ext cx="4287575" cy="39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К числу наиболее беспокоящих первокурсников проблем относятся:</a:t>
            </a: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endParaRPr lang="ru-RU" sz="1000" dirty="0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r>
              <a:rPr lang="ru-RU" sz="1000" b="1" i="1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Качество организации учебного процесса </a:t>
            </a: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– мнение в среднем 40%. Величина этого показателя отклоняется в сторону увеличения в группах:</a:t>
            </a: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endParaRPr lang="ru-RU" sz="1000" dirty="0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</a:pP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юношей (60%)</a:t>
            </a:r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</a:pP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от 20 лет и старше (50%)</a:t>
            </a:r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</a:pPr>
            <a:r>
              <a:rPr lang="ru-RU" sz="10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казахоязычных</a:t>
            </a: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(44%)</a:t>
            </a:r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</a:pPr>
            <a:endParaRPr lang="ru-RU" sz="1000" dirty="0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r>
              <a:rPr lang="ru-RU" sz="1000" b="1" i="1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Качество питания и цены в студенческой столовой – </a:t>
            </a: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мнение в среднем 31,4%.  Данное мнение наиболее распространено среди:</a:t>
            </a:r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</a:pPr>
            <a:endParaRPr lang="ru-RU" sz="1000" dirty="0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</a:pP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юношей (60%)</a:t>
            </a:r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</a:pP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17 и 18 летних (соответственно 33,3%-35,4%)</a:t>
            </a:r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</a:pPr>
            <a:r>
              <a:rPr lang="ru-RU" sz="1000" dirty="0" err="1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казахоязычных</a:t>
            </a: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(32%)</a:t>
            </a:r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</a:pPr>
            <a:endParaRPr lang="ru-RU" sz="1000" dirty="0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endParaRPr lang="ru-RU" sz="1000" dirty="0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r>
              <a:rPr lang="ru-RU" sz="1000" b="1" i="1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Послевузовское трудоустройство по специальности – </a:t>
            </a: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мнение в среднем 25,7%. Чаще всего среди:</a:t>
            </a: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endParaRPr lang="ru-RU" sz="1000" dirty="0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</a:pP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девушек (30%)</a:t>
            </a:r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</a:pP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17 летних (33,3%)</a:t>
            </a:r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</a:pPr>
            <a:r>
              <a:rPr lang="ru-RU" sz="1000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русскоязычных студентов (50%).</a:t>
            </a:r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</a:pPr>
            <a:endParaRPr lang="ru-RU" sz="1000" dirty="0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81" name="Google Shape;281;g137d1d21ee2_1_157"/>
          <p:cNvSpPr txBox="1"/>
          <p:nvPr/>
        </p:nvSpPr>
        <p:spPr>
          <a:xfrm>
            <a:off x="284425" y="477175"/>
            <a:ext cx="38397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ru" sz="1000" b="0" i="0" u="none" strike="noStrike" cap="none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   </a:t>
            </a:r>
            <a:r>
              <a:rPr lang="ru-RU" sz="1000" b="0" i="0" u="none" strike="noStrike" cap="none" dirty="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ОРГАНИЗАЦИЯ УЧЕБНОГО ПРОЦЕССА</a:t>
            </a:r>
            <a:endParaRPr sz="1000" b="0" i="0" u="none" strike="noStrike" cap="none" dirty="0">
              <a:solidFill>
                <a:schemeClr val="dk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F74175B-981D-DCCE-750F-87DCF8429F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0972301"/>
              </p:ext>
            </p:extLst>
          </p:nvPr>
        </p:nvGraphicFramePr>
        <p:xfrm>
          <a:off x="284425" y="755051"/>
          <a:ext cx="4354215" cy="399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10695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1ada35a6fc_0_0"/>
          <p:cNvSpPr txBox="1">
            <a:spLocks noGrp="1"/>
          </p:cNvSpPr>
          <p:nvPr>
            <p:ph type="title"/>
          </p:nvPr>
        </p:nvSpPr>
        <p:spPr>
          <a:xfrm>
            <a:off x="284425" y="377675"/>
            <a:ext cx="4395600" cy="2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ru"/>
              <a:t>ОБ ИССЛЕДОВАНИИ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endParaRPr/>
          </a:p>
        </p:txBody>
      </p:sp>
      <p:sp>
        <p:nvSpPr>
          <p:cNvPr id="98" name="Google Shape;98;g11ada35a6fc_0_0"/>
          <p:cNvSpPr txBox="1">
            <a:spLocks noGrp="1"/>
          </p:cNvSpPr>
          <p:nvPr>
            <p:ph type="title" idx="3"/>
          </p:nvPr>
        </p:nvSpPr>
        <p:spPr>
          <a:xfrm>
            <a:off x="360475" y="647375"/>
            <a:ext cx="4243500" cy="4102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ru" sz="1000" b="1" dirty="0">
                <a:solidFill>
                  <a:srgbClr val="434343"/>
                </a:solidFill>
              </a:rPr>
              <a:t>ВЫБОРКА И ГЕОЛОКАЦИЯ</a:t>
            </a:r>
            <a:endParaRPr sz="1000" b="1" dirty="0">
              <a:solidFill>
                <a:srgbClr val="434343"/>
              </a:solidFill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sz="1000" b="1" dirty="0"/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ru" sz="1000" b="1" dirty="0"/>
              <a:t>Сроки исследования:</a:t>
            </a:r>
            <a:r>
              <a:rPr lang="ru" sz="1000" dirty="0"/>
              <a:t> 1</a:t>
            </a:r>
            <a:r>
              <a:rPr lang="ru-RU" sz="1000" dirty="0"/>
              <a:t>8</a:t>
            </a:r>
            <a:r>
              <a:rPr lang="ru" sz="1000" dirty="0"/>
              <a:t>.1</a:t>
            </a:r>
            <a:r>
              <a:rPr lang="ru-RU" sz="1000" dirty="0"/>
              <a:t>0</a:t>
            </a:r>
            <a:r>
              <a:rPr lang="ru" sz="1000" dirty="0"/>
              <a:t>.2022 - </a:t>
            </a:r>
            <a:r>
              <a:rPr lang="ru-RU" sz="1000" dirty="0"/>
              <a:t>2</a:t>
            </a:r>
            <a:r>
              <a:rPr lang="en-US" sz="1000" dirty="0"/>
              <a:t>0</a:t>
            </a:r>
            <a:r>
              <a:rPr lang="ru" sz="1000" dirty="0"/>
              <a:t>.1</a:t>
            </a:r>
            <a:r>
              <a:rPr lang="en-US" sz="1000" dirty="0"/>
              <a:t>0</a:t>
            </a:r>
            <a:r>
              <a:rPr lang="ru" sz="1000" dirty="0"/>
              <a:t>.2022</a:t>
            </a:r>
            <a:endParaRPr sz="1000" b="1" dirty="0"/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sz="1000" b="1" dirty="0"/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ru" sz="1000" b="1" dirty="0"/>
              <a:t>Объем выборочной совокупности -   </a:t>
            </a:r>
            <a:r>
              <a:rPr lang="ru-RU" sz="1000" b="1" dirty="0"/>
              <a:t>35</a:t>
            </a:r>
            <a:r>
              <a:rPr lang="ru" sz="1000" b="1" dirty="0"/>
              <a:t> респондентов (85,4% </a:t>
            </a:r>
            <a:r>
              <a:rPr lang="ru-RU" sz="1000" b="1" dirty="0"/>
              <a:t>от общего числа студентов первых курсов)</a:t>
            </a:r>
            <a:endParaRPr sz="1000" dirty="0"/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sz="1000" b="1" dirty="0"/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ru" sz="1000" b="1" dirty="0">
                <a:solidFill>
                  <a:srgbClr val="434343"/>
                </a:solidFill>
              </a:rPr>
              <a:t>Геолокация: </a:t>
            </a:r>
            <a:r>
              <a:rPr lang="ru" sz="1000" dirty="0">
                <a:solidFill>
                  <a:srgbClr val="434343"/>
                </a:solidFill>
              </a:rPr>
              <a:t>Республика Казахстан - г. </a:t>
            </a:r>
            <a:r>
              <a:rPr lang="ru-RU" sz="1000" dirty="0">
                <a:solidFill>
                  <a:srgbClr val="434343"/>
                </a:solidFill>
              </a:rPr>
              <a:t>Караганда</a:t>
            </a:r>
            <a:endParaRPr sz="1000" dirty="0">
              <a:solidFill>
                <a:srgbClr val="990000"/>
              </a:solidFill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br>
              <a:rPr lang="en-US" sz="1000" b="1" dirty="0">
                <a:solidFill>
                  <a:srgbClr val="434343"/>
                </a:solidFill>
              </a:rPr>
            </a:br>
            <a:r>
              <a:rPr lang="ru" sz="1000" b="1" dirty="0">
                <a:solidFill>
                  <a:srgbClr val="434343"/>
                </a:solidFill>
              </a:rPr>
              <a:t>Статистическая погрешность – </a:t>
            </a:r>
            <a:r>
              <a:rPr lang="ru-RU" sz="1000" b="1" dirty="0">
                <a:solidFill>
                  <a:srgbClr val="434343"/>
                </a:solidFill>
              </a:rPr>
              <a:t>менее 1</a:t>
            </a:r>
            <a:r>
              <a:rPr lang="ru" sz="1000" b="1" dirty="0">
                <a:solidFill>
                  <a:srgbClr val="434343"/>
                </a:solidFill>
              </a:rPr>
              <a:t>%. </a:t>
            </a:r>
            <a:r>
              <a:rPr lang="ru" sz="1000" dirty="0">
                <a:solidFill>
                  <a:srgbClr val="434343"/>
                </a:solidFill>
              </a:rPr>
              <a:t>Выборочная совокупность репрезентирует половозрастную </a:t>
            </a:r>
            <a:r>
              <a:rPr lang="ru-RU" sz="1000" dirty="0">
                <a:solidFill>
                  <a:srgbClr val="434343"/>
                </a:solidFill>
              </a:rPr>
              <a:t>и языковую</a:t>
            </a:r>
            <a:r>
              <a:rPr lang="ru" sz="1000" dirty="0">
                <a:solidFill>
                  <a:srgbClr val="434343"/>
                </a:solidFill>
              </a:rPr>
              <a:t> </a:t>
            </a:r>
            <a:r>
              <a:rPr lang="ru-RU" sz="1000" dirty="0">
                <a:solidFill>
                  <a:srgbClr val="434343"/>
                </a:solidFill>
              </a:rPr>
              <a:t>структуру </a:t>
            </a:r>
            <a:r>
              <a:rPr lang="ru" sz="1000" dirty="0">
                <a:solidFill>
                  <a:srgbClr val="434343"/>
                </a:solidFill>
              </a:rPr>
              <a:t>генеральной совокупности (</a:t>
            </a:r>
            <a:r>
              <a:rPr lang="ru-RU" sz="1000" dirty="0">
                <a:solidFill>
                  <a:srgbClr val="434343"/>
                </a:solidFill>
              </a:rPr>
              <a:t>студентов первых курсов очного отделения бакалавриата «Академии «</a:t>
            </a:r>
            <a:r>
              <a:rPr lang="en-US" sz="1000" dirty="0">
                <a:solidFill>
                  <a:srgbClr val="434343"/>
                </a:solidFill>
              </a:rPr>
              <a:t>BOLASHAQ</a:t>
            </a:r>
            <a:r>
              <a:rPr lang="ru-RU" sz="1000" dirty="0">
                <a:solidFill>
                  <a:srgbClr val="434343"/>
                </a:solidFill>
              </a:rPr>
              <a:t>»</a:t>
            </a:r>
            <a:r>
              <a:rPr lang="ru" sz="1000" dirty="0">
                <a:solidFill>
                  <a:srgbClr val="434343"/>
                </a:solidFill>
              </a:rPr>
              <a:t>). </a:t>
            </a:r>
            <a:br>
              <a:rPr lang="ru" sz="1000" dirty="0">
                <a:solidFill>
                  <a:srgbClr val="434343"/>
                </a:solidFill>
              </a:rPr>
            </a:br>
            <a:endParaRPr sz="1000" b="1" dirty="0">
              <a:solidFill>
                <a:srgbClr val="434343"/>
              </a:solidFill>
            </a:endParaRPr>
          </a:p>
          <a:p>
            <a:pPr lvl="0">
              <a:spcBef>
                <a:spcPts val="800"/>
              </a:spcBef>
              <a:buClr>
                <a:srgbClr val="505050"/>
              </a:buClr>
            </a:pPr>
            <a:r>
              <a:rPr lang="ru-RU" sz="1000" b="1" dirty="0">
                <a:solidFill>
                  <a:srgbClr val="505050"/>
                </a:solidFill>
              </a:rPr>
              <a:t>ЦЕЛЬ И ЗАДАЧИ ИССЛЕДОВАНИЯ</a:t>
            </a:r>
            <a:br>
              <a:rPr lang="ru-RU" sz="1000" b="1" dirty="0">
                <a:solidFill>
                  <a:srgbClr val="505050"/>
                </a:solidFill>
              </a:rPr>
            </a:br>
            <a:br>
              <a:rPr lang="en-US" sz="1000" b="1" dirty="0">
                <a:solidFill>
                  <a:srgbClr val="505050"/>
                </a:solidFill>
              </a:rPr>
            </a:br>
            <a:r>
              <a:rPr lang="ru-RU" sz="1000" b="1" dirty="0">
                <a:solidFill>
                  <a:srgbClr val="505050"/>
                </a:solidFill>
              </a:rPr>
              <a:t>Объект исследования:</a:t>
            </a:r>
            <a:r>
              <a:rPr lang="ru-RU" sz="1000" dirty="0">
                <a:solidFill>
                  <a:srgbClr val="505050"/>
                </a:solidFill>
              </a:rPr>
              <a:t> Студенты первых курсов</a:t>
            </a:r>
            <a:br>
              <a:rPr lang="ru-RU" sz="1000" dirty="0">
                <a:solidFill>
                  <a:srgbClr val="505050"/>
                </a:solidFill>
              </a:rPr>
            </a:br>
            <a:endParaRPr sz="1000" dirty="0">
              <a:solidFill>
                <a:srgbClr val="434343"/>
              </a:solidFill>
            </a:endParaRPr>
          </a:p>
          <a:p>
            <a:pPr lvl="0">
              <a:buClr>
                <a:srgbClr val="000000"/>
              </a:buClr>
            </a:pPr>
            <a:r>
              <a:rPr lang="ru-RU" sz="1000" b="1" dirty="0">
                <a:solidFill>
                  <a:srgbClr val="505050"/>
                </a:solidFill>
              </a:rPr>
              <a:t>Предмет исследования:</a:t>
            </a:r>
            <a:r>
              <a:rPr lang="ru-RU" sz="1000" dirty="0">
                <a:solidFill>
                  <a:srgbClr val="505050"/>
                </a:solidFill>
              </a:rPr>
              <a:t> Уровень адаптации к учебному процессу</a:t>
            </a:r>
            <a:br>
              <a:rPr lang="ru-RU" sz="1000" dirty="0">
                <a:solidFill>
                  <a:srgbClr val="505050"/>
                </a:solidFill>
              </a:rPr>
            </a:br>
            <a:br>
              <a:rPr lang="ru-RU" sz="1000" dirty="0">
                <a:solidFill>
                  <a:srgbClr val="505050"/>
                </a:solidFill>
              </a:rPr>
            </a:br>
            <a:r>
              <a:rPr lang="ru-RU" sz="1000" b="1" dirty="0">
                <a:solidFill>
                  <a:srgbClr val="505050"/>
                </a:solidFill>
                <a:highlight>
                  <a:srgbClr val="F4F4F4"/>
                </a:highlight>
              </a:rPr>
              <a:t>Цель:</a:t>
            </a:r>
            <a:r>
              <a:rPr lang="ru-RU" sz="1000" dirty="0">
                <a:solidFill>
                  <a:srgbClr val="505050"/>
                </a:solidFill>
                <a:highlight>
                  <a:srgbClr val="F4F4F4"/>
                </a:highlight>
              </a:rPr>
              <a:t> Анализ уровня адаптации студентов  первых курсов к обучению в «Академии «BOLASHAQ»</a:t>
            </a:r>
            <a:br>
              <a:rPr lang="ru-RU" sz="1000" dirty="0">
                <a:solidFill>
                  <a:srgbClr val="505050"/>
                </a:solidFill>
              </a:rPr>
            </a:br>
            <a:endParaRPr sz="1000" dirty="0">
              <a:solidFill>
                <a:srgbClr val="434343"/>
              </a:solidFill>
            </a:endParaRPr>
          </a:p>
        </p:txBody>
      </p:sp>
      <p:sp>
        <p:nvSpPr>
          <p:cNvPr id="99" name="Google Shape;99;g11ada35a6fc_0_0"/>
          <p:cNvSpPr txBox="1">
            <a:spLocks noGrp="1"/>
          </p:cNvSpPr>
          <p:nvPr>
            <p:ph type="title" idx="3"/>
          </p:nvPr>
        </p:nvSpPr>
        <p:spPr>
          <a:xfrm>
            <a:off x="4680000" y="653725"/>
            <a:ext cx="4300800" cy="4229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ru" sz="1000" b="1" dirty="0">
                <a:highlight>
                  <a:schemeClr val="lt2"/>
                </a:highlight>
              </a:rPr>
              <a:t>Задачи: </a:t>
            </a:r>
            <a:br>
              <a:rPr lang="en-US" sz="1000" b="1" dirty="0">
                <a:highlight>
                  <a:schemeClr val="lt2"/>
                </a:highlight>
              </a:rPr>
            </a:br>
            <a:endParaRPr sz="300" b="1" dirty="0">
              <a:highlight>
                <a:schemeClr val="lt2"/>
              </a:highlight>
            </a:endParaRPr>
          </a:p>
          <a:p>
            <a:pPr marL="171450" lvl="0" indent="-1714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ru-RU" sz="1000" dirty="0">
                <a:highlight>
                  <a:schemeClr val="lt2"/>
                </a:highlight>
              </a:rPr>
              <a:t>Выяснить наличие у первокурсников представления о специфике будущей профессии, планов на трудоустройство по выбранной специальности и характера отношения к ней</a:t>
            </a:r>
            <a:br>
              <a:rPr lang="ru" sz="1000" dirty="0">
                <a:highlight>
                  <a:schemeClr val="lt2"/>
                </a:highlight>
              </a:rPr>
            </a:br>
            <a:endParaRPr sz="1000" b="1" dirty="0">
              <a:solidFill>
                <a:srgbClr val="434343"/>
              </a:solidFill>
            </a:endParaRPr>
          </a:p>
        </p:txBody>
      </p:sp>
      <p:sp>
        <p:nvSpPr>
          <p:cNvPr id="100" name="Google Shape;100;g11ada35a6fc_0_0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ru"/>
              <a:t>3</a:t>
            </a:fld>
            <a:endParaRPr/>
          </a:p>
        </p:txBody>
      </p:sp>
      <p:sp>
        <p:nvSpPr>
          <p:cNvPr id="2" name="Google Shape;99;g11ada35a6fc_0_0">
            <a:extLst>
              <a:ext uri="{FF2B5EF4-FFF2-40B4-BE49-F238E27FC236}">
                <a16:creationId xmlns:a16="http://schemas.microsoft.com/office/drawing/2014/main" id="{AC79980F-55AF-851E-E3CA-236363F5FF5A}"/>
              </a:ext>
            </a:extLst>
          </p:cNvPr>
          <p:cNvSpPr txBox="1">
            <a:spLocks/>
          </p:cNvSpPr>
          <p:nvPr/>
        </p:nvSpPr>
        <p:spPr>
          <a:xfrm>
            <a:off x="4680000" y="1521151"/>
            <a:ext cx="4300800" cy="296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171450" indent="-171450"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ru-RU" sz="1000" dirty="0">
                <a:highlight>
                  <a:schemeClr val="lt2"/>
                </a:highlight>
              </a:rPr>
              <a:t>Установить уровень адаптационного потенциала, как справляются с учебной нагрузкой</a:t>
            </a:r>
            <a:br>
              <a:rPr lang="ru-RU" sz="1000" dirty="0">
                <a:highlight>
                  <a:schemeClr val="lt2"/>
                </a:highlight>
              </a:rPr>
            </a:br>
            <a:endParaRPr lang="ru-RU" sz="1000" b="1" dirty="0">
              <a:solidFill>
                <a:srgbClr val="434343"/>
              </a:solidFill>
            </a:endParaRPr>
          </a:p>
        </p:txBody>
      </p:sp>
      <p:sp>
        <p:nvSpPr>
          <p:cNvPr id="3" name="Google Shape;99;g11ada35a6fc_0_0">
            <a:extLst>
              <a:ext uri="{FF2B5EF4-FFF2-40B4-BE49-F238E27FC236}">
                <a16:creationId xmlns:a16="http://schemas.microsoft.com/office/drawing/2014/main" id="{0FD53B45-4705-3E6E-DF4F-BBD27899A49B}"/>
              </a:ext>
            </a:extLst>
          </p:cNvPr>
          <p:cNvSpPr txBox="1">
            <a:spLocks/>
          </p:cNvSpPr>
          <p:nvPr/>
        </p:nvSpPr>
        <p:spPr>
          <a:xfrm>
            <a:off x="4680000" y="2025353"/>
            <a:ext cx="4300800" cy="2337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171450" indent="-171450"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ru-RU" sz="1000" dirty="0">
                <a:highlight>
                  <a:schemeClr val="lt2"/>
                </a:highlight>
              </a:rPr>
              <a:t>Определить трудности адаптации и что помогает адаптироваться</a:t>
            </a:r>
          </a:p>
          <a:p>
            <a:pPr marL="171450" indent="-171450">
              <a:buClr>
                <a:srgbClr val="000000"/>
              </a:buClr>
              <a:buFont typeface="Wingdings" panose="05000000000000000000" pitchFamily="2" charset="2"/>
              <a:buChar char="q"/>
            </a:pPr>
            <a:endParaRPr lang="ru-RU" sz="1000" dirty="0">
              <a:highlight>
                <a:schemeClr val="lt2"/>
              </a:highlight>
            </a:endParaRPr>
          </a:p>
          <a:p>
            <a:pPr marL="171450" indent="-171450"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ru-RU" sz="1000" dirty="0">
                <a:highlight>
                  <a:schemeClr val="lt2"/>
                </a:highlight>
              </a:rPr>
              <a:t> Выявить факторы, отрицательно влияющие на качество обучения студентов, и их восприятие организации учебного процесса</a:t>
            </a:r>
            <a:br>
              <a:rPr lang="ru-RU" sz="1000" dirty="0">
                <a:highlight>
                  <a:schemeClr val="lt2"/>
                </a:highlight>
              </a:rPr>
            </a:br>
            <a:endParaRPr lang="ru-RU" sz="1000" b="1" dirty="0">
              <a:solidFill>
                <a:srgbClr val="434343"/>
              </a:solidFill>
            </a:endParaRPr>
          </a:p>
        </p:txBody>
      </p:sp>
      <p:sp>
        <p:nvSpPr>
          <p:cNvPr id="4" name="Google Shape;99;g11ada35a6fc_0_0">
            <a:extLst>
              <a:ext uri="{FF2B5EF4-FFF2-40B4-BE49-F238E27FC236}">
                <a16:creationId xmlns:a16="http://schemas.microsoft.com/office/drawing/2014/main" id="{7D53A31F-B75F-C5CD-35D6-6D678FFB9A2D}"/>
              </a:ext>
            </a:extLst>
          </p:cNvPr>
          <p:cNvSpPr txBox="1">
            <a:spLocks/>
          </p:cNvSpPr>
          <p:nvPr/>
        </p:nvSpPr>
        <p:spPr>
          <a:xfrm>
            <a:off x="4680000" y="2897024"/>
            <a:ext cx="4300800" cy="1465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Helvetica Neue"/>
              <a:buNone/>
              <a:defRPr sz="1200" b="0" i="0" u="none" strike="noStrike" cap="none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171450" indent="-171450"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ru-RU" sz="1000" dirty="0">
                <a:highlight>
                  <a:schemeClr val="lt2"/>
                </a:highlight>
              </a:rPr>
              <a:t>Изучить, как первокурсники характеризуют отношения «преподаватель – студент», «студент – администрация вуза», «студент – сотрудники подразделений вуза», «студент – студент», а также беспокоящие их проблемы.</a:t>
            </a:r>
          </a:p>
          <a:p>
            <a:pPr>
              <a:buClr>
                <a:srgbClr val="000000"/>
              </a:buClr>
              <a:buFont typeface="Arial"/>
              <a:buNone/>
            </a:pPr>
            <a:endParaRPr lang="ru-RU" sz="1000" dirty="0">
              <a:highlight>
                <a:schemeClr val="lt2"/>
              </a:highlight>
            </a:endParaRPr>
          </a:p>
          <a:p>
            <a:pPr algn="just">
              <a:buClr>
                <a:srgbClr val="000000"/>
              </a:buClr>
              <a:buFont typeface="Arial"/>
              <a:buNone/>
            </a:pPr>
            <a:r>
              <a:rPr lang="ru-RU" sz="1000" b="1" dirty="0"/>
              <a:t>Метод сбора информации: </a:t>
            </a:r>
            <a:r>
              <a:rPr lang="ru-RU" sz="1000" dirty="0"/>
              <a:t>Онлайн- опрос</a:t>
            </a:r>
            <a:endParaRPr lang="ru-RU" sz="1000" b="1" dirty="0">
              <a:solidFill>
                <a:srgbClr val="434343"/>
              </a:solidFill>
            </a:endParaRPr>
          </a:p>
          <a:p>
            <a:pPr algn="just">
              <a:buClr>
                <a:srgbClr val="000000"/>
              </a:buClr>
              <a:buFont typeface="Arial"/>
              <a:buNone/>
            </a:pPr>
            <a:endParaRPr lang="ru-RU" sz="1000" b="1" dirty="0"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d14023f5d4_0_0"/>
          <p:cNvSpPr txBox="1">
            <a:spLocks noGrp="1"/>
          </p:cNvSpPr>
          <p:nvPr>
            <p:ph type="title" idx="3"/>
          </p:nvPr>
        </p:nvSpPr>
        <p:spPr>
          <a:xfrm>
            <a:off x="351325" y="670775"/>
            <a:ext cx="3921572" cy="411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just">
              <a:lnSpc>
                <a:spcPct val="115000"/>
              </a:lnSpc>
            </a:pPr>
            <a:r>
              <a:rPr lang="ru-RU" sz="1000" dirty="0">
                <a:solidFill>
                  <a:srgbClr val="505050"/>
                </a:solidFill>
              </a:rPr>
              <a:t>Инновационные процессы, происходящие в Казахстане, особенно связанные с ускоренной цифровизацией, порождают новые требования к организации учебной деятельности: необходимость в новых образовательных ресурсах и технических средствах, модульном характере учебных материалов и разнообразных формах контроля за их усвоением. Вместе с тем, такая реорганизация учебного процесса актуализирует вопрос адаптации студентов первых курсов к вузовскому обучению в оффлайн и онлайн образовательной среде. В целях изучения адаптационного потенциала первокурсников проводится регулярное онлайн анкетирование в режиме ежегодного мониторинга. </a:t>
            </a:r>
            <a:br>
              <a:rPr lang="ru-RU" sz="1000" dirty="0">
                <a:solidFill>
                  <a:srgbClr val="505050"/>
                </a:solidFill>
              </a:rPr>
            </a:br>
            <a:br>
              <a:rPr lang="ru-RU" sz="1000" dirty="0">
                <a:solidFill>
                  <a:srgbClr val="505050"/>
                </a:solidFill>
              </a:rPr>
            </a:br>
            <a:r>
              <a:rPr lang="ru-RU" sz="1000" dirty="0">
                <a:solidFill>
                  <a:srgbClr val="505050"/>
                </a:solidFill>
                <a:highlight>
                  <a:srgbClr val="F3F3F3"/>
                </a:highlight>
              </a:rPr>
              <a:t>Результаты очередного исследования представлены в настоящем отчете. Его эмпирическую основу составляют данные онлайн опроса студентов первых курсов очного отделения бакалавриата ЧУ «Академии </a:t>
            </a:r>
            <a:r>
              <a:rPr lang="ru-RU" sz="1000" dirty="0">
                <a:solidFill>
                  <a:srgbClr val="505050"/>
                </a:solidFill>
                <a:highlight>
                  <a:srgbClr val="F3F3F3"/>
                </a:highlight>
                <a:cs typeface="Arial"/>
              </a:rPr>
              <a:t>«</a:t>
            </a:r>
            <a:r>
              <a:rPr lang="en-US" sz="1000" dirty="0">
                <a:solidFill>
                  <a:srgbClr val="505050"/>
                </a:solidFill>
                <a:highlight>
                  <a:srgbClr val="F3F3F3"/>
                </a:highlight>
                <a:cs typeface="Arial"/>
              </a:rPr>
              <a:t>BOLASHAQ</a:t>
            </a:r>
            <a:r>
              <a:rPr lang="ru-RU" sz="1000" dirty="0">
                <a:solidFill>
                  <a:srgbClr val="505050"/>
                </a:solidFill>
                <a:highlight>
                  <a:srgbClr val="F3F3F3"/>
                </a:highlight>
                <a:cs typeface="Arial"/>
              </a:rPr>
              <a:t>»</a:t>
            </a:r>
            <a:r>
              <a:rPr lang="ru-RU" sz="1000" dirty="0">
                <a:solidFill>
                  <a:srgbClr val="505050"/>
                </a:solidFill>
                <a:highlight>
                  <a:srgbClr val="F3F3F3"/>
                </a:highlight>
              </a:rPr>
              <a:t>, проведенного в октябре текущего года. Полученная информация позволяет оперативно принимать организационные решения с учетом адаптационных </a:t>
            </a:r>
            <a:endParaRPr sz="1000" dirty="0"/>
          </a:p>
        </p:txBody>
      </p:sp>
      <p:sp>
        <p:nvSpPr>
          <p:cNvPr id="106" name="Google Shape;106;gd14023f5d4_0_0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ru"/>
              <a:t>4</a:t>
            </a:fld>
            <a:endParaRPr/>
          </a:p>
        </p:txBody>
      </p:sp>
      <p:sp>
        <p:nvSpPr>
          <p:cNvPr id="107" name="Google Shape;107;gd14023f5d4_0_0"/>
          <p:cNvSpPr txBox="1"/>
          <p:nvPr/>
        </p:nvSpPr>
        <p:spPr>
          <a:xfrm>
            <a:off x="4596275" y="670775"/>
            <a:ext cx="4196400" cy="2839208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just">
              <a:lnSpc>
                <a:spcPct val="115000"/>
              </a:lnSpc>
              <a:buSzPts val="1200"/>
            </a:pPr>
            <a:r>
              <a:rPr lang="ru-RU" sz="1000" dirty="0">
                <a:solidFill>
                  <a:srgbClr val="505050"/>
                </a:solidFill>
                <a:highlight>
                  <a:srgbClr val="F3F3F3"/>
                </a:highlight>
                <a:latin typeface="Helvetica Neue"/>
                <a:sym typeface="Helvetica Neue"/>
              </a:rPr>
              <a:t>возможностей обучающихся. С одной стороны, результаты онлайн анкетирования говорят о высоком адаптационном потенциале первокурсников. С другой – акцентируют необходимость психолого-педагогической подготовки для профилактики фрустраций. Осмысление данных проведенного исследования поможет оптимизировать условия для стимулирования у студентов мотивации и расширения возможностей получения образования.</a:t>
            </a:r>
            <a:endParaRPr lang="ru-RU" sz="1000" dirty="0">
              <a:solidFill>
                <a:srgbClr val="505050"/>
              </a:solidFill>
              <a:highlight>
                <a:srgbClr val="F3F3F3"/>
              </a:highlight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ru-RU" sz="1000" dirty="0">
              <a:solidFill>
                <a:srgbClr val="505050"/>
              </a:solidFill>
              <a:highlight>
                <a:srgbClr val="F3F3F3"/>
              </a:highlight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ru-RU" sz="1000" dirty="0">
                <a:solidFill>
                  <a:srgbClr val="505050"/>
                </a:solidFill>
                <a:highlight>
                  <a:srgbClr val="F3F3F3"/>
                </a:highlight>
                <a:latin typeface="Helvetica Neue"/>
                <a:ea typeface="Helvetica Neue"/>
                <a:cs typeface="Helvetica Neue"/>
                <a:sym typeface="Helvetica Neue"/>
              </a:rPr>
              <a:t>Контроль за выборкой проводился методом квотирования с учетом известных характеристик генеральной совокупности (пол, возраст, язык обучения) так, чтобы распределение этих характеристик в выборке отражало их пропорции в генеральной совокупности. </a:t>
            </a:r>
          </a:p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ru-RU" sz="1000" dirty="0">
              <a:solidFill>
                <a:srgbClr val="505050"/>
              </a:solidFill>
              <a:highlight>
                <a:srgbClr val="F3F3F3"/>
              </a:highlight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8" name="Google Shape;108;gd14023f5d4_0_0"/>
          <p:cNvSpPr txBox="1">
            <a:spLocks noGrp="1"/>
          </p:cNvSpPr>
          <p:nvPr>
            <p:ph type="title"/>
          </p:nvPr>
        </p:nvSpPr>
        <p:spPr>
          <a:xfrm>
            <a:off x="284425" y="377680"/>
            <a:ext cx="2677200" cy="29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ru" dirty="0"/>
              <a:t>ВВЕДЕНИЕ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2db5defa28_0_15"/>
          <p:cNvSpPr txBox="1">
            <a:spLocks noGrp="1"/>
          </p:cNvSpPr>
          <p:nvPr>
            <p:ph type="title"/>
          </p:nvPr>
        </p:nvSpPr>
        <p:spPr>
          <a:xfrm>
            <a:off x="292375" y="368304"/>
            <a:ext cx="2886600" cy="1614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ru" dirty="0"/>
              <a:t>РЕЗЮМЕ (ВЫВОДЫ И ОБОБЩЕНИЯ)</a:t>
            </a:r>
            <a:endParaRPr dirty="0"/>
          </a:p>
        </p:txBody>
      </p:sp>
      <p:sp>
        <p:nvSpPr>
          <p:cNvPr id="114" name="Google Shape;114;g12db5defa28_0_15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ru"/>
              <a:t>5</a:t>
            </a:fld>
            <a:endParaRPr/>
          </a:p>
        </p:txBody>
      </p:sp>
      <p:sp>
        <p:nvSpPr>
          <p:cNvPr id="115" name="Google Shape;115;g12db5defa28_0_15"/>
          <p:cNvSpPr txBox="1">
            <a:spLocks noGrp="1"/>
          </p:cNvSpPr>
          <p:nvPr>
            <p:ph type="title" idx="3"/>
          </p:nvPr>
        </p:nvSpPr>
        <p:spPr>
          <a:xfrm>
            <a:off x="292375" y="698603"/>
            <a:ext cx="4107825" cy="39844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Clr>
                <a:srgbClr val="000000"/>
              </a:buClr>
            </a:pPr>
            <a:r>
              <a:rPr lang="ru-RU" sz="1000" b="1" dirty="0"/>
              <a:t>ОПРАВДАН ЛИ ВЫБОР ОБРАЗОВАТЕЛЬНОЙ ПРОГРАММЫ?</a:t>
            </a:r>
            <a:br>
              <a:rPr lang="ru-RU" sz="1000" b="1" dirty="0"/>
            </a:br>
            <a:r>
              <a:rPr lang="ru-RU" sz="1000" b="1" dirty="0"/>
              <a:t>Основные тренды:</a:t>
            </a:r>
            <a:br>
              <a:rPr lang="ru-RU" sz="1000" b="1" dirty="0"/>
            </a:br>
            <a:br>
              <a:rPr lang="ru-RU" sz="1000" b="1" dirty="0"/>
            </a:br>
            <a:r>
              <a:rPr lang="ru-RU" sz="1000" dirty="0"/>
              <a:t>Ключевые мотивы выбора вуза – высокое качество преподавания, создавшее позитивный резонанс в близком окружении опрошенных первокурсников (34,3%), и желание овладеть профессией, по которой осуществляется подготовка в вузе (22,9%).</a:t>
            </a:r>
            <a:br>
              <a:rPr lang="ru-RU" sz="1000" dirty="0"/>
            </a:br>
            <a:r>
              <a:rPr lang="ru-RU" sz="1000" dirty="0"/>
              <a:t>Преобладающее большинство опрошенных первокурсников хорошо представляет специфику своей будущей профессии (71,4%) и собирается работать по выбранной специальности (82,9%).</a:t>
            </a:r>
            <a:br>
              <a:rPr lang="ru-RU" sz="1000" dirty="0"/>
            </a:br>
            <a:r>
              <a:rPr lang="ru-RU" sz="1000" dirty="0"/>
              <a:t>За достаточно короткое время обучения в вузе (один семестр) у 68,6% первокурсников, по их признанию, отношение к выбранной специальности/направлению подготовки изменилось в лучшую сторону. </a:t>
            </a:r>
            <a:br>
              <a:rPr lang="ru-RU" sz="1000" dirty="0"/>
            </a:br>
            <a:r>
              <a:rPr lang="ru-RU" sz="1000" dirty="0"/>
              <a:t>51,4% утвердились в правильности своего выбора образовательной программы. Если бы предоставилась возможность вновь поступать в вуз, они бы выбрали эту же программу. Однако среди опрошенных студентов первых курсов обращает на себя внимание весомое присутствие неопределившихся и признающих ошибочность своего выбора образовательной программы (совокупный показатель – 48,6%).</a:t>
            </a:r>
            <a:endParaRPr sz="1000" b="1" dirty="0">
              <a:latin typeface="Helvetica" panose="020B0604020202030204" pitchFamily="34" charset="0"/>
            </a:endParaRPr>
          </a:p>
        </p:txBody>
      </p:sp>
      <p:sp>
        <p:nvSpPr>
          <p:cNvPr id="116" name="Google Shape;116;g12db5defa28_0_15"/>
          <p:cNvSpPr txBox="1">
            <a:spLocks noGrp="1"/>
          </p:cNvSpPr>
          <p:nvPr>
            <p:ph type="title" idx="3"/>
          </p:nvPr>
        </p:nvSpPr>
        <p:spPr>
          <a:xfrm>
            <a:off x="4723308" y="623844"/>
            <a:ext cx="4128317" cy="4126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Clr>
                <a:srgbClr val="000000"/>
              </a:buClr>
            </a:pPr>
            <a:r>
              <a:rPr lang="ru-RU" b="1" dirty="0">
                <a:latin typeface="Helvetica" panose="020B0604020202030204" pitchFamily="34" charset="0"/>
              </a:rPr>
              <a:t>АДАПТАЦИОННЫЙ ПОТЕНЦИАЛ</a:t>
            </a:r>
            <a:br>
              <a:rPr lang="ru-RU" b="1" dirty="0">
                <a:latin typeface="Helvetica" panose="020B0604020202030204" pitchFamily="34" charset="0"/>
              </a:rPr>
            </a:br>
            <a:r>
              <a:rPr lang="ru-RU" b="1" dirty="0">
                <a:latin typeface="Helvetica" panose="020B0604020202030204" pitchFamily="34" charset="0"/>
              </a:rPr>
              <a:t>Основные тренды:</a:t>
            </a:r>
            <a:br>
              <a:rPr lang="ru-RU" b="1" dirty="0">
                <a:latin typeface="Helvetica" panose="020B0604020202030204" pitchFamily="34" charset="0"/>
              </a:rPr>
            </a:br>
            <a:r>
              <a:rPr lang="ru-RU" dirty="0">
                <a:latin typeface="Helvetica" panose="020B0604020202030204" pitchFamily="34" charset="0"/>
              </a:rPr>
              <a:t>Масштаб адаптационного потенциала первокурсников имеет охватом </a:t>
            </a:r>
            <a:r>
              <a:rPr lang="ru-RU" sz="1000" dirty="0">
                <a:latin typeface="Helvetica" panose="020B0604020202030204" pitchFamily="34" charset="0"/>
              </a:rPr>
              <a:t>45,7%</a:t>
            </a:r>
            <a:r>
              <a:rPr lang="ru-RU" sz="1100" dirty="0">
                <a:latin typeface="Helvetica" panose="020B0604020202030204" pitchFamily="34" charset="0"/>
              </a:rPr>
              <a:t> . </a:t>
            </a:r>
            <a:r>
              <a:rPr lang="ru-RU" dirty="0">
                <a:latin typeface="Helvetica" panose="020B0604020202030204" pitchFamily="34" charset="0"/>
              </a:rPr>
              <a:t>Это показатель удельного веса респондентов, которые легко справляются с учебной нагрузкой. Вместе с тем,</a:t>
            </a:r>
            <a:r>
              <a:rPr lang="ru-RU" sz="1100" dirty="0">
                <a:latin typeface="Helvetica" panose="020B0604020202030204" pitchFamily="34" charset="0"/>
              </a:rPr>
              <a:t> </a:t>
            </a:r>
            <a:r>
              <a:rPr lang="ru-RU" sz="1000" dirty="0">
                <a:latin typeface="Helvetica" panose="020B0604020202030204" pitchFamily="34" charset="0"/>
              </a:rPr>
              <a:t>54,3%</a:t>
            </a:r>
            <a:r>
              <a:rPr lang="ru-RU" sz="1100" dirty="0">
                <a:latin typeface="Helvetica" panose="020B0604020202030204" pitchFamily="34" charset="0"/>
              </a:rPr>
              <a:t>  </a:t>
            </a:r>
            <a:r>
              <a:rPr lang="ru-RU" dirty="0">
                <a:latin typeface="Helvetica" panose="020B0604020202030204" pitchFamily="34" charset="0"/>
              </a:rPr>
              <a:t>опрошенных по разным причинам, главным образом из-за элементарной лени (по признанию самих участников опроса) и недостаточности школьных знаний, трудно дается учеба в вузе.</a:t>
            </a:r>
            <a:br>
              <a:rPr lang="ru-RU" dirty="0">
                <a:latin typeface="Helvetica" panose="020B0604020202030204" pitchFamily="34" charset="0"/>
              </a:rPr>
            </a:br>
            <a:br>
              <a:rPr lang="ru-RU" dirty="0">
                <a:latin typeface="Helvetica" panose="020B0604020202030204" pitchFamily="34" charset="0"/>
              </a:rPr>
            </a:br>
            <a:r>
              <a:rPr lang="ru-RU" dirty="0">
                <a:latin typeface="Helvetica" panose="020B0604020202030204" pitchFamily="34" charset="0"/>
              </a:rPr>
              <a:t>Абсолютное большинство опрошенных первокурсников </a:t>
            </a:r>
            <a:r>
              <a:rPr lang="ru-RU" sz="1100" dirty="0">
                <a:solidFill>
                  <a:srgbClr val="505050"/>
                </a:solidFill>
                <a:latin typeface="Helvetica" panose="020B0604020202030204" pitchFamily="34" charset="0"/>
              </a:rPr>
              <a:t>(</a:t>
            </a:r>
            <a:r>
              <a:rPr lang="ru-RU" sz="1000" dirty="0">
                <a:solidFill>
                  <a:srgbClr val="505050"/>
                </a:solidFill>
                <a:latin typeface="Helvetica" panose="020B0604020202030204" pitchFamily="34" charset="0"/>
              </a:rPr>
              <a:t>94,3%</a:t>
            </a:r>
            <a:r>
              <a:rPr lang="ru-RU" sz="1100" dirty="0">
                <a:solidFill>
                  <a:srgbClr val="505050"/>
                </a:solidFill>
                <a:latin typeface="Helvetica" panose="020B0604020202030204" pitchFamily="34" charset="0"/>
              </a:rPr>
              <a:t>) </a:t>
            </a:r>
            <a:r>
              <a:rPr lang="ru-RU" dirty="0">
                <a:solidFill>
                  <a:srgbClr val="505050"/>
                </a:solidFill>
                <a:latin typeface="Helvetica" panose="020B0604020202030204" pitchFamily="34" charset="0"/>
              </a:rPr>
              <a:t>отрицает наличие трудностей в адаптации к учебе, из них </a:t>
            </a:r>
            <a:r>
              <a:rPr lang="ru-RU" sz="1000" dirty="0">
                <a:solidFill>
                  <a:srgbClr val="505050"/>
                </a:solidFill>
                <a:latin typeface="Helvetica" panose="020B0604020202030204" pitchFamily="34" charset="0"/>
              </a:rPr>
              <a:t>51,4%</a:t>
            </a:r>
            <a:r>
              <a:rPr lang="ru-RU" sz="1100" dirty="0">
                <a:solidFill>
                  <a:srgbClr val="505050"/>
                </a:solidFill>
                <a:latin typeface="Helvetica" panose="020B0604020202030204" pitchFamily="34" charset="0"/>
              </a:rPr>
              <a:t>  </a:t>
            </a:r>
            <a:r>
              <a:rPr lang="ru-RU" dirty="0">
                <a:solidFill>
                  <a:srgbClr val="505050"/>
                </a:solidFill>
                <a:latin typeface="Helvetica" panose="020B0604020202030204" pitchFamily="34" charset="0"/>
              </a:rPr>
              <a:t>преодолели их на начальном этапе обучения. Лишь </a:t>
            </a:r>
            <a:r>
              <a:rPr lang="ru-RU" sz="1000" dirty="0">
                <a:solidFill>
                  <a:srgbClr val="505050"/>
                </a:solidFill>
                <a:latin typeface="Helvetica" panose="020B0604020202030204" pitchFamily="34" charset="0"/>
              </a:rPr>
              <a:t>5,7%  </a:t>
            </a:r>
            <a:r>
              <a:rPr lang="ru-RU" dirty="0">
                <a:solidFill>
                  <a:srgbClr val="505050"/>
                </a:solidFill>
                <a:latin typeface="Helvetica" panose="020B0604020202030204" pitchFamily="34" charset="0"/>
              </a:rPr>
              <a:t>респондентов признались, что до сих пор не адаптировались к учебному процессу. </a:t>
            </a:r>
            <a:br>
              <a:rPr lang="ru-RU" dirty="0">
                <a:solidFill>
                  <a:srgbClr val="505050"/>
                </a:solidFill>
                <a:latin typeface="Helvetica" panose="020B0604020202030204" pitchFamily="34" charset="0"/>
              </a:rPr>
            </a:br>
            <a:r>
              <a:rPr lang="ru-RU" dirty="0">
                <a:solidFill>
                  <a:srgbClr val="505050"/>
                </a:solidFill>
                <a:latin typeface="Helvetica" panose="020B0604020202030204" pitchFamily="34" charset="0"/>
              </a:rPr>
              <a:t>Что помогает первокурсникам адаптироваться? Во-первых, желание учиться (</a:t>
            </a:r>
            <a:r>
              <a:rPr lang="ru-RU" sz="1000" dirty="0">
                <a:solidFill>
                  <a:srgbClr val="505050"/>
                </a:solidFill>
                <a:latin typeface="Helvetica" panose="020B0604020202030204" pitchFamily="34" charset="0"/>
              </a:rPr>
              <a:t>54,3%)</a:t>
            </a:r>
            <a:r>
              <a:rPr lang="ru-RU" dirty="0">
                <a:solidFill>
                  <a:srgbClr val="505050"/>
                </a:solidFill>
                <a:latin typeface="Helvetica" panose="020B0604020202030204" pitchFamily="34" charset="0"/>
              </a:rPr>
              <a:t>; во-вторых, советы и помощь куратора группы </a:t>
            </a:r>
            <a:r>
              <a:rPr lang="ru-RU" sz="1000" dirty="0">
                <a:solidFill>
                  <a:srgbClr val="505050"/>
                </a:solidFill>
                <a:latin typeface="Helvetica" panose="020B0604020202030204" pitchFamily="34" charset="0"/>
              </a:rPr>
              <a:t>(40%)</a:t>
            </a:r>
            <a:r>
              <a:rPr lang="ru-RU" dirty="0">
                <a:solidFill>
                  <a:srgbClr val="505050"/>
                </a:solidFill>
                <a:latin typeface="Helvetica" panose="020B0604020202030204" pitchFamily="34" charset="0"/>
              </a:rPr>
              <a:t>; в- третьих, сотрудничество в группе и доброжелательное, теплое отношение преподавателей (по </a:t>
            </a:r>
            <a:r>
              <a:rPr lang="ru-RU" sz="1000" dirty="0">
                <a:solidFill>
                  <a:srgbClr val="505050"/>
                </a:solidFill>
                <a:latin typeface="Helvetica" panose="020B0604020202030204" pitchFamily="34" charset="0"/>
              </a:rPr>
              <a:t>34,3%</a:t>
            </a:r>
            <a:r>
              <a:rPr lang="ru-RU" dirty="0">
                <a:solidFill>
                  <a:srgbClr val="505050"/>
                </a:solidFill>
                <a:latin typeface="Helvetica" panose="020B0604020202030204" pitchFamily="34" charset="0"/>
              </a:rPr>
              <a:t>).</a:t>
            </a:r>
            <a:endParaRPr dirty="0">
              <a:latin typeface="Helvetica" panose="020B0604020202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3a709386da_13_6"/>
          <p:cNvSpPr txBox="1">
            <a:spLocks noGrp="1"/>
          </p:cNvSpPr>
          <p:nvPr>
            <p:ph type="title"/>
          </p:nvPr>
        </p:nvSpPr>
        <p:spPr>
          <a:xfrm>
            <a:off x="292375" y="368304"/>
            <a:ext cx="2886600" cy="33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r>
              <a:rPr lang="ru"/>
              <a:t>РЕЗЮМЕ (ВЫВОДЫ И ОБОБЩЕНИЯ)</a:t>
            </a:r>
            <a:endParaRPr/>
          </a:p>
        </p:txBody>
      </p:sp>
      <p:sp>
        <p:nvSpPr>
          <p:cNvPr id="122" name="Google Shape;122;g13a709386da_13_6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ru"/>
              <a:t>6</a:t>
            </a:fld>
            <a:endParaRPr/>
          </a:p>
        </p:txBody>
      </p:sp>
      <p:sp>
        <p:nvSpPr>
          <p:cNvPr id="123" name="Google Shape;123;g13a709386da_13_6"/>
          <p:cNvSpPr txBox="1">
            <a:spLocks noGrp="1"/>
          </p:cNvSpPr>
          <p:nvPr>
            <p:ph type="title" idx="3"/>
          </p:nvPr>
        </p:nvSpPr>
        <p:spPr>
          <a:xfrm>
            <a:off x="292375" y="735900"/>
            <a:ext cx="4010291" cy="4101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1000" b="1" dirty="0"/>
              <a:t>ОРГАНИЗАЦИЯ УЧЕБНОГО ПРОЦЕССА</a:t>
            </a:r>
            <a:br>
              <a:rPr lang="ru-RU" sz="1000" b="1" dirty="0"/>
            </a:br>
            <a:r>
              <a:rPr lang="ru-RU" sz="1000" b="1" dirty="0"/>
              <a:t>Основные тренды:</a:t>
            </a:r>
            <a:br>
              <a:rPr lang="ru-RU" sz="1000" b="1" dirty="0"/>
            </a:br>
            <a:br>
              <a:rPr lang="ru-RU" sz="1000" b="1" dirty="0"/>
            </a:br>
            <a:r>
              <a:rPr lang="ru-RU" sz="1000" dirty="0"/>
              <a:t>В большинстве случаев (42,9%) участники опроса считают главным фактором, отрицательно влияющим на учебный процесс, низкий уровень мотивации к учебе самих студентов. К недостаткам организации учебного процесса по 17,2% (в среднем каждый шестой опрошенный) отнесли:</a:t>
            </a:r>
            <a:br>
              <a:rPr lang="ru-RU" sz="1000" dirty="0"/>
            </a:br>
            <a:r>
              <a:rPr lang="ru-RU" sz="1000" dirty="0"/>
              <a:t>- слабую организацию учебного процесса</a:t>
            </a:r>
            <a:br>
              <a:rPr lang="ru-RU" sz="1000" dirty="0"/>
            </a:br>
            <a:r>
              <a:rPr lang="ru-RU" sz="1000" dirty="0"/>
              <a:t>- отсутствие методов стимулирования студентов к учебной деятельности</a:t>
            </a:r>
            <a:br>
              <a:rPr lang="ru-RU" sz="1000" dirty="0"/>
            </a:br>
            <a:r>
              <a:rPr lang="ru-RU" sz="1000" dirty="0"/>
              <a:t>- большой объем учебной нагрузки. </a:t>
            </a:r>
            <a:br>
              <a:rPr lang="ru-RU" sz="1000" dirty="0"/>
            </a:br>
            <a:r>
              <a:rPr lang="ru-RU" sz="1000" dirty="0"/>
              <a:t>Указанным мнениям противостоит мнение 37,2%, которые считают, что ни один из предложенных анкетой факторов не оказывает отрицательного влияния на учебный процесс.</a:t>
            </a:r>
            <a:br>
              <a:rPr lang="ru-RU" sz="1000" dirty="0"/>
            </a:br>
            <a:br>
              <a:rPr lang="ru-RU" sz="1000" b="1" dirty="0"/>
            </a:br>
            <a:r>
              <a:rPr lang="ru-RU" sz="1000" dirty="0"/>
              <a:t>Саму организацию учебного процесса большинство опрошенных первокурсников (54,3%) оценивает на высоком уровне. Весомый сегмент участников опроса – на удовлетворительном уровне (37,1%).</a:t>
            </a:r>
            <a:br>
              <a:rPr lang="ru-RU" sz="1000" dirty="0"/>
            </a:br>
            <a:br>
              <a:rPr lang="ru-RU" sz="1000" dirty="0"/>
            </a:br>
            <a:br>
              <a:rPr lang="ru-RU" sz="1000" dirty="0"/>
            </a:br>
            <a:endParaRPr sz="1000" b="1" dirty="0"/>
          </a:p>
        </p:txBody>
      </p:sp>
      <p:sp>
        <p:nvSpPr>
          <p:cNvPr id="124" name="Google Shape;124;g13a709386da_13_6"/>
          <p:cNvSpPr txBox="1">
            <a:spLocks noGrp="1"/>
          </p:cNvSpPr>
          <p:nvPr>
            <p:ph type="title" idx="3"/>
          </p:nvPr>
        </p:nvSpPr>
        <p:spPr>
          <a:xfrm>
            <a:off x="4595825" y="735900"/>
            <a:ext cx="4216500" cy="4101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ru-RU" sz="1000" dirty="0"/>
              <a:t>Чаще всего первокурсники характеризуют отношения «преподаватель – студент», «студент – администрация вуза», «студент – сотрудники учебного и других подразделений вуза», «студент – студент» как доброжелательные (соответственно 68,6%-51,4%-48,6%-74,3%).</a:t>
            </a:r>
            <a:br>
              <a:rPr lang="ru-RU" sz="1000" dirty="0"/>
            </a:br>
            <a:br>
              <a:rPr lang="ru-RU" sz="1000" dirty="0"/>
            </a:br>
            <a:r>
              <a:rPr lang="ru-RU" sz="1000" dirty="0"/>
              <a:t>Среди проблем, волнующих первокурсников в настоящее время, по частоте упоминаний выделяются:</a:t>
            </a:r>
            <a:br>
              <a:rPr lang="ru-RU" sz="1000" dirty="0"/>
            </a:br>
            <a:r>
              <a:rPr lang="ru-RU" sz="1000" dirty="0"/>
              <a:t>- качество организации учебного процесса (40%)</a:t>
            </a:r>
            <a:br>
              <a:rPr lang="ru-RU" sz="1000" dirty="0"/>
            </a:br>
            <a:r>
              <a:rPr lang="ru-RU" sz="1000" dirty="0"/>
              <a:t>- качество питания и цены в студенческой столовой (31,4%)</a:t>
            </a:r>
            <a:br>
              <a:rPr lang="ru-RU" sz="1000" dirty="0"/>
            </a:br>
            <a:r>
              <a:rPr lang="ru-RU" sz="1000" dirty="0"/>
              <a:t>- послевузовское трудоустройство по специальности (25,4%).</a:t>
            </a:r>
            <a:br>
              <a:rPr lang="ru-RU" sz="1000" dirty="0"/>
            </a:br>
            <a:endParaRPr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d40a283929_1_1"/>
          <p:cNvSpPr txBox="1"/>
          <p:nvPr/>
        </p:nvSpPr>
        <p:spPr>
          <a:xfrm>
            <a:off x="1765875" y="1863750"/>
            <a:ext cx="55434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2000" b="0" i="0" u="none" strike="noStrike" kern="0" cap="none" spc="0" normalizeH="0" baseline="0" noProof="0">
              <a:ln>
                <a:noFill/>
              </a:ln>
              <a:solidFill>
                <a:srgbClr val="434343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81" name="Google Shape;181;gd40a283929_1_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tabLst/>
              <a:defRPr/>
            </a:pPr>
            <a:fld id="{00000000-1234-1234-1234-123412341234}" type="slidenum">
              <a:rPr kumimoji="0" lang="ru" sz="1300" b="0" i="0" u="none" strike="noStrike" kern="0" cap="none" spc="0" normalizeH="0" baseline="0" noProof="0">
                <a:ln>
                  <a:noFill/>
                </a:ln>
                <a:solidFill>
                  <a:srgbClr val="505050"/>
                </a:solidFill>
                <a:effectLst/>
                <a:uLnTx/>
                <a:uFillTx/>
                <a:latin typeface="Helvetica Neue"/>
                <a:sym typeface="Helvetica Neue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300"/>
                <a:buFont typeface="Arial"/>
                <a:buNone/>
                <a:tabLst/>
                <a:defRPr/>
              </a:pPr>
              <a:t>7</a:t>
            </a:fld>
            <a:endParaRPr kumimoji="0" sz="1300" b="0" i="0" u="none" strike="noStrike" kern="0" cap="none" spc="0" normalizeH="0" baseline="0" noProof="0">
              <a:ln>
                <a:noFill/>
              </a:ln>
              <a:solidFill>
                <a:srgbClr val="505050"/>
              </a:solidFill>
              <a:effectLst/>
              <a:uLnTx/>
              <a:uFillTx/>
              <a:latin typeface="Helvetica Neue"/>
              <a:sym typeface="Helvetica Neue"/>
            </a:endParaRPr>
          </a:p>
        </p:txBody>
      </p:sp>
      <p:sp>
        <p:nvSpPr>
          <p:cNvPr id="182" name="Google Shape;182;gd40a283929_1_1"/>
          <p:cNvSpPr txBox="1"/>
          <p:nvPr/>
        </p:nvSpPr>
        <p:spPr>
          <a:xfrm>
            <a:off x="914400" y="1697700"/>
            <a:ext cx="7315200" cy="517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"/>
                <a:ea typeface="Helvetica Neue"/>
                <a:cs typeface="Helvetica Neue"/>
                <a:sym typeface="Helvetica Neue"/>
              </a:rPr>
              <a:t>ДЕМОГРАФИЯ</a:t>
            </a:r>
            <a:endParaRPr kumimoji="0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898635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ru-RU" sz="1100" dirty="0">
                <a:solidFill>
                  <a:srgbClr val="434343"/>
                </a:solidFill>
              </a:rPr>
              <a:t>ДЕМОГРАФИЯ</a:t>
            </a:r>
            <a:br>
              <a:rPr lang="ru" sz="1100" dirty="0">
                <a:solidFill>
                  <a:srgbClr val="434343"/>
                </a:solidFill>
              </a:rPr>
            </a:br>
            <a:br>
              <a:rPr lang="ru" sz="1100" dirty="0">
                <a:solidFill>
                  <a:srgbClr val="434343"/>
                </a:solidFill>
              </a:rPr>
            </a:br>
            <a:br>
              <a:rPr lang="ru" sz="1100" dirty="0">
                <a:solidFill>
                  <a:srgbClr val="434343"/>
                </a:solidFill>
              </a:rPr>
            </a:br>
            <a:r>
              <a:rPr lang="ru" sz="1100" dirty="0">
                <a:solidFill>
                  <a:srgbClr val="434343"/>
                </a:solidFill>
              </a:rPr>
              <a:t>              </a:t>
            </a:r>
            <a:endParaRPr sz="1100" dirty="0">
              <a:solidFill>
                <a:srgbClr val="434343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100"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100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100" dirty="0"/>
          </a:p>
        </p:txBody>
      </p:sp>
      <p:sp>
        <p:nvSpPr>
          <p:cNvPr id="145" name="Google Shape;145;p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ru">
                <a:highlight>
                  <a:srgbClr val="F3F3F3"/>
                </a:highlight>
              </a:rPr>
              <a:t>8</a:t>
            </a:fld>
            <a:endParaRPr>
              <a:highlight>
                <a:srgbClr val="F3F3F3"/>
              </a:highlight>
            </a:endParaRPr>
          </a:p>
        </p:txBody>
      </p:sp>
      <p:sp>
        <p:nvSpPr>
          <p:cNvPr id="144" name="Google Shape;144;p6"/>
          <p:cNvSpPr txBox="1">
            <a:spLocks noGrp="1"/>
          </p:cNvSpPr>
          <p:nvPr>
            <p:ph type="title" idx="4294967295"/>
          </p:nvPr>
        </p:nvSpPr>
        <p:spPr>
          <a:xfrm>
            <a:off x="5188793" y="915255"/>
            <a:ext cx="3872451" cy="3509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9388" lvl="0" indent="-179388">
              <a:buSzPts val="1000"/>
              <a:buFont typeface="Wingdings" panose="05000000000000000000" pitchFamily="2" charset="2"/>
              <a:buChar char="q"/>
            </a:pPr>
            <a:r>
              <a:rPr lang="ru-RU" sz="1000" dirty="0"/>
              <a:t>Гендерный профиль опрошенных  студентов – преимущественно женский. </a:t>
            </a:r>
            <a:br>
              <a:rPr lang="ru-RU" sz="1000" dirty="0"/>
            </a:br>
            <a:br>
              <a:rPr lang="ru-RU" sz="1000" dirty="0"/>
            </a:br>
            <a:br>
              <a:rPr lang="ru-RU" sz="1000" dirty="0"/>
            </a:br>
            <a:br>
              <a:rPr lang="ru-RU" sz="1000" dirty="0"/>
            </a:br>
            <a:br>
              <a:rPr lang="ru-RU" sz="1000" dirty="0"/>
            </a:br>
            <a:br>
              <a:rPr lang="ru-RU" sz="1000" dirty="0"/>
            </a:br>
            <a:endParaRPr sz="1000" dirty="0"/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EA9A7E31-4AEA-6136-4D3B-1C9CE210628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3835278"/>
              </p:ext>
            </p:extLst>
          </p:nvPr>
        </p:nvGraphicFramePr>
        <p:xfrm>
          <a:off x="318347" y="790573"/>
          <a:ext cx="2376727" cy="1579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4B81E7E6-910F-401A-8BF7-C3A0A5F4EB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6314254"/>
              </p:ext>
            </p:extLst>
          </p:nvPr>
        </p:nvGraphicFramePr>
        <p:xfrm>
          <a:off x="2555194" y="790575"/>
          <a:ext cx="2376727" cy="14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8BC7EB29-D02A-4909-AA09-6F3DCC1B28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7358949"/>
              </p:ext>
            </p:extLst>
          </p:nvPr>
        </p:nvGraphicFramePr>
        <p:xfrm>
          <a:off x="165464" y="2473779"/>
          <a:ext cx="2308315" cy="1951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" name="Google Shape;144;p6">
            <a:extLst>
              <a:ext uri="{FF2B5EF4-FFF2-40B4-BE49-F238E27FC236}">
                <a16:creationId xmlns:a16="http://schemas.microsoft.com/office/drawing/2014/main" id="{DB6E32BD-7B83-22AB-8A33-ACCFC87FA0C1}"/>
              </a:ext>
            </a:extLst>
          </p:cNvPr>
          <p:cNvSpPr txBox="1">
            <a:spLocks/>
          </p:cNvSpPr>
          <p:nvPr/>
        </p:nvSpPr>
        <p:spPr>
          <a:xfrm>
            <a:off x="5153216" y="1469877"/>
            <a:ext cx="3796758" cy="2621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179388" indent="-179388">
              <a:buSzPts val="1000"/>
              <a:buFont typeface="Wingdings" panose="05000000000000000000" pitchFamily="2" charset="2"/>
              <a:buChar char="q"/>
            </a:pPr>
            <a:r>
              <a:rPr lang="ru-RU" sz="1000" dirty="0"/>
              <a:t>В составе выборки наиболее активно представлены </a:t>
            </a:r>
            <a:r>
              <a:rPr lang="ru-RU" sz="1000" dirty="0" err="1"/>
              <a:t>казахоязычные</a:t>
            </a:r>
            <a:r>
              <a:rPr lang="ru-RU" sz="1000" dirty="0"/>
              <a:t> студенты. </a:t>
            </a:r>
            <a:br>
              <a:rPr lang="ru-RU" sz="1000" dirty="0"/>
            </a:br>
            <a:br>
              <a:rPr lang="ru-RU" sz="1000" dirty="0"/>
            </a:br>
            <a:br>
              <a:rPr lang="ru-RU" sz="1000" dirty="0"/>
            </a:br>
            <a:br>
              <a:rPr lang="ru-RU" sz="1000" dirty="0"/>
            </a:br>
            <a:br>
              <a:rPr lang="ru-RU" sz="1000" dirty="0"/>
            </a:br>
            <a:br>
              <a:rPr lang="ru-RU" sz="1000" dirty="0"/>
            </a:br>
            <a:endParaRPr lang="ru-RU" sz="1000" dirty="0"/>
          </a:p>
        </p:txBody>
      </p:sp>
      <p:sp>
        <p:nvSpPr>
          <p:cNvPr id="6" name="Google Shape;144;p6">
            <a:extLst>
              <a:ext uri="{FF2B5EF4-FFF2-40B4-BE49-F238E27FC236}">
                <a16:creationId xmlns:a16="http://schemas.microsoft.com/office/drawing/2014/main" id="{3B9BC820-2D5E-422A-180D-C02629BAC06A}"/>
              </a:ext>
            </a:extLst>
          </p:cNvPr>
          <p:cNvSpPr txBox="1">
            <a:spLocks/>
          </p:cNvSpPr>
          <p:nvPr/>
        </p:nvSpPr>
        <p:spPr>
          <a:xfrm>
            <a:off x="5153216" y="1983778"/>
            <a:ext cx="3872451" cy="19512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179388" indent="-179388">
              <a:buSzPts val="1000"/>
              <a:buFont typeface="Wingdings" panose="05000000000000000000" pitchFamily="2" charset="2"/>
              <a:buChar char="q"/>
            </a:pPr>
            <a:r>
              <a:rPr lang="ru-RU" sz="1000" dirty="0"/>
              <a:t>Основной контингент участников опроса – возрастные категории 17-18 лет.</a:t>
            </a:r>
            <a:br>
              <a:rPr lang="ru-RU" sz="1000" dirty="0"/>
            </a:br>
            <a:br>
              <a:rPr lang="ru-RU" sz="1000" dirty="0"/>
            </a:br>
            <a:br>
              <a:rPr lang="ru-RU" sz="1000" dirty="0"/>
            </a:br>
            <a:br>
              <a:rPr lang="ru-RU" sz="1000" dirty="0"/>
            </a:br>
            <a:br>
              <a:rPr lang="ru-RU" sz="1000" dirty="0"/>
            </a:br>
            <a:br>
              <a:rPr lang="ru-RU" sz="1000" dirty="0"/>
            </a:br>
            <a:endParaRPr lang="ru-RU" sz="1000" dirty="0"/>
          </a:p>
        </p:txBody>
      </p:sp>
      <p:sp>
        <p:nvSpPr>
          <p:cNvPr id="10" name="Google Shape;144;p6">
            <a:extLst>
              <a:ext uri="{FF2B5EF4-FFF2-40B4-BE49-F238E27FC236}">
                <a16:creationId xmlns:a16="http://schemas.microsoft.com/office/drawing/2014/main" id="{5B58A196-B506-405D-D7AF-AB8E1780C3DD}"/>
              </a:ext>
            </a:extLst>
          </p:cNvPr>
          <p:cNvSpPr txBox="1">
            <a:spLocks/>
          </p:cNvSpPr>
          <p:nvPr/>
        </p:nvSpPr>
        <p:spPr>
          <a:xfrm>
            <a:off x="5136050" y="2473779"/>
            <a:ext cx="3796758" cy="1754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Helvetica Neue"/>
              <a:buNone/>
              <a:defRPr sz="28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179388" indent="-179388">
              <a:buSzPts val="1000"/>
              <a:buFont typeface="Wingdings" panose="05000000000000000000" pitchFamily="2" charset="2"/>
              <a:buChar char="q"/>
            </a:pPr>
            <a:r>
              <a:rPr lang="ru-RU" sz="1000" dirty="0"/>
              <a:t>Форма обучения опрошенных – платная.</a:t>
            </a:r>
            <a:br>
              <a:rPr lang="ru-RU" sz="1000" dirty="0"/>
            </a:br>
            <a:br>
              <a:rPr lang="ru-RU" sz="1000" dirty="0"/>
            </a:br>
            <a:br>
              <a:rPr lang="ru-RU" sz="1000" dirty="0"/>
            </a:br>
            <a:br>
              <a:rPr lang="ru-RU" sz="1000" dirty="0"/>
            </a:br>
            <a:br>
              <a:rPr lang="ru-RU" sz="1000" dirty="0"/>
            </a:br>
            <a:endParaRPr lang="ru-RU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d40a283929_1_1"/>
          <p:cNvSpPr txBox="1"/>
          <p:nvPr/>
        </p:nvSpPr>
        <p:spPr>
          <a:xfrm>
            <a:off x="1765875" y="1863750"/>
            <a:ext cx="55434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000" b="0" i="0" u="none" strike="noStrike" cap="none">
              <a:solidFill>
                <a:srgbClr val="43434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81" name="Google Shape;181;gd40a283929_1_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ru"/>
              <a:t>9</a:t>
            </a:fld>
            <a:endParaRPr/>
          </a:p>
        </p:txBody>
      </p:sp>
      <p:sp>
        <p:nvSpPr>
          <p:cNvPr id="182" name="Google Shape;182;gd40a283929_1_1"/>
          <p:cNvSpPr txBox="1"/>
          <p:nvPr/>
        </p:nvSpPr>
        <p:spPr>
          <a:xfrm>
            <a:off x="914400" y="1697700"/>
            <a:ext cx="7315200" cy="1181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ru-RU" sz="2000" b="1" i="0" u="none" strike="noStrike" cap="none" dirty="0">
                <a:solidFill>
                  <a:srgbClr val="43434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ОПРАВДАН ЛИ ВЫБОР ОБРАЗОВАТЕЛЬНОЙ ПРОГРАММЫ?</a:t>
            </a:r>
            <a:endParaRPr sz="2000" b="1" i="0" u="none" strike="noStrike" cap="none" dirty="0">
              <a:solidFill>
                <a:srgbClr val="434343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ctr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1" i="0" u="none" strike="noStrike" cap="none" dirty="0">
              <a:solidFill>
                <a:srgbClr val="98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alaisyn">
  <a:themeElements>
    <a:clrScheme name="Simple Light">
      <a:dk1>
        <a:srgbClr val="242424"/>
      </a:dk1>
      <a:lt1>
        <a:srgbClr val="FFFFFF"/>
      </a:lt1>
      <a:dk2>
        <a:srgbClr val="505050"/>
      </a:dk2>
      <a:lt2>
        <a:srgbClr val="F4F4F4"/>
      </a:lt2>
      <a:accent1>
        <a:srgbClr val="62CFB5"/>
      </a:accent1>
      <a:accent2>
        <a:srgbClr val="57C2EC"/>
      </a:accent2>
      <a:accent3>
        <a:srgbClr val="9957EC"/>
      </a:accent3>
      <a:accent4>
        <a:srgbClr val="E078F1"/>
      </a:accent4>
      <a:accent5>
        <a:srgbClr val="F7686B"/>
      </a:accent5>
      <a:accent6>
        <a:srgbClr val="4F5FF7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4270</TotalTime>
  <Words>3186</Words>
  <Application>Microsoft Office PowerPoint</Application>
  <PresentationFormat>Экран (16:9)</PresentationFormat>
  <Paragraphs>375</Paragraphs>
  <Slides>26</Slides>
  <Notes>26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Helvetica Neue</vt:lpstr>
      <vt:lpstr>Helvetica</vt:lpstr>
      <vt:lpstr>Wingdings</vt:lpstr>
      <vt:lpstr>Arial</vt:lpstr>
      <vt:lpstr>Qalaisyn</vt:lpstr>
      <vt:lpstr>                                                                             АДАПТАЦИЯ СТУДЕНТОВ К УЧЕБНОМУ ПРОЦЕССУ </vt:lpstr>
      <vt:lpstr>СОДЕРЖАНИЕ</vt:lpstr>
      <vt:lpstr>ОБ ИССЛЕДОВАНИИ  </vt:lpstr>
      <vt:lpstr>Инновационные процессы, происходящие в Казахстане, особенно связанные с ускоренной цифровизацией, порождают новые требования к организации учебной деятельности: необходимость в новых образовательных ресурсах и технических средствах, модульном характере учебных материалов и разнообразных формах контроля за их усвоением. Вместе с тем, такая реорганизация учебного процесса актуализирует вопрос адаптации студентов первых курсов к вузовскому обучению в оффлайн и онлайн образовательной среде. В целях изучения адаптационного потенциала первокурсников проводится регулярное онлайн анкетирование в режиме ежегодного мониторинга.   Результаты очередного исследования представлены в настоящем отчете. Его эмпирическую основу составляют данные онлайн опроса студентов первых курсов очного отделения бакалавриата ЧУ «Академии «BOLASHAQ», проведенного в октябре текущего года. Полученная информация позволяет оперативно принимать организационные решения с учетом адаптационных </vt:lpstr>
      <vt:lpstr>РЕЗЮМЕ (ВЫВОДЫ И ОБОБЩЕНИЯ)</vt:lpstr>
      <vt:lpstr>РЕЗЮМЕ (ВЫВОДЫ И ОБОБЩЕНИЯ)</vt:lpstr>
      <vt:lpstr>Презентация PowerPoint</vt:lpstr>
      <vt:lpstr>ДЕМОГРАФИЯ                    </vt:lpstr>
      <vt:lpstr>Презентация PowerPoint</vt:lpstr>
      <vt:lpstr>Презентация PowerPoint</vt:lpstr>
      <vt:lpstr>ОПРАВДАН ЛИ ВЫБОР ОБРАЗОВАТЕЛЬНОЙ ПРОГРАММЫ?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АДАПТАЦИОННЫЙ ПОТЕНЦИАЛ</vt:lpstr>
      <vt:lpstr>АДАПТАЦИОННЫЙ ПОТЕНЦИАЛ</vt:lpstr>
      <vt:lpstr>Презентация PowerPoint</vt:lpstr>
      <vt:lpstr>ОРГАНИЗАЦИЯ УЧЕБНОГО ПРОЦЕССА</vt:lpstr>
      <vt:lpstr>ОРГАНИЗАЦИЯ УЧЕБНОГО ПРОЦЕССА</vt:lpstr>
      <vt:lpstr>ОРГАНИЗАЦИЯ УЧЕБНОГО ПРОЦЕССА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АКАДЕМИЯ «BOLASHAQ»     ФОРМИРОВАНИЕ АНТИКОРРУПЦИОННОЙ КУЛЬТУРЫ МОЛОДЕЖИ</dc:title>
  <dc:creator>Администратор</dc:creator>
  <cp:lastModifiedBy>Дарья</cp:lastModifiedBy>
  <cp:revision>341</cp:revision>
  <dcterms:modified xsi:type="dcterms:W3CDTF">2022-10-23T16:16:18Z</dcterms:modified>
</cp:coreProperties>
</file>