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0" r:id="rId9"/>
    <p:sldId id="264" r:id="rId10"/>
    <p:sldId id="267" r:id="rId11"/>
    <p:sldId id="269" r:id="rId12"/>
    <p:sldId id="284" r:id="rId13"/>
    <p:sldId id="270" r:id="rId14"/>
    <p:sldId id="305" r:id="rId15"/>
    <p:sldId id="272" r:id="rId16"/>
    <p:sldId id="273" r:id="rId17"/>
    <p:sldId id="290" r:id="rId18"/>
    <p:sldId id="306" r:id="rId19"/>
    <p:sldId id="302" r:id="rId20"/>
    <p:sldId id="285" r:id="rId21"/>
    <p:sldId id="286" r:id="rId22"/>
    <p:sldId id="271" r:id="rId23"/>
    <p:sldId id="307" r:id="rId24"/>
    <p:sldId id="276" r:id="rId25"/>
    <p:sldId id="303" r:id="rId26"/>
    <p:sldId id="274" r:id="rId27"/>
    <p:sldId id="308" r:id="rId28"/>
    <p:sldId id="287" r:id="rId29"/>
    <p:sldId id="277" r:id="rId30"/>
    <p:sldId id="288" r:id="rId31"/>
    <p:sldId id="278" r:id="rId32"/>
    <p:sldId id="309" r:id="rId33"/>
    <p:sldId id="304" r:id="rId34"/>
    <p:sldId id="279" r:id="rId35"/>
    <p:sldId id="280" r:id="rId36"/>
    <p:sldId id="282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Helvetica" panose="020B0604020202030204" pitchFamily="34" charset="0"/>
      <p:regular r:id="rId43"/>
      <p:bold r:id="rId44"/>
      <p:italic r:id="rId45"/>
      <p:boldItalic r:id="rId46"/>
    </p:embeddedFont>
    <p:embeddedFont>
      <p:font typeface="Helvetica Neue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310"/>
            <p14:sldId id="264"/>
            <p14:sldId id="267"/>
            <p14:sldId id="269"/>
            <p14:sldId id="284"/>
            <p14:sldId id="270"/>
            <p14:sldId id="305"/>
            <p14:sldId id="272"/>
            <p14:sldId id="273"/>
            <p14:sldId id="290"/>
            <p14:sldId id="306"/>
            <p14:sldId id="302"/>
            <p14:sldId id="285"/>
            <p14:sldId id="286"/>
            <p14:sldId id="271"/>
            <p14:sldId id="307"/>
            <p14:sldId id="276"/>
            <p14:sldId id="303"/>
            <p14:sldId id="274"/>
            <p14:sldId id="308"/>
            <p14:sldId id="287"/>
            <p14:sldId id="277"/>
            <p14:sldId id="288"/>
            <p14:sldId id="278"/>
            <p14:sldId id="309"/>
            <p14:sldId id="304"/>
            <p14:sldId id="279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2" autoAdjust="0"/>
    <p:restoredTop sz="95331" autoAdjust="0"/>
  </p:normalViewPr>
  <p:slideViewPr>
    <p:cSldViewPr snapToGrid="0">
      <p:cViewPr varScale="1">
        <p:scale>
          <a:sx n="112" d="100"/>
          <a:sy n="112" d="100"/>
        </p:scale>
        <p:origin x="114" y="186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Пол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478624419941077"/>
          <c:y val="0.2244983436203925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20-4A5A-9DB4-EF59FA418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0-4A5A-9DB4-EF59FA418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Оказывает ли коррупция влияние на Вашу жизнь?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852155731003947"/>
          <c:y val="0.14739317608472677"/>
          <c:w val="0.46891613326260367"/>
          <c:h val="0.66111145957310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B9-45F4-8628-A42B0C6B2E64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B9-45F4-8628-A42B0C6B2E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B9-45F4-8628-A42B0C6B2E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B9-45F4-8628-A42B0C6B2E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DB9-45F4-8628-A42B0C6B2E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Скорее нет, чем да</c:v>
                </c:pt>
                <c:pt idx="1">
                  <c:v>Нет, не оказывает</c:v>
                </c:pt>
                <c:pt idx="2">
                  <c:v>Затрудняюсь ответить</c:v>
                </c:pt>
                <c:pt idx="3">
                  <c:v>Да, оказывает</c:v>
                </c:pt>
                <c:pt idx="4">
                  <c:v>Скорее да, чем 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18</c:v>
                </c:pt>
                <c:pt idx="2">
                  <c:v>19</c:v>
                </c:pt>
                <c:pt idx="3">
                  <c:v>20.5</c:v>
                </c:pt>
                <c:pt idx="4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9-45F4-8628-A42B0C6B2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baseline="0" dirty="0">
                <a:effectLst/>
              </a:rPr>
              <a:t>Приходилось ли Вам сталкиваться с коррупционной ситуацией? </a:t>
            </a:r>
            <a:r>
              <a:rPr lang="ru-RU" sz="1100" b="1" dirty="0"/>
              <a:t>(%)</a:t>
            </a:r>
          </a:p>
        </c:rich>
      </c:tx>
      <c:layout>
        <c:manualLayout>
          <c:xMode val="edge"/>
          <c:yMode val="edge"/>
          <c:x val="0.13424157924923574"/>
          <c:y val="3.699862493299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200039410775875"/>
          <c:y val="0.41211453653327595"/>
          <c:w val="0.7358140471894502"/>
          <c:h val="0.57573409048108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53-4ADD-9595-BFA79E616E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53-4ADD-9595-BFA79E616E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53-4ADD-9595-BFA79E616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53-4ADD-9595-BFA79E616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r>
              <a:rPr lang="ru-RU" sz="1200" b="1" i="0" u="none" strike="noStrike" baseline="0" dirty="0">
                <a:effectLst/>
              </a:rPr>
              <a:t>Какие чувства Вы испытываете при сообщениях или рассказах о коррупционных преступлениях? </a:t>
            </a:r>
            <a:r>
              <a:rPr lang="ru-RU" sz="11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(%)</a:t>
            </a:r>
          </a:p>
        </c:rich>
      </c:tx>
      <c:layout>
        <c:manualLayout>
          <c:xMode val="edge"/>
          <c:yMode val="edge"/>
          <c:x val="6.1785337980371044E-2"/>
          <c:y val="1.3308458276236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81211023938852"/>
          <c:y val="0.17282709896489404"/>
          <c:w val="0.52618788976061159"/>
          <c:h val="0.82601548095003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0-4904-AB89-0904A01A09F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0-4904-AB89-0904A01A09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0-4904-AB89-0904A01A09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A0-4904-AB89-0904A01A09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A0-4904-AB89-0904A01A0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Другое (свой ответ)</c:v>
                </c:pt>
                <c:pt idx="1">
                  <c:v>Затрудняюсь ответить</c:v>
                </c:pt>
                <c:pt idx="2">
                  <c:v>Ничего не чувствую, уже привык (ла)</c:v>
                </c:pt>
                <c:pt idx="3">
                  <c:v>Гнев</c:v>
                </c:pt>
                <c:pt idx="4">
                  <c:v>Досаду, что этому нет конца</c:v>
                </c:pt>
                <c:pt idx="5">
                  <c:v>Презрение</c:v>
                </c:pt>
                <c:pt idx="6">
                  <c:v>Отвращение</c:v>
                </c:pt>
                <c:pt idx="7">
                  <c:v>Недовольство нашей государственной системой, ставящей людей в такие обстоятельства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8.5</c:v>
                </c:pt>
                <c:pt idx="2">
                  <c:v>33.5</c:v>
                </c:pt>
                <c:pt idx="3">
                  <c:v>38</c:v>
                </c:pt>
                <c:pt idx="4">
                  <c:v>40</c:v>
                </c:pt>
                <c:pt idx="5">
                  <c:v>40</c:v>
                </c:pt>
                <c:pt idx="6">
                  <c:v>43.5</c:v>
                </c:pt>
                <c:pt idx="7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A0-4904-AB89-0904A01A0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Как Вы относитесь к коррупции</a:t>
            </a:r>
            <a:r>
              <a:rPr lang="ru-RU" sz="1000" b="1" baseline="0" dirty="0"/>
              <a:t>?</a:t>
            </a:r>
            <a:r>
              <a:rPr lang="ru-RU" sz="1000" b="1" dirty="0"/>
              <a:t> </a:t>
            </a:r>
          </a:p>
          <a:p>
            <a:pPr>
              <a:defRPr sz="1400" b="1"/>
            </a:pPr>
            <a:r>
              <a:rPr lang="ru-RU" sz="1000" b="1" dirty="0"/>
              <a:t>(% от числа опрошенных)</a:t>
            </a:r>
          </a:p>
        </c:rich>
      </c:tx>
      <c:layout>
        <c:manualLayout>
          <c:xMode val="edge"/>
          <c:yMode val="edge"/>
          <c:x val="0.12141213266320976"/>
          <c:y val="1.60709156239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5548056412653202"/>
          <c:y val="0.15294467483203136"/>
          <c:w val="0.44451921436941122"/>
          <c:h val="0.81477095187578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5-4F1B-891E-3F018645E8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5-4F1B-891E-3F018645E8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65-4F1B-891E-3F018645E8D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65-4F1B-891E-3F018645E8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5-4F1B-891E-3F018645E8DE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65-4F1B-891E-3F018645E8DE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65-4F1B-891E-3F018645E8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Положительно, с коррупцией легче делать дела</c:v>
                </c:pt>
                <c:pt idx="2">
                  <c:v>Никак не отношусь, мне все равно</c:v>
                </c:pt>
                <c:pt idx="3">
                  <c:v>Нейтрально, коррупция – необходимая часть нашей жизни, без нее ничего не сделать</c:v>
                </c:pt>
                <c:pt idx="4">
                  <c:v>Отрицательно, так как коррупция разлагает нас и наше общество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6.5</c:v>
                </c:pt>
                <c:pt idx="2">
                  <c:v>8.5</c:v>
                </c:pt>
                <c:pt idx="3">
                  <c:v>10.5</c:v>
                </c:pt>
                <c:pt idx="4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65-4F1B-891E-3F018645E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/>
              <a:t>Как бы Вы оценили уровень коррупции в нашей стране?</a:t>
            </a:r>
            <a:r>
              <a:rPr lang="ru-RU" sz="1100" b="1" baseline="0" dirty="0"/>
              <a:t> </a:t>
            </a:r>
            <a:r>
              <a:rPr lang="ru-RU" sz="1100" b="1" dirty="0"/>
              <a:t>(%)</a:t>
            </a:r>
          </a:p>
        </c:rich>
      </c:tx>
      <c:layout>
        <c:manualLayout>
          <c:xMode val="edge"/>
          <c:yMode val="edge"/>
          <c:x val="1.996812643004077E-2"/>
          <c:y val="2.2951530704449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618080710155418"/>
          <c:y val="0.28070359693471048"/>
          <c:w val="0.52610014857161669"/>
          <c:h val="0.70714503007965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E5-47FB-96C3-09F0BAAAB2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E5-47FB-96C3-09F0BAAAB2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E5-47FB-96C3-09F0BAAAB2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Затрудняюсь ответить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5</c:v>
                </c:pt>
                <c:pt idx="2">
                  <c:v>29.5</c:v>
                </c:pt>
                <c:pt idx="3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E5-47FB-96C3-09F0BAAAB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На Ваш взгляд, как изменился уровень коррупции в Казахстане за последний год?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360013434177222"/>
          <c:y val="0.30395856682730626"/>
          <c:w val="0.53503604337212862"/>
          <c:h val="0.69477241872279805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 dirty="0">
                <a:effectLst/>
              </a:rPr>
              <a:t>Известно ли Вам о мерах, которые власти предпринимают для противодействия коррупции? </a:t>
            </a: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55732885027079"/>
          <c:y val="0.19914901711609007"/>
          <c:w val="0.49991169476013469"/>
          <c:h val="0.7122457256009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5-4D46-A3E6-EFEF6F033B20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5-4D46-A3E6-EFEF6F033B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5-4D46-A3E6-EFEF6F033B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E5-4D46-A3E6-EFEF6F033B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E5-4D46-A3E6-EFEF6F033B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Ничего не знаю об этом</c:v>
                </c:pt>
                <c:pt idx="2">
                  <c:v>Что-то слышал (а), но ничего определенного припомнить не могу</c:v>
                </c:pt>
                <c:pt idx="3">
                  <c:v>Известно, но специально не слежу за этим</c:v>
                </c:pt>
                <c:pt idx="4">
                  <c:v>Известно, постоянно слежу за этим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5.5</c:v>
                </c:pt>
                <c:pt idx="2">
                  <c:v>46</c:v>
                </c:pt>
                <c:pt idx="3">
                  <c:v>34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E5-4D46-A3E6-EFEF6F033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 dirty="0">
                <a:effectLst/>
              </a:rPr>
              <a:t>Можете ли Вы сказать, что наше государство стремится решить проблему коррупции? </a:t>
            </a:r>
          </a:p>
          <a:p>
            <a:pPr algn="ctr" rtl="0">
              <a:defRPr lang="ru-RU" sz="1400" b="1" dirty="0" smtClean="0">
                <a:solidFill>
                  <a:srgbClr val="242424">
                    <a:lumMod val="65000"/>
                    <a:lumOff val="35000"/>
                  </a:srgbClr>
                </a:solidFill>
              </a:defRPr>
            </a:pP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872343235232985"/>
          <c:y val="0.31345464251721827"/>
          <c:w val="0.56991283158962058"/>
          <c:h val="0.68654535748278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C6-4B7F-BEF2-31CEB4E3CEB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C6-4B7F-BEF2-31CEB4E3CE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C6-4B7F-BEF2-31CEB4E3CEB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C6-4B7F-BEF2-31CEB4E3CEB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C6-4B7F-BEF2-31CEB4E3CE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Да, в полной мере</c:v>
                </c:pt>
                <c:pt idx="2">
                  <c:v>Нет стремления, лишь видимость и имитация</c:v>
                </c:pt>
                <c:pt idx="3">
                  <c:v>Имеется некоторое стремление</c:v>
                </c:pt>
                <c:pt idx="4">
                  <c:v>Стремление есть, действенных мер 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24.5</c:v>
                </c:pt>
                <c:pt idx="3">
                  <c:v>30</c:v>
                </c:pt>
                <c:pt idx="4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C6-4B7F-BEF2-31CEB4E3C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r>
              <a:rPr lang="ru-RU" sz="1200" b="1" i="0" u="none" strike="noStrike" baseline="0" dirty="0">
                <a:effectLst/>
              </a:rPr>
              <a:t>На Ваш взгляд, государственные органы власти делают для противодействия коррупции: </a:t>
            </a: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55732885027079"/>
          <c:y val="0.24195874436738921"/>
          <c:w val="0.52907884886362999"/>
          <c:h val="0.622044223427106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4-443E-89AD-729B041A10C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4-443E-89AD-729B041A10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4-443E-89AD-729B041A10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4-443E-89AD-729B041A10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4-443E-89AD-729B041A10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Ничего не делают</c:v>
                </c:pt>
                <c:pt idx="2">
                  <c:v>Делают много</c:v>
                </c:pt>
                <c:pt idx="3">
                  <c:v>Все возможное</c:v>
                </c:pt>
                <c:pt idx="4">
                  <c:v>Делают мало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15</c:v>
                </c:pt>
                <c:pt idx="3">
                  <c:v>27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84-443E-89AD-729B041A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 dirty="0">
                <a:effectLst/>
              </a:rPr>
              <a:t>Дайте свою оценку степени эффективности антикоррупционных мер правоохранительных органов: </a:t>
            </a: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55732885027079"/>
          <c:y val="0.21929497461040098"/>
          <c:w val="0.52907884886362999"/>
          <c:h val="0.62000854491332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F-477A-9CB8-DE1DD33284A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0F-477A-9CB8-DE1DD33284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0F-477A-9CB8-DE1DD33284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0F-477A-9CB8-DE1DD33284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0F-477A-9CB8-DE1DD3328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Высокая</c:v>
                </c:pt>
                <c:pt idx="1">
                  <c:v>Затрудняюсь ответить</c:v>
                </c:pt>
                <c:pt idx="2">
                  <c:v>Ниже критики</c:v>
                </c:pt>
                <c:pt idx="3">
                  <c:v>Низкая</c:v>
                </c:pt>
                <c:pt idx="4">
                  <c:v>Средняя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10.5</c:v>
                </c:pt>
                <c:pt idx="2">
                  <c:v>21.5</c:v>
                </c:pt>
                <c:pt idx="3">
                  <c:v>28.5</c:v>
                </c:pt>
                <c:pt idx="4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0F-477A-9CB8-DE1DD3328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Язык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63-4B6C-8706-B0CC8DF623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</c:v>
                </c:pt>
                <c:pt idx="1">
                  <c:v>Казахский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22.5</c:v>
                </c:pt>
                <c:pt idx="1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3-4B6C-8706-B0CC8DF6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 dirty="0">
                <a:effectLst/>
              </a:rPr>
              <a:t>Какими, на Ваш взгляд, мерами можно бороться с коррупцией</a:t>
            </a: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06580782223027"/>
          <c:y val="0.18173825085589793"/>
          <c:w val="0.47797814125121452"/>
          <c:h val="0.786694366635543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2-4088-9720-EFBC1AEB431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82-4088-9720-EFBC1AEB43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2-4088-9720-EFBC1AEB43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82-4088-9720-EFBC1AEB43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82-4088-9720-EFBC1AEB431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019-46AE-96CB-9AF148F895A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9-46AE-96CB-9AF148F89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Никакие меры не помогут</c:v>
                </c:pt>
                <c:pt idx="1">
                  <c:v>Другое (свой ответ)</c:v>
                </c:pt>
                <c:pt idx="2">
                  <c:v>Шире освещать антикоррупционную деятельность в СМИ</c:v>
                </c:pt>
                <c:pt idx="3">
                  <c:v>Пропагандировать нетерпимость к коррупции</c:v>
                </c:pt>
                <c:pt idx="4">
                  <c:v>Жестко контролировать распределение и расход бюджетных средств</c:v>
                </c:pt>
                <c:pt idx="5">
                  <c:v>Повышать эффективность деятельности правоохранительных органов по борьбе с коррупционерами</c:v>
                </c:pt>
                <c:pt idx="6">
                  <c:v>Повышать правовую грамотность</c:v>
                </c:pt>
                <c:pt idx="7">
                  <c:v>Ужесточить законодательство по борьбе с коррупцией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4.5</c:v>
                </c:pt>
                <c:pt idx="1">
                  <c:v>10</c:v>
                </c:pt>
                <c:pt idx="2">
                  <c:v>22</c:v>
                </c:pt>
                <c:pt idx="3">
                  <c:v>30.5</c:v>
                </c:pt>
                <c:pt idx="4">
                  <c:v>40.5</c:v>
                </c:pt>
                <c:pt idx="5">
                  <c:v>46.5</c:v>
                </c:pt>
                <c:pt idx="6">
                  <c:v>54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82-4088-9720-EFBC1AEB4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 dirty="0">
                <a:effectLst/>
              </a:rPr>
              <a:t>Готовы ли Вы лично принять участие в противодействии и борьбе с коррупцией? </a:t>
            </a: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layout>
        <c:manualLayout>
          <c:xMode val="edge"/>
          <c:yMode val="edge"/>
          <c:x val="0.12071039211430763"/>
          <c:y val="2.4292760279232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55732885027079"/>
          <c:y val="0.24404284522968758"/>
          <c:w val="0.52907884886362999"/>
          <c:h val="0.580635722446330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3-4BA1-80BB-D41945C23AE7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3-4BA1-80BB-D41945C23A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3-4BA1-80BB-D41945C23A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F3-4BA1-80BB-D41945C23A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F3-4BA1-80BB-D41945C23A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Сомневаюсь, что это поможет</c:v>
                </c:pt>
                <c:pt idx="2">
                  <c:v>Пока не готов (а)</c:v>
                </c:pt>
                <c:pt idx="3">
                  <c:v>Нет</c:v>
                </c:pt>
                <c:pt idx="4">
                  <c:v>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16.5</c:v>
                </c:pt>
                <c:pt idx="2">
                  <c:v>16.5</c:v>
                </c:pt>
                <c:pt idx="3">
                  <c:v>20.5</c:v>
                </c:pt>
                <c:pt idx="4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F3-4BA1-80BB-D41945C2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r>
              <a:rPr lang="ru-RU" sz="1200" b="1" i="0" u="none" strike="noStrike" baseline="0" dirty="0">
                <a:effectLst/>
              </a:rPr>
              <a:t>Какое участие в профилактике и борьбе с коррупцией Вы готовы принять? </a:t>
            </a:r>
          </a:p>
          <a:p>
            <a:pPr algn="ctr" rtl="0">
              <a:defRPr lang="ru-RU" sz="1400" b="1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</a:defRPr>
            </a:pP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layout>
        <c:manualLayout>
          <c:xMode val="edge"/>
          <c:yMode val="edge"/>
          <c:x val="8.6571039360603008E-2"/>
          <c:y val="3.3162786522721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955732885027079"/>
          <c:y val="0.26448921638228601"/>
          <c:w val="0.52907884886362999"/>
          <c:h val="0.70394314018295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D-4E4B-9EC0-3F2AA6973D94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D-4E4B-9EC0-3F2AA6973D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D-4E4B-9EC0-3F2AA6973D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D-4E4B-9EC0-3F2AA6973D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D-4E4B-9EC0-3F2AA6973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Затрудняюсь ответить</c:v>
                </c:pt>
                <c:pt idx="1">
                  <c:v>Участия принимать не буду</c:v>
                </c:pt>
                <c:pt idx="2">
                  <c:v>От меня мало что зависит</c:v>
                </c:pt>
                <c:pt idx="3">
                  <c:v>Проводить разъяснительную работу</c:v>
                </c:pt>
                <c:pt idx="4">
                  <c:v>Заявить в правоохранительные органы</c:v>
                </c:pt>
                <c:pt idx="5">
                  <c:v>Не давать взяток, не практиковать «подношения»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4.5</c:v>
                </c:pt>
                <c:pt idx="1">
                  <c:v>29</c:v>
                </c:pt>
                <c:pt idx="2">
                  <c:v>38</c:v>
                </c:pt>
                <c:pt idx="3">
                  <c:v>55</c:v>
                </c:pt>
                <c:pt idx="4">
                  <c:v>65.5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2D-4E4B-9EC0-3F2AA6973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Возраст (%)</a:t>
            </a:r>
          </a:p>
        </c:rich>
      </c:tx>
      <c:layout>
        <c:manualLayout>
          <c:xMode val="edge"/>
          <c:yMode val="edge"/>
          <c:x val="0.37612496372871068"/>
          <c:y val="3.3849181146805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281582019784997"/>
          <c:y val="0.16797414303402761"/>
          <c:w val="0.50558480969884956"/>
          <c:h val="0.72424651351998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6-4137-A365-C2B58B81C1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6-4137-A365-C2B58B81C1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6-4137-A365-C2B58B81C1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6-4137-A365-C2B58B81C1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96-4137-A365-C2B58B81C1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23 года и старше</c:v>
                </c:pt>
                <c:pt idx="1">
                  <c:v>22 года</c:v>
                </c:pt>
                <c:pt idx="2">
                  <c:v>21 год</c:v>
                </c:pt>
                <c:pt idx="3">
                  <c:v>18 лет</c:v>
                </c:pt>
                <c:pt idx="4">
                  <c:v>20 лет</c:v>
                </c:pt>
                <c:pt idx="5">
                  <c:v>19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10.5</c:v>
                </c:pt>
                <c:pt idx="3">
                  <c:v>23</c:v>
                </c:pt>
                <c:pt idx="4">
                  <c:v>30.5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96-4137-A365-C2B58B81C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0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Курс обучения (%)</a:t>
            </a:r>
          </a:p>
        </c:rich>
      </c:tx>
      <c:layout>
        <c:manualLayout>
          <c:xMode val="edge"/>
          <c:yMode val="edge"/>
          <c:x val="0.37612496372871068"/>
          <c:y val="3.3849181146805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072072990016809"/>
          <c:y val="0.17764537633131225"/>
          <c:w val="0.59361448104922043"/>
          <c:h val="0.72424651351998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D-4D0E-936C-0CDF2A7AB2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D-4D0E-936C-0CDF2A7AB2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DD-4D0E-936C-0CDF2A7AB2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DD-4D0E-936C-0CDF2A7AB2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DD-4D0E-936C-0CDF2A7AB2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Третий курс</c:v>
                </c:pt>
                <c:pt idx="1">
                  <c:v>Четвертый курс</c:v>
                </c:pt>
                <c:pt idx="2">
                  <c:v>Первый курс</c:v>
                </c:pt>
                <c:pt idx="3">
                  <c:v>Второй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DD-4D0E-936C-0CDF2A7A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Что Вы</a:t>
            </a:r>
            <a:r>
              <a:rPr lang="ru-RU" sz="1000" b="1" baseline="0" dirty="0"/>
              <a:t> понимаете под коррупцией?</a:t>
            </a:r>
            <a:r>
              <a:rPr lang="ru-RU" sz="1000" b="1" dirty="0"/>
              <a:t> </a:t>
            </a:r>
          </a:p>
          <a:p>
            <a:pPr>
              <a:defRPr sz="1400" b="1"/>
            </a:pPr>
            <a:r>
              <a:rPr lang="ru-RU" sz="1000" b="1" dirty="0"/>
              <a:t>(% от числа опрошенных)</a:t>
            </a:r>
          </a:p>
        </c:rich>
      </c:tx>
      <c:layout>
        <c:manualLayout>
          <c:xMode val="edge"/>
          <c:yMode val="edge"/>
          <c:x val="0.12141213266320976"/>
          <c:y val="1.60709156239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6291368195706981"/>
          <c:y val="0.13721997846741907"/>
          <c:w val="0.40955062624588806"/>
          <c:h val="0.83584058249287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C-4026-970B-73DE77D89C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C-4026-970B-73DE77D89C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C-4026-970B-73DE77D89C6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BC-4026-970B-73DE77D89C6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BC-4026-970B-73DE77D89C69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2BC-4026-970B-73DE77D89C69}"/>
              </c:ext>
            </c:extLst>
          </c:dPt>
          <c:dLbls>
            <c:dLbl>
              <c:idx val="6"/>
              <c:layout>
                <c:manualLayout>
                  <c:x val="-1.7274125070063672E-3"/>
                  <c:y val="-8.44376873012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BC-4026-970B-73DE77D89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Оказание влияния на принятие или отказ от принятия каких-либо законов, нормативно-правовых актов</c:v>
                </c:pt>
                <c:pt idx="1">
                  <c:v>Незаконное присвоение общественных ресурсов в личных целях</c:v>
                </c:pt>
                <c:pt idx="2">
                  <c:v>Подношение подарков должностным лицам</c:v>
                </c:pt>
                <c:pt idx="3">
                  <c:v>Использование служебного положения в личных, корыстных целях</c:v>
                </c:pt>
                <c:pt idx="4">
                  <c:v>Использование государственных средств в личных целях</c:v>
                </c:pt>
                <c:pt idx="5">
                  <c:v>Оказание каки-либо услуг за вознаграждение</c:v>
                </c:pt>
                <c:pt idx="6">
                  <c:v>Вымогательство денег, взяточничество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21.5</c:v>
                </c:pt>
                <c:pt idx="1">
                  <c:v>27</c:v>
                </c:pt>
                <c:pt idx="2">
                  <c:v>37.5</c:v>
                </c:pt>
                <c:pt idx="3">
                  <c:v>39</c:v>
                </c:pt>
                <c:pt idx="4">
                  <c:v>39.5</c:v>
                </c:pt>
                <c:pt idx="5">
                  <c:v>47.5</c:v>
                </c:pt>
                <c:pt idx="6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BC-4026-970B-73DE77D8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r>
              <a:rPr lang="ru-RU" sz="1200" b="1" i="0" u="none" strike="noStrike" baseline="0" dirty="0">
                <a:effectLst/>
              </a:rPr>
              <a:t>С каким из приведенных ниже суждений Вы в большей степени согласны? </a:t>
            </a:r>
          </a:p>
          <a:p>
            <a:pPr algn="ctr" rtl="0">
              <a:defRPr lang="ru-RU" sz="1400" b="1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30204" pitchFamily="34" charset="0"/>
              </a:defRPr>
            </a:pPr>
            <a:r>
              <a:rPr lang="ru-RU" sz="1000" b="1" i="0" u="none" strike="noStrike" kern="1200" spc="0" baseline="0" dirty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428497444431"/>
          <c:y val="0.30383183474858205"/>
          <c:w val="0.51741197896750624"/>
          <c:h val="0.6403756033544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8-4239-B8C1-192FDC99C8CA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8-4239-B8C1-192FDC99C8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8-4239-B8C1-192FDC99C8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8-4239-B8C1-192FDC99C8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98-4239-B8C1-192FDC99C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Дача взяток на низовом уровне к серьезным последствиям не приводит и сравнивать ее с коррупцией во власти нельзя</c:v>
                </c:pt>
                <c:pt idx="2">
                  <c:v>Коррупция начинается с мелких взяток – «подарков» рядовым чиновникам, специалистам бюджетных учреждений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4.5</c:v>
                </c:pt>
                <c:pt idx="1">
                  <c:v>21.5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98-4239-B8C1-192FDC99C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По Вашему мнению, каковы основные</a:t>
            </a:r>
            <a:r>
              <a:rPr lang="ru-RU" sz="1000" b="1" baseline="0" dirty="0"/>
              <a:t> причины коррупции? </a:t>
            </a:r>
            <a:r>
              <a:rPr lang="ru-RU" sz="1000" b="1" dirty="0"/>
              <a:t>(% от числа опрошенных)</a:t>
            </a:r>
          </a:p>
        </c:rich>
      </c:tx>
      <c:layout>
        <c:manualLayout>
          <c:xMode val="edge"/>
          <c:yMode val="edge"/>
          <c:x val="0.114001709917521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215902232951115"/>
          <c:y val="0.1464138930537861"/>
          <c:w val="0.49784097767048885"/>
          <c:h val="0.809445673915152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0-4961-ABEC-813781D100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0-4961-ABEC-813781D100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A0-4961-ABEC-813781D100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A0-4961-ABEC-813781D100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A0-4961-ABEC-813781D1001E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A0-4961-ABEC-813781D1001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375-42D7-B42F-C040ABB87A61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375-42D7-B42F-C040ABB87A6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75-42D7-B42F-C040ABB87A61}"/>
              </c:ext>
            </c:extLst>
          </c:dPt>
          <c:dLbls>
            <c:dLbl>
              <c:idx val="6"/>
              <c:layout>
                <c:manualLayout>
                  <c:x val="-6.0767451217060113E-3"/>
                  <c:y val="-1.44789126011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A0-4961-ABEC-813781D1001E}"/>
                </c:ext>
              </c:extLst>
            </c:dLbl>
            <c:dLbl>
              <c:idx val="9"/>
              <c:layout>
                <c:manualLayout>
                  <c:x val="-6.706397103198563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75-42D7-B42F-C040ABB8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 (свой ответ)</c:v>
                </c:pt>
                <c:pt idx="1">
                  <c:v>Несовершенство судебной системы</c:v>
                </c:pt>
                <c:pt idx="2">
                  <c:v>Неадекватность наказания за факты коррупции</c:v>
                </c:pt>
                <c:pt idx="3">
                  <c:v>Низкая эффективность правоохранительной системы</c:v>
                </c:pt>
                <c:pt idx="4">
                  <c:v>Возможность принятия единоличного решения</c:v>
                </c:pt>
                <c:pt idx="5">
                  <c:v>Кризисная ситуация в экономике</c:v>
                </c:pt>
                <c:pt idx="6">
                  <c:v>Несовершенство законодательной базы по борьбе с коррупцией</c:v>
                </c:pt>
                <c:pt idx="7">
                  <c:v>Низкая заработная плата</c:v>
                </c:pt>
                <c:pt idx="8">
                  <c:v>Отсутствие общественного контроля, неразвитость гражданского общества</c:v>
                </c:pt>
                <c:pt idx="9">
                  <c:v>Низкий уровень правосознания и общественной морали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</c:v>
                </c:pt>
                <c:pt idx="1">
                  <c:v>13</c:v>
                </c:pt>
                <c:pt idx="2">
                  <c:v>20</c:v>
                </c:pt>
                <c:pt idx="3">
                  <c:v>21.5</c:v>
                </c:pt>
                <c:pt idx="4">
                  <c:v>24.5</c:v>
                </c:pt>
                <c:pt idx="5">
                  <c:v>25</c:v>
                </c:pt>
                <c:pt idx="6">
                  <c:v>42.5</c:v>
                </c:pt>
                <c:pt idx="7">
                  <c:v>42.5</c:v>
                </c:pt>
                <c:pt idx="8">
                  <c:v>44.5</c:v>
                </c:pt>
                <c:pt idx="9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3A0-4961-ABEC-813781D10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Укажите основные источники информации о коррупции для</a:t>
            </a:r>
            <a:r>
              <a:rPr lang="ru-RU" sz="1000" b="1" baseline="0" dirty="0"/>
              <a:t> Вас </a:t>
            </a:r>
            <a:r>
              <a:rPr lang="ru-RU" sz="1000" b="1" dirty="0"/>
              <a:t>(%)</a:t>
            </a:r>
          </a:p>
        </c:rich>
      </c:tx>
      <c:layout>
        <c:manualLayout>
          <c:xMode val="edge"/>
          <c:yMode val="edge"/>
          <c:x val="0.12141213266320976"/>
          <c:y val="1.60709156239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7358805729112028"/>
          <c:y val="0.13172826832313814"/>
          <c:w val="0.42641194270887967"/>
          <c:h val="0.837739019138852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9-44EA-B85F-5D5D7C8C26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9-44EA-B85F-5D5D7C8C26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9-44EA-B85F-5D5D7C8C269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9-44EA-B85F-5D5D7C8C26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A9-44EA-B85F-5D5D7C8C269F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A9-44EA-B85F-5D5D7C8C269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14-4C76-B8B9-5241263C1C78}"/>
              </c:ext>
            </c:extLst>
          </c:dPt>
          <c:dLbls>
            <c:dLbl>
              <c:idx val="6"/>
              <c:layout>
                <c:manualLayout>
                  <c:x val="-4.9180749645246812E-3"/>
                  <c:y val="5.92627967895400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A9-44EA-B85F-5D5D7C8C269F}"/>
                </c:ext>
              </c:extLst>
            </c:dLbl>
            <c:dLbl>
              <c:idx val="7"/>
              <c:layout>
                <c:manualLayout>
                  <c:x val="-3.5906612273332576E-2"/>
                  <c:y val="-3.6007816078384891E-17"/>
                </c:manualLayout>
              </c:layout>
              <c:tx>
                <c:rich>
                  <a:bodyPr/>
                  <a:lstStyle/>
                  <a:p>
                    <a:fld id="{54E983F9-E020-4B24-B31E-601732961601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814-4C76-B8B9-5241263C1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Ни один из перечисленных, не интересуюсь темой коррупции</c:v>
                </c:pt>
                <c:pt idx="1">
                  <c:v>Личный опыт</c:v>
                </c:pt>
                <c:pt idx="2">
                  <c:v>Встречи с сотрудниками Департамента по делам госслужбы и противодействию коррупции</c:v>
                </c:pt>
                <c:pt idx="3">
                  <c:v>Родные, друзья, знакомые</c:v>
                </c:pt>
                <c:pt idx="4">
                  <c:v>Веб-сайты государственных органов</c:v>
                </c:pt>
                <c:pt idx="5">
                  <c:v>Учебная дисциплина «Основы антикоррупционной культуры»</c:v>
                </c:pt>
                <c:pt idx="6">
                  <c:v>СМИ (ТВ, радио, печатные издания)</c:v>
                </c:pt>
                <c:pt idx="7">
                  <c:v>Интернет (новостные сайты, социальные сети, мессенджеры, видеохостинги)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11.5</c:v>
                </c:pt>
                <c:pt idx="2">
                  <c:v>14</c:v>
                </c:pt>
                <c:pt idx="3">
                  <c:v>26.5</c:v>
                </c:pt>
                <c:pt idx="4">
                  <c:v>30</c:v>
                </c:pt>
                <c:pt idx="5">
                  <c:v>45</c:v>
                </c:pt>
                <c:pt idx="6">
                  <c:v>58.5</c:v>
                </c:pt>
                <c:pt idx="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A9-44EA-B85F-5D5D7C8C2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Видели ли Вы информацию</a:t>
            </a:r>
            <a:r>
              <a:rPr lang="ru-RU" sz="1000" b="1" baseline="0" dirty="0"/>
              <a:t> об антикоррупционных мероприятиях в СМИ </a:t>
            </a:r>
            <a:r>
              <a:rPr lang="ru-RU" sz="1000" b="1" dirty="0"/>
              <a:t>(% от числа опрошенных)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765517027889917"/>
          <c:y val="0.50410245205962922"/>
          <c:w val="0.52610014857161669"/>
          <c:h val="0.49031723341543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C-42B2-A7C8-122ADD347C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C-42B2-A7C8-122ADD347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92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7d1d21ee2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37d1d21ee2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07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275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7d1d21ee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37d1d21ee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14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1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6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7d1d21e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37d1d21ee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09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84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7d1d21ee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37d1d21ee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605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43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60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a709386d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3a709386d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503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166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a709386d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a709386d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65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a709386da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3a709386da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029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866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546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3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7d1d21ee2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37d1d21ee2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7d1d21ee2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37d1d21ee2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a27bd82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da27bd82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4023f5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d14023f5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b5defa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2db5defa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a709386da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a709386da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ab064e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3ab064e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23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284425" y="358282"/>
            <a:ext cx="60198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284425" y="877474"/>
            <a:ext cx="60198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284425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284425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3166800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3166800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6049175" y="4459271"/>
            <a:ext cx="2593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6049175" y="4245339"/>
            <a:ext cx="2593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1124399" y="437029"/>
            <a:ext cx="7259842" cy="28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 b="1" dirty="0"/>
              <a:t>                                       </a:t>
            </a:r>
            <a:r>
              <a:rPr lang="en-US" sz="1800" b="1" dirty="0"/>
              <a:t>                              </a:t>
            </a:r>
            <a:r>
              <a:rPr lang="ru-RU" sz="1800" b="1" dirty="0"/>
              <a:t> </a:t>
            </a:r>
            <a:r>
              <a:rPr lang="ru-RU" sz="1600" b="1" dirty="0"/>
              <a:t>АКАДЕМИЯ «</a:t>
            </a:r>
            <a:r>
              <a:rPr lang="en-US" sz="1600" b="1" dirty="0"/>
              <a:t>BOLASHAQ</a:t>
            </a:r>
            <a:r>
              <a:rPr lang="ru-RU" sz="1600" b="1" dirty="0"/>
              <a:t>»</a:t>
            </a:r>
            <a:br>
              <a:rPr lang="ru-RU" sz="16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ФОРМИРОВАНИЕ АНТИКОРРУПЦИОННОЙ </a:t>
            </a:r>
            <a:br>
              <a:rPr lang="ru-RU" sz="2000" b="1" dirty="0"/>
            </a:br>
            <a:r>
              <a:rPr lang="ru-RU" sz="2000" b="1" dirty="0"/>
              <a:t>КУЛЬТУРЫ МОЛОДЕЖИ</a:t>
            </a:r>
            <a:endParaRPr sz="20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1"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6789249" y="4437530"/>
            <a:ext cx="2079085" cy="3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Дата: </a:t>
            </a:r>
            <a:r>
              <a:rPr lang="ru" sz="1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ru" sz="12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.10.2022 </a:t>
            </a: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КОРРУПЦИЯ И ЕЕ ПРИЧИНЫ</a:t>
            </a:r>
            <a:endParaRPr sz="2000" b="1" i="0" u="none" strike="noStrike" cap="none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11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95" name="Google Shape;195;g137d1d21ee2_1_135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4292755" y="391886"/>
            <a:ext cx="4677074" cy="46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Эмпирически зафиксирован широкий диапазон определений коррупции в обследованной молодежной среде.  Под коррупцией понимаются:</a:t>
            </a: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Вымогательство денег, взяточничество -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 более двух третей опрошенных. Чаще всего: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(86,5%); 21 летних (100%); четверокурсников (82,6%);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(67,7%)</a:t>
            </a: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Оказание каких-либо услуг за вознаграждение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 в среднем около половины участников опроса. Среди них наиболее активно представлены: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(58,1%); 21 летние (61,9%); третьекурсники (54,5%);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(52,3%)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Использование государственных средств в личных целях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 в среднем свыше трети респондентов. Главным образом: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(49,6%); 18 летних (60,9%); первокурсников (55,8%); русскоязычных (53,3%)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Использование служебного положения в личных корыстных интересах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 в среднем более трети опрошенных. По большей части: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(40%); 20 летних (54,1%); третьекурсников (54,5%); </a:t>
            </a:r>
            <a:r>
              <a:rPr lang="ru-RU" sz="1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(40,6%)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ru-RU" sz="1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Подношение подарков должностным лицам – </a:t>
            </a:r>
            <a:r>
              <a:rPr lang="ru-RU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 в среднем более трети респондентов. В частых случаях:</a:t>
            </a:r>
          </a:p>
          <a:p>
            <a:pPr marL="336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(41,6%); 20 летних (49,2%); третьекурсников (47,7%); </a:t>
            </a:r>
            <a:r>
              <a:rPr lang="ru-RU" sz="1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(38,7%).</a:t>
            </a:r>
            <a:endParaRPr sz="1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137d1d21ee2_1_135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КОРРУПЦИЯ И ЕЕ ПРИЧИНЫ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FA2232A-CA53-68A5-D6D7-1854E44C0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365704"/>
              </p:ext>
            </p:extLst>
          </p:nvPr>
        </p:nvGraphicFramePr>
        <p:xfrm>
          <a:off x="85458" y="965250"/>
          <a:ext cx="4349809" cy="31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97;g137d1d21ee2_1_135">
            <a:extLst>
              <a:ext uri="{FF2B5EF4-FFF2-40B4-BE49-F238E27FC236}">
                <a16:creationId xmlns:a16="http://schemas.microsoft.com/office/drawing/2014/main" id="{26A5B3E8-C729-46DA-8E0B-D7C6C74635E6}"/>
              </a:ext>
            </a:extLst>
          </p:cNvPr>
          <p:cNvSpPr txBox="1"/>
          <p:nvPr/>
        </p:nvSpPr>
        <p:spPr>
          <a:xfrm>
            <a:off x="436825" y="6295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1000" b="0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556DA4-DF07-4E52-BB13-D3E6B778C29C}"/>
              </a:ext>
            </a:extLst>
          </p:cNvPr>
          <p:cNvSpPr/>
          <p:nvPr/>
        </p:nvSpPr>
        <p:spPr>
          <a:xfrm>
            <a:off x="342800" y="4513925"/>
            <a:ext cx="4027749" cy="345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i="1" dirty="0">
                <a:solidFill>
                  <a:srgbClr val="000000"/>
                </a:solidFill>
                <a:latin typeface="Helvetica Neue" panose="020B0604020202020204" charset="0"/>
              </a:rPr>
              <a:t>Примечание:</a:t>
            </a:r>
            <a:r>
              <a:rPr lang="ru-RU" sz="900" i="1" dirty="0">
                <a:solidFill>
                  <a:srgbClr val="000000"/>
                </a:solidFill>
                <a:latin typeface="Helvetica Neue" panose="020B0604020202020204" charset="0"/>
              </a:rPr>
              <a:t> Множественный выбор. Количество ответов ограничено – не более трех, сумма ответов превышает 100%</a:t>
            </a:r>
            <a:endParaRPr lang="ru-RU" sz="900" dirty="0"/>
          </a:p>
          <a:p>
            <a:br>
              <a:rPr lang="ru-RU" sz="1000" dirty="0"/>
            </a:br>
            <a:r>
              <a:rPr lang="ru-RU" sz="1000" b="1" i="1" dirty="0"/>
              <a:t>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2" y="387152"/>
            <a:ext cx="3831206" cy="354000"/>
          </a:xfrm>
        </p:spPr>
        <p:txBody>
          <a:bodyPr/>
          <a:lstStyle/>
          <a:p>
            <a:r>
              <a:rPr lang="ru-RU" sz="1000" dirty="0"/>
              <a:t>ОТНОШЕНИЕ К КОРРУПЦИИ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5" name="Google Shape;345;g137d1d21ee2_1_0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4697014" y="477175"/>
            <a:ext cx="4293935" cy="435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Превалирующее большинство участников опроса (три четверти) разделяют суждение, согласно которому коррупция начинается с мелких взяток – «подарков» рядовым чиновникам, специалистам бюджетных учреждений. Наибольшую поддержку приведенное суждение находит в группах: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Девушек (85,6%)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 летних (88,5%)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Третьекурсников (93,2%)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Русскоязычных студентов (82,2%).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Оппоненты сторонников выше указанного суждения – в численном меньшинстве (в 3,5 раза меньше). В среднем каждый пятый респондент считает, что дача взяток на низовом уровне к серьезным последствиям не приводит и сравнивать ее с коррупцией во власти нельзя. Этого мнения придерживаются в более частых случаях: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Юноши (41,9%)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21 летние (52,4%)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Первокурсники (34,6%) и четверокурсники (28,3%)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студенты (23,2%).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9E076A-3994-4AB4-F2ED-DA6493F2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03305"/>
              </p:ext>
            </p:extLst>
          </p:nvPr>
        </p:nvGraphicFramePr>
        <p:xfrm>
          <a:off x="154092" y="1034041"/>
          <a:ext cx="4354215" cy="338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13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137d1d21ee2_1_118"/>
          <p:cNvSpPr txBox="1"/>
          <p:nvPr/>
        </p:nvSpPr>
        <p:spPr>
          <a:xfrm>
            <a:off x="4492799" y="477175"/>
            <a:ext cx="4545065" cy="452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показателю частоты упоминаний в  студенческой среде, основными причинами коррупции являются: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Низкий уровень правосознания и общественной морали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таково мнение в среднем более половины опрошенных. Показатели этого мнения выше среднего значения – в группах: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(55,2%); 20-21 летних (67,2% и 61,9% соответственно); студентов второго (60,3%) и третьего (63,6%) курсов;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(52,9%).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Отсутствие общественного контроля, неразвитость гражданского общества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эту причину указывают в среднем немногим менее половины участников опроса. Чаще всего: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(46,4%); 20-21 летние (55,7% и 47,6% соответственно); третьекурсники (50%) и четверокурсники (54,3%);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(47,1%).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Несовершенство законодательной базы по борьбе с коррупцией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мнение в среднем менее половины респондентов, главным образом опять же: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(53,6%); 19 летних (56,3%); второкурсников (51,7%); русскоязычных (51,1%).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Низкая заработная плата –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 считают в среднем менее половины опрошенных. Главным образом: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(60,8%); 19-21 летние (соответственно 52,4% и 51,6%); второкурсники (53,4%);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(45,8%).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284425" y="477175"/>
            <a:ext cx="329479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КОРРУПЦИЯ И ЕЕ ПРИЧИНЫ</a:t>
            </a: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DE0871B-6FBB-ABA3-48FD-C258CF08E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934410"/>
              </p:ext>
            </p:extLst>
          </p:nvPr>
        </p:nvGraphicFramePr>
        <p:xfrm>
          <a:off x="169601" y="815875"/>
          <a:ext cx="3976800" cy="33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54860B-5301-48DD-938B-0E67BBAFD5B1}"/>
              </a:ext>
            </a:extLst>
          </p:cNvPr>
          <p:cNvSpPr/>
          <p:nvPr/>
        </p:nvSpPr>
        <p:spPr>
          <a:xfrm>
            <a:off x="73479" y="4318907"/>
            <a:ext cx="441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>
                <a:latin typeface="Helvetica Neue" panose="020B0604020202020204" charset="0"/>
              </a:rPr>
              <a:t>Примечание:</a:t>
            </a:r>
            <a:r>
              <a:rPr lang="ru-RU" sz="900" i="1" dirty="0">
                <a:latin typeface="Helvetica Neue" panose="020B0604020202020204" charset="0"/>
              </a:rPr>
              <a:t> Множественный выбор. Количество ответов ограничено – не более трех, сумма ответов превышает 100%</a:t>
            </a:r>
            <a:endParaRPr lang="ru-RU" sz="900" dirty="0"/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ИСТОЧНИКИ ИНФОРМАЦИИ О КОРРУПЦИИ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36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d1d21ee2_1_1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27" name="Google Shape;227;g137d1d21ee2_1_143"/>
          <p:cNvSpPr txBox="1"/>
          <p:nvPr/>
        </p:nvSpPr>
        <p:spPr>
          <a:xfrm>
            <a:off x="4049486" y="457200"/>
            <a:ext cx="5021035" cy="467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Интернет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– ключевой источник информации о коррупции для абсолютного  большинства опрошенной молодежи. Среди Интернет-пользователей особенно выделяются: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(96%); 19-20 летние (98,4% и 96,7% соответственно); студенты второго (94,8%) и третьего (97,7%) курсов. В группах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русскоязычных студентов показатели потребления Интернет-информации соотносятся в сопоставимых пределах (соответственно 94,2% и 93,3%).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Аудитория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СМИ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имеет охватом более половины участников опроса, главным образом: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(63,2%); 18-21 летних (78,3% и 100% соответственно); первокурсников (90,4%); русскоязычных (62,2%).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Наряду с указанными источниками практически каждый второй опрошенный отметил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учебную дисциплину «Основы антикоррупционной культуры»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в качестве основного источника о коррупции. «Ядро» данной категории респондентов: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(50%); 20 летние (78,7%); студенты третьего (54,5%) и четвертого (71,7%) курсов;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(47,7%).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Веб-сайты государственных органов –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источник информации для каждого третьего опрошенного. Это: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(32,4%); в возрасте 18 лет (37%), 19 лет (39,1%), 21 лет (38,1%); первого (42,4%) и второго (39,7%) курсов; русскоязычные (33,3%).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каждый девятый респондент осведомлен о коррупции из 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личного опыта.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Чаще всего об этом сообщают: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Юноши (13,9%); 19 летние (20,3%); второкурсники (22,4%) и третьекурсники (13,6%); </a:t>
            </a:r>
            <a:r>
              <a:rPr kumimoji="0" lang="ru-RU" sz="100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и русскоязычные (соответственно 11,6% и 11,1%).</a:t>
            </a:r>
            <a:endParaRPr kumimoji="0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2A13D10-1462-89DB-7E76-C627C29F8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288228"/>
              </p:ext>
            </p:extLst>
          </p:nvPr>
        </p:nvGraphicFramePr>
        <p:xfrm>
          <a:off x="202290" y="775608"/>
          <a:ext cx="3536953" cy="343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28;g137d1d21ee2_1_143">
            <a:extLst>
              <a:ext uri="{FF2B5EF4-FFF2-40B4-BE49-F238E27FC236}">
                <a16:creationId xmlns:a16="http://schemas.microsoft.com/office/drawing/2014/main" id="{7E5DBB02-9638-466A-A582-272856A180CA}"/>
              </a:ext>
            </a:extLst>
          </p:cNvPr>
          <p:cNvSpPr txBox="1"/>
          <p:nvPr/>
        </p:nvSpPr>
        <p:spPr>
          <a:xfrm>
            <a:off x="284425" y="10157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228;g137d1d21ee2_1_143">
            <a:extLst>
              <a:ext uri="{FF2B5EF4-FFF2-40B4-BE49-F238E27FC236}">
                <a16:creationId xmlns:a16="http://schemas.microsoft.com/office/drawing/2014/main" id="{47ADB1B5-00B2-4C93-A860-C1DF2E7E3E92}"/>
              </a:ext>
            </a:extLst>
          </p:cNvPr>
          <p:cNvSpPr txBox="1"/>
          <p:nvPr/>
        </p:nvSpPr>
        <p:spPr>
          <a:xfrm>
            <a:off x="284425" y="195214"/>
            <a:ext cx="352699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ИСТОЧНИКИ ИНФОРМАЦИИ О КОРРУПЦИИ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AA2E66-AF15-4DF4-9225-0B1B863AB095}"/>
              </a:ext>
            </a:extLst>
          </p:cNvPr>
          <p:cNvSpPr/>
          <p:nvPr/>
        </p:nvSpPr>
        <p:spPr>
          <a:xfrm>
            <a:off x="73479" y="4537817"/>
            <a:ext cx="397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Примечание: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 Множественный выбор. Количество ответов ограничено – не более трех, сумма ответов превышает 100%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49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4595825" y="547007"/>
            <a:ext cx="4168800" cy="350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Доминантное большинство респондентов знакомо с информацией СМИ об антикоррупционных мероприятиях. В составе информированных преобладают: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(77%)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18-20-21 летние (соответственно 71,7%-82%-90,5%)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Первого (76,9%) и третьего (81,8%) курсов обучения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(74,8%)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видевших информацию об антикоррупционных мероприятиях в СМИ в 2,4 раза меньше, чем видевших. Среди них чаще встречаются: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(34,4%)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19 летние (46,9%)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Второкурсники (43,1%)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Русскоязычные (46,7%).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ИСТОЧНИКИ ИНФОРМАЦИИ О КОРРУПЦИИ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50C3DB6-6EE4-290D-9ED4-D4DFA5D04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766578"/>
              </p:ext>
            </p:extLst>
          </p:nvPr>
        </p:nvGraphicFramePr>
        <p:xfrm>
          <a:off x="284425" y="923650"/>
          <a:ext cx="3553435" cy="192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03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7d1d21ee2_1_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00" name="Google Shape;400;g137d1d21ee2_1_24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g137d1d21ee2_1_24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g137d1d21ee2_1_24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ИСТОЧНИКИ ИНФОРМАЦИИ О КОРРУПЦИИ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BDD76A-D6FC-A3B2-1400-677B25EE8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36047"/>
              </p:ext>
            </p:extLst>
          </p:nvPr>
        </p:nvGraphicFramePr>
        <p:xfrm>
          <a:off x="342800" y="893727"/>
          <a:ext cx="8510643" cy="266951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35141">
                  <a:extLst>
                    <a:ext uri="{9D8B030D-6E8A-4147-A177-3AD203B41FA5}">
                      <a16:colId xmlns:a16="http://schemas.microsoft.com/office/drawing/2014/main" val="3506155187"/>
                    </a:ext>
                  </a:extLst>
                </a:gridCol>
                <a:gridCol w="945811">
                  <a:extLst>
                    <a:ext uri="{9D8B030D-6E8A-4147-A177-3AD203B41FA5}">
                      <a16:colId xmlns:a16="http://schemas.microsoft.com/office/drawing/2014/main" val="2647308496"/>
                    </a:ext>
                  </a:extLst>
                </a:gridCol>
                <a:gridCol w="1174870">
                  <a:extLst>
                    <a:ext uri="{9D8B030D-6E8A-4147-A177-3AD203B41FA5}">
                      <a16:colId xmlns:a16="http://schemas.microsoft.com/office/drawing/2014/main" val="497884547"/>
                    </a:ext>
                  </a:extLst>
                </a:gridCol>
                <a:gridCol w="1173931">
                  <a:extLst>
                    <a:ext uri="{9D8B030D-6E8A-4147-A177-3AD203B41FA5}">
                      <a16:colId xmlns:a16="http://schemas.microsoft.com/office/drawing/2014/main" val="3705650830"/>
                    </a:ext>
                  </a:extLst>
                </a:gridCol>
                <a:gridCol w="1108972">
                  <a:extLst>
                    <a:ext uri="{9D8B030D-6E8A-4147-A177-3AD203B41FA5}">
                      <a16:colId xmlns:a16="http://schemas.microsoft.com/office/drawing/2014/main" val="264213967"/>
                    </a:ext>
                  </a:extLst>
                </a:gridCol>
                <a:gridCol w="1130904">
                  <a:extLst>
                    <a:ext uri="{9D8B030D-6E8A-4147-A177-3AD203B41FA5}">
                      <a16:colId xmlns:a16="http://schemas.microsoft.com/office/drawing/2014/main" val="1509708147"/>
                    </a:ext>
                  </a:extLst>
                </a:gridCol>
                <a:gridCol w="893584">
                  <a:extLst>
                    <a:ext uri="{9D8B030D-6E8A-4147-A177-3AD203B41FA5}">
                      <a16:colId xmlns:a16="http://schemas.microsoft.com/office/drawing/2014/main" val="2919866167"/>
                    </a:ext>
                  </a:extLst>
                </a:gridCol>
                <a:gridCol w="1047430">
                  <a:extLst>
                    <a:ext uri="{9D8B030D-6E8A-4147-A177-3AD203B41FA5}">
                      <a16:colId xmlns:a16="http://schemas.microsoft.com/office/drawing/2014/main" val="2745597894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K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9388" algn="l"/>
                        </a:tabLst>
                      </a:pPr>
                      <a:r>
                        <a:rPr lang="ru-RU" sz="1000" dirty="0">
                          <a:effectLst/>
                        </a:rPr>
                        <a:t>Информация о государственных органах в СМИ (%)</a:t>
                      </a:r>
                      <a:endParaRPr lang="ru-KZ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9388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9388" algn="l"/>
                        </a:tabLst>
                      </a:pPr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25706"/>
                  </a:ext>
                </a:extLst>
              </a:tr>
              <a:tr h="1561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Критерии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 балл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 баллов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Затрудняюсь ответить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оценка (в баллах)</a:t>
                      </a:r>
                      <a:endParaRPr lang="ru-KZ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871540"/>
                  </a:ext>
                </a:extLst>
              </a:tr>
              <a:tr h="192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Доступность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23,5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16,5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902655"/>
                  </a:ext>
                </a:extLst>
              </a:tr>
              <a:tr h="141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Полнота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29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658035"/>
                  </a:ext>
                </a:extLst>
              </a:tr>
              <a:tr h="178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Актуальность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21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21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21,5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793441"/>
                  </a:ext>
                </a:extLst>
              </a:tr>
              <a:tr h="29470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Информация на веб-сайтах государственных органов (%)</a:t>
                      </a:r>
                      <a:endParaRPr lang="ru-KZ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76571"/>
                  </a:ext>
                </a:extLst>
              </a:tr>
              <a:tr h="261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Критерии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 балл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 балла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 баллов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Затрудняюсь ответить</a:t>
                      </a:r>
                      <a:endParaRPr lang="ru-K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336637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Доступность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27,5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11,5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29,5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305661"/>
                  </a:ext>
                </a:extLst>
              </a:tr>
              <a:tr h="141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Полнота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19,5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18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27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19,5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13,5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045418"/>
                  </a:ext>
                </a:extLst>
              </a:tr>
              <a:tr h="178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Актуальность</a:t>
                      </a:r>
                      <a:endParaRPr lang="ru-K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22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13,5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18,5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27,5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2,5</a:t>
                      </a:r>
                      <a:endParaRPr lang="ru-K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027075"/>
                  </a:ext>
                </a:extLst>
              </a:tr>
            </a:tbl>
          </a:graphicData>
        </a:graphic>
      </p:graphicFrame>
      <p:sp>
        <p:nvSpPr>
          <p:cNvPr id="3" name="Google Shape;384;g13a709386da_1_57">
            <a:extLst>
              <a:ext uri="{FF2B5EF4-FFF2-40B4-BE49-F238E27FC236}">
                <a16:creationId xmlns:a16="http://schemas.microsoft.com/office/drawing/2014/main" id="{A12118F9-7C07-1B9F-8273-59E8F3D9FFE5}"/>
              </a:ext>
            </a:extLst>
          </p:cNvPr>
          <p:cNvSpPr txBox="1"/>
          <p:nvPr/>
        </p:nvSpPr>
        <p:spPr>
          <a:xfrm>
            <a:off x="361087" y="3635658"/>
            <a:ext cx="8421825" cy="123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Респондентам было предложено оценить по 5-ти балльной шкале уровень информационной открытости государственных органов по критериям полноты, актуальности и доступности размещенной информации в СМИ, на веб-сайтах государственных органов, где 1 балл – самый низкий уровень, 5 баллов – самый высокий уровень.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Согласно результатам исследования, опрошенные студенты оценивают полноту, актуальность и доступность информации о государственных органах в СМИ ниже среднего уровня (менее 3 баллов); на веб-сайтах государственных органов: доступность и актуальность информации – чуть выше среднего уровня, полноту – ниже среднего уровня.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352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722317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ОТНОШЕНИЕ К КОРРУПЦИИ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876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4443813" y="564021"/>
            <a:ext cx="4320812" cy="438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общей сложности 51% опрошенных в большей или меньшей степени подтверждают влияние коррупции на свою жизнь («да, оказывает»  и «скорее да, чем нет»). В составе этой категории респондентов наиболее активно представлены: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(52%)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 и 20 летние (52,2%-52,5% соответственно)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Студенты вторых курсов (62,1%)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(51,7%).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той или иной степени отрицают влияние коррупции на свою жизнь – 30% участников опроса («нет, не оказывает» и «скорее нет, чем да»). Величина данного показателя выше среднего совокупного значения в группах: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Девушек (31,2%)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и 20 летних (36,9%-42,7% соответственно)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Студентов третьих (43,2%) и четвертых (43,8%) курсов обучения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(31,7%).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имеет определенного мнения в среднем каждый пятый респондент. Особенно выделяются в этом плане: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(23%)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19 и 21 летние (31,3%-33,3% соответственно)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Первокурсники (21,2%) и четверокурсники (26,1%)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Русск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оязычные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(26,7%).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ОТНОШЕНИЕ К КОРРУПЦИИ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21F14F3-B678-40A3-8C6D-929616070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59774"/>
              </p:ext>
            </p:extLst>
          </p:nvPr>
        </p:nvGraphicFramePr>
        <p:xfrm>
          <a:off x="136734" y="1076961"/>
          <a:ext cx="3409771" cy="324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74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200" b="1">
                <a:solidFill>
                  <a:srgbClr val="434343"/>
                </a:solidFill>
              </a:rPr>
              <a:t>СОДЕРЖАНИЕ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78625" y="879275"/>
            <a:ext cx="8434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100" b="1" dirty="0">
                <a:solidFill>
                  <a:schemeClr val="dk2"/>
                </a:solidFill>
              </a:rPr>
              <a:t>Об исследовании ………………………………………………………………….……………………….…………………………... 3</a:t>
            </a:r>
            <a:endParaRPr sz="11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100" b="1" dirty="0">
                <a:solidFill>
                  <a:schemeClr val="dk2"/>
                </a:solidFill>
              </a:rPr>
              <a:t>Введение …………………………………………………………………………….……………………….…………………………... 4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" sz="1100" b="1" dirty="0">
                <a:solidFill>
                  <a:schemeClr val="dk2"/>
                </a:solidFill>
              </a:rPr>
              <a:t>Резюме (выводы и обобщения).. ...................................................................……………………….…………………………... 5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Демография…………………………………………………….</a:t>
            </a:r>
            <a:r>
              <a:rPr lang="ru" sz="1100" b="1" dirty="0">
                <a:solidFill>
                  <a:schemeClr val="dk2"/>
                </a:solidFill>
              </a:rPr>
              <a:t>…………………...……………………............................................. 8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Коррупция и ее причины……………….</a:t>
            </a:r>
            <a:r>
              <a:rPr lang="ru" sz="1100" b="1" dirty="0">
                <a:solidFill>
                  <a:schemeClr val="dk2"/>
                </a:solidFill>
              </a:rPr>
              <a:t>………………………………………………………………….…………………….......... 10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Источники информации о коррупции………………………………..</a:t>
            </a:r>
            <a:r>
              <a:rPr lang="ru" sz="1100" dirty="0">
                <a:solidFill>
                  <a:schemeClr val="dk2"/>
                </a:solidFill>
              </a:rPr>
              <a:t>.</a:t>
            </a:r>
            <a:r>
              <a:rPr lang="ru" sz="1100" b="1" dirty="0">
                <a:solidFill>
                  <a:schemeClr val="dk2"/>
                </a:solidFill>
              </a:rPr>
              <a:t>……………………………………………………………..14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Отношение к коррупции……..</a:t>
            </a:r>
            <a:r>
              <a:rPr lang="ru" sz="1100" b="1" dirty="0">
                <a:solidFill>
                  <a:schemeClr val="dk2"/>
                </a:solidFill>
              </a:rPr>
              <a:t>.…………………………………………………………………………………………………………18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Оценка уровня коррупции…………..</a:t>
            </a:r>
            <a:r>
              <a:rPr lang="ru" sz="1100" b="1" dirty="0">
                <a:solidFill>
                  <a:schemeClr val="dk2"/>
                </a:solidFill>
              </a:rPr>
              <a:t>….……………………………...……………………………………………………………….23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Оценка антикоррупционной политики государства  </a:t>
            </a:r>
            <a:r>
              <a:rPr lang="ru" sz="1100" b="1" dirty="0">
                <a:solidFill>
                  <a:schemeClr val="dk2"/>
                </a:solidFill>
              </a:rPr>
              <a:t>……………………………………………………………………………27</a:t>
            </a:r>
            <a:br>
              <a:rPr lang="ru" sz="1100" b="1" dirty="0">
                <a:solidFill>
                  <a:schemeClr val="dk2"/>
                </a:solidFill>
              </a:rPr>
            </a:br>
            <a:r>
              <a:rPr lang="ru-RU" sz="1100" b="1" dirty="0">
                <a:solidFill>
                  <a:schemeClr val="dk2"/>
                </a:solidFill>
              </a:rPr>
              <a:t>Антикоррупционные установки молодежи</a:t>
            </a:r>
            <a:r>
              <a:rPr lang="ru" sz="1100" b="1" dirty="0">
                <a:solidFill>
                  <a:schemeClr val="dk2"/>
                </a:solidFill>
              </a:rPr>
              <a:t>…………………………………………………………………………………………32</a:t>
            </a:r>
            <a:endParaRPr sz="1100" b="1" dirty="0">
              <a:solidFill>
                <a:schemeClr val="dk2"/>
              </a:solidFill>
            </a:endParaRPr>
          </a:p>
          <a:p>
            <a:pPr marL="1587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9B1E71-6914-4305-A058-94BD16A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5" y="377687"/>
            <a:ext cx="3633525" cy="346213"/>
          </a:xfrm>
        </p:spPr>
        <p:txBody>
          <a:bodyPr/>
          <a:lstStyle/>
          <a:p>
            <a:r>
              <a:rPr lang="ru-RU" dirty="0"/>
              <a:t>    ОТНОШЕНИЕ К КОРРУПЦИИ</a:t>
            </a:r>
          </a:p>
        </p:txBody>
      </p:sp>
      <p:sp>
        <p:nvSpPr>
          <p:cNvPr id="354" name="Google Shape;354;g137d1d21ee2_1_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ru" noProof="0">
                <a:sym typeface="Helvetica Neue"/>
              </a:rPr>
              <a:pPr lvl="0"/>
              <a:t>20</a:t>
            </a:fld>
            <a:endParaRPr lang="ru" noProof="0"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65F7108-5EE9-5942-2325-2F04014B1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73616"/>
              </p:ext>
            </p:extLst>
          </p:nvPr>
        </p:nvGraphicFramePr>
        <p:xfrm>
          <a:off x="144726" y="1059679"/>
          <a:ext cx="3633524" cy="205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FDED5C3-0677-458B-BCAD-3905A402E44E}"/>
              </a:ext>
            </a:extLst>
          </p:cNvPr>
          <p:cNvSpPr txBox="1"/>
          <p:nvPr/>
        </p:nvSpPr>
        <p:spPr>
          <a:xfrm>
            <a:off x="4734369" y="1059679"/>
            <a:ext cx="4093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По признанию более трети участников опроса, им приходилось сталкиваться с коррупционными ситуациями. С помощью таблицы сопряженности установлено, что большая часть из них (54,1%) сталкивалась с подобными ситуациями на опыте близкого окружения (родных, друзей, знакомых), в меньшей степени на личном опыте. Чаще всего об этом сообщают:</a:t>
            </a:r>
          </a:p>
          <a:p>
            <a:pPr algn="just"/>
            <a:endParaRPr lang="ru-RU" sz="10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/>
              <a:t>Юноши (41,1%)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/>
              <a:t>19 и 21 летние (соответственно 50,8%-42,9%)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/>
              <a:t>Студенты первых (38,5%) и вторых (50,9%) курсов обучения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/>
              <a:t>Русскоязычные (62,2%).</a:t>
            </a:r>
          </a:p>
        </p:txBody>
      </p:sp>
    </p:spTree>
    <p:extLst>
      <p:ext uri="{BB962C8B-B14F-4D97-AF65-F5344CB8AC3E}">
        <p14:creationId xmlns:p14="http://schemas.microsoft.com/office/powerpoint/2010/main" val="380245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5" y="399150"/>
            <a:ext cx="3098763" cy="250330"/>
          </a:xfrm>
        </p:spPr>
        <p:txBody>
          <a:bodyPr/>
          <a:lstStyle/>
          <a:p>
            <a:r>
              <a:rPr lang="ru-RU" sz="1000" dirty="0"/>
              <a:t>ОТНОШЕНИЕ К КОРРУПЦИИ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4415598" y="399149"/>
            <a:ext cx="4689886" cy="424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поставленный вопрос затруднились ответить и указали, что ничего не чувствуют, уже привыкли – 42% участников опроса.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Эмоциональная реакция 58% опрошенных на сообщения о коррупционных преступлениях характеризуется широкой палитрой оттенков преимущественно негативного характера. В среднем одним респондентом в составе этой аудитории отмечено более трех ответов. Из них испытывают: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Недовольство государственной системой, ставящей людей в такие обстоятельства –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45,5%.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Максимальные показатели недовольства среди: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(52,7%); 20 летних (65,6%); студентов третьих курсов (56,8%);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групп обучения (51,6%).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Отвращение -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43,5%.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 чувство чаще всего испытывают: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Девушки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(47,2%); 21 летние (76,2%); третьекурсники (50%);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(45,8%).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Презрение -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40%. Данное чувство возникает: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Как среди юношей, так и среди девушек (соответственно 40,5%-40%); г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лавным образом, у 21 летних (81%); студентов четвертых курсов (58,7%);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групп обучения (42,6%).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Досада -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40%.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Обычная реакция на то, что этому нет конца, среди: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(44,8%); 21 летних (57,1%); четверокурсников (60,9%);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студентов  (45,2%).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Гнев -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38%.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Чувство, переполняющее  в более частых случаях: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(40,5%); 20 летних (52,5%); третьекурсников (52,3%);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студентов (45,8%).</a:t>
            </a:r>
            <a:endParaRPr kumimoji="0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DCC4AF2-95F7-DD53-10C6-F43879DE4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453256"/>
              </p:ext>
            </p:extLst>
          </p:nvPr>
        </p:nvGraphicFramePr>
        <p:xfrm>
          <a:off x="246799" y="649481"/>
          <a:ext cx="3976800" cy="369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70A15D-B4C1-4DD0-B7C2-9691335104A9}"/>
              </a:ext>
            </a:extLst>
          </p:cNvPr>
          <p:cNvSpPr/>
          <p:nvPr/>
        </p:nvSpPr>
        <p:spPr>
          <a:xfrm>
            <a:off x="150800" y="4339720"/>
            <a:ext cx="416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Примечание: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 Множественный выбор. Количество ответов ограничено – не более трех, сумма ответов превышает 100%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24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7d1d21ee2_1_1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16" name="Google Shape;216;g137d1d21ee2_1_12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137d1d21ee2_1_127"/>
          <p:cNvSpPr txBox="1"/>
          <p:nvPr/>
        </p:nvSpPr>
        <p:spPr>
          <a:xfrm>
            <a:off x="4595825" y="477175"/>
            <a:ext cx="4419988" cy="427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Доминанта отношения к коррупции в среде студенческой молодежи – нулевая терпимость к ней. Почти три четверти опрошенных декларируют отрицательное отношение к этому феномену. Показатели неприятия коррупции выше, чем в среднем по массиву, в группах: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(84%)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 летних (85,2%)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Студентов первых (78,8%), вторых (74,1%) и третьих (81,8%) курсов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Русскоязычных студентов(75,6%).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Лояльно относятся к коррупции (нейтрально и положительно), считая ее необходимой частью жизни и «помощницей» в делах – в целом 17% (каждый шестой опрошенный). Уровень приятия коррупции выше среднего совокупного значения – среди: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(24,4%)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21 летних (47,6%)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Четверокурсников (28,2%)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студентов (17,4%).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Аудитория лояльных, безразличных и неопределившихся в своем отношении к коррупции имеет охватом 26,5% в составе опрошенных студентов. Это адаптационный потенциал коррупции.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g137d1d21ee2_1_127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ОТНОШЕНИЕ К КОРРУПЦИИ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7E63A8A-9B1A-9806-E07E-F87DF7B26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0190"/>
              </p:ext>
            </p:extLst>
          </p:nvPr>
        </p:nvGraphicFramePr>
        <p:xfrm>
          <a:off x="284425" y="1067550"/>
          <a:ext cx="4263751" cy="311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85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722317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ОЦЕНКА УРОВНЯ КОРРУПЦИИ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28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3" y="455519"/>
            <a:ext cx="3264494" cy="284373"/>
          </a:xfrm>
        </p:spPr>
        <p:txBody>
          <a:bodyPr/>
          <a:lstStyle/>
          <a:p>
            <a:r>
              <a:rPr lang="ru-RU" sz="1000" dirty="0"/>
              <a:t>ОЦЕНКА УРОВНЯ КОРРУПЦИИ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24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4572000" y="671525"/>
            <a:ext cx="4326425" cy="368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оценкам практически двух третей опрошенных, в Казахстане высокий уровень коррупции. Основной вклад в показатель этой оценки внесли: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(68,8%)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летние (82,6%)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Первокурсники (80,8%)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Студенты русскоязычных групп обучения (86,7%).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Оценивающих коррупцию в стране на среднем уровне – в 2,2 раза меньше (в пределах трети опрошенных). «Ядро» данной категории респондентов: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и девушки (показатели в этих группах идентичны среднему по массиву – соответственно 29,7% и 29,4%)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и 20 летние (соответственно 34,4%-36,1%)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Студенты третьих (43,2%) и четвертых (30,4%) курсов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(34,2%).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Другие показатели статистически малозначимы.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D6118E2-A547-6298-26E2-71AD8DE5A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56383"/>
              </p:ext>
            </p:extLst>
          </p:nvPr>
        </p:nvGraphicFramePr>
        <p:xfrm>
          <a:off x="284425" y="1145137"/>
          <a:ext cx="3723553" cy="221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8F33-6200-4204-BFCA-DE14E3ED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2" y="387152"/>
            <a:ext cx="3805569" cy="284373"/>
          </a:xfrm>
        </p:spPr>
        <p:txBody>
          <a:bodyPr/>
          <a:lstStyle/>
          <a:p>
            <a:r>
              <a:rPr lang="ru-RU" sz="1000" dirty="0"/>
              <a:t>ОЦЕНКА УРОВНЯ КОРРУПЦИИ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25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4595826" y="538385"/>
            <a:ext cx="4302599" cy="410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Поддается фиксации неоднозначность оценок динамики коррупции в республике в интервале одного года.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взгляд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недоминантного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большинства опрошенных (немногим менее половины), уровень коррупции за последний год не изменился, остается таким же, как и год назад. Такова преобладающая оценка в группах: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(47,3%) и девушек (44,8%)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19, 20 и 21 летних (соответственно 51,6%-44,3%-85,7%)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Студентов вторых (53,4%), третьих (50%) и четвертых (60,9%) курсов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(42,6%) и русскоязычных (55,6%)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студентов.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1200"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Четверть опрошенных отмечает повышение уровня коррупции в стране за последний год. В основном:</a:t>
            </a:r>
          </a:p>
          <a:p>
            <a:pPr lvl="0" algn="just">
              <a:buSzPts val="1200"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(29,6%)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летние (39,3%)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Первокурсники (30,8%) и третьекурсники (29,5%)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и русскоязычные студенты (показатели в обеих группах соотносятся в сопоставимых пределах со средним значением – соответственно 23,2%-22,2%).</a:t>
            </a:r>
          </a:p>
          <a:p>
            <a:pPr marL="171450" lvl="0" indent="-171450" algn="just"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1200"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Приведены показатели наиболее часто упоминаемых ответов.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F48E4A-7417-F402-9EDE-DED1728F4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228224"/>
              </p:ext>
            </p:extLst>
          </p:nvPr>
        </p:nvGraphicFramePr>
        <p:xfrm>
          <a:off x="284424" y="1247685"/>
          <a:ext cx="3920107" cy="285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A11CF-338A-4713-9646-F8430DBB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62" y="931784"/>
            <a:ext cx="3583492" cy="29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84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a709386da_1_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49" name="Google Shape;249;g13a709386da_1_31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13a709386da_1_31"/>
          <p:cNvSpPr txBox="1"/>
          <p:nvPr/>
        </p:nvSpPr>
        <p:spPr>
          <a:xfrm>
            <a:off x="419193" y="4245563"/>
            <a:ext cx="8305613" cy="58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 результатам оценивания, наиболее коррумпированными признаны местные и государственные органы власти, правоохранительные структуры  (обобщенные балльные оценки - выше среднего уровня), наименее коррумпированными – коммунальные службы и дошкольные учреждения (средние оценки – 2,8 баллов).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g13a709386da_1_31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ОЦЕНКА УРОВНЯ КОРРУПЦИИ</a:t>
            </a: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E82A0A-1550-6339-2C28-4173C6F15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91823"/>
              </p:ext>
            </p:extLst>
          </p:nvPr>
        </p:nvGraphicFramePr>
        <p:xfrm>
          <a:off x="482644" y="1465416"/>
          <a:ext cx="8398518" cy="265467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26656">
                  <a:extLst>
                    <a:ext uri="{9D8B030D-6E8A-4147-A177-3AD203B41FA5}">
                      <a16:colId xmlns:a16="http://schemas.microsoft.com/office/drawing/2014/main" val="3508818102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4273142811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3251965232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684381044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1886162178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1399757925"/>
                    </a:ext>
                  </a:extLst>
                </a:gridCol>
                <a:gridCol w="904908">
                  <a:extLst>
                    <a:ext uri="{9D8B030D-6E8A-4147-A177-3AD203B41FA5}">
                      <a16:colId xmlns:a16="http://schemas.microsoft.com/office/drawing/2014/main" val="4210240235"/>
                    </a:ext>
                  </a:extLst>
                </a:gridCol>
                <a:gridCol w="718954">
                  <a:extLst>
                    <a:ext uri="{9D8B030D-6E8A-4147-A177-3AD203B41FA5}">
                      <a16:colId xmlns:a16="http://schemas.microsoft.com/office/drawing/2014/main" val="147969105"/>
                    </a:ext>
                  </a:extLst>
                </a:gridCol>
              </a:tblGrid>
              <a:tr h="565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 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 балл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 балла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 балла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 балла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 баллов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Затрудняюсь ответить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Средняя оценка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(в баллах)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648707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Государственные органы власти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7,5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961476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Местные органы власти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18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29,5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r>
                        <a:rPr kumimoji="0" lang="kk-KZ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,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20583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Правоохранительные органы (полиция, прокуратура и др.)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8,5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16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328006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СМИ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10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20,5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19,5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3,1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119316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Политические партии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9,5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28,5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26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3,3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457207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Суды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10,5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18,5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18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34,5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3,6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348057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Коммунальные службы (ЖКХ)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17,5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23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30,5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14,5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10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2,8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018248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Социальные учреждения (собесы, службы занятости и др.)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17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16,5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14,5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2,9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344244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Поликлиники и больницы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14,5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26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19,5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20,5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3,2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416188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Дошкольные учреждения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13,5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30,5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20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6,5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2,8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17413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Школы, </a:t>
                      </a:r>
                      <a:r>
                        <a:rPr kumimoji="0" lang="kk-KZ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колледжи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11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34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12,5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13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2,9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895571"/>
                  </a:ext>
                </a:extLst>
              </a:tr>
              <a:tr h="174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Высшие учебные заведения</a:t>
                      </a:r>
                      <a:endParaRPr kumimoji="0" lang="ru-KZ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15,5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22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28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10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17,5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cs typeface="Helvetica" panose="020B0604020202020204" pitchFamily="34" charset="0"/>
                          <a:sym typeface="Arial"/>
                        </a:rPr>
                        <a:t>4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Helvetica" panose="020B0604020202020204" pitchFamily="34" charset="0"/>
                          <a:sym typeface="Arial"/>
                        </a:rPr>
                        <a:t>2,9</a:t>
                      </a:r>
                      <a:endParaRPr kumimoji="0" lang="ru-KZ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462796"/>
                  </a:ext>
                </a:extLst>
              </a:tr>
            </a:tbl>
          </a:graphicData>
        </a:graphic>
      </p:graphicFrame>
      <p:sp>
        <p:nvSpPr>
          <p:cNvPr id="3" name="Google Shape;272;g1376dbea4d5_0_0">
            <a:extLst>
              <a:ext uri="{FF2B5EF4-FFF2-40B4-BE49-F238E27FC236}">
                <a16:creationId xmlns:a16="http://schemas.microsoft.com/office/drawing/2014/main" id="{5A0BE621-A00E-35E1-3231-C3C1B999A284}"/>
              </a:ext>
            </a:extLst>
          </p:cNvPr>
          <p:cNvSpPr txBox="1"/>
          <p:nvPr/>
        </p:nvSpPr>
        <p:spPr>
          <a:xfrm>
            <a:off x="598628" y="946194"/>
            <a:ext cx="828253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000" b="1" dirty="0">
                <a:solidFill>
                  <a:srgbClr val="505050"/>
                </a:solidFill>
                <a:latin typeface="Helvetica Neue"/>
              </a:rPr>
              <a:t>Оцените по 5-ти балльной шкале степень коррумпированности нижеуказанных учреждений, где 1 балл – самый низкий уровень, 5 баллов – самый высокий уровень (% от числа опрошенных)</a:t>
            </a:r>
            <a:endParaRPr lang="ru-RU" sz="1000" b="1" dirty="0">
              <a:solidFill>
                <a:srgbClr val="50505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878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722317"/>
            <a:ext cx="7315200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ОЦЕНКА АНТИКОРРУПЦИОННОЙ ПОЛИТИКИ ГОСУДАРСТВА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186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AE125D-A503-49E6-95E1-28B6ACE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2" y="387151"/>
            <a:ext cx="4045200" cy="706711"/>
          </a:xfrm>
        </p:spPr>
        <p:txBody>
          <a:bodyPr/>
          <a:lstStyle/>
          <a:p>
            <a:r>
              <a:rPr lang="ru-RU" sz="1000" dirty="0"/>
              <a:t>ОЦЕНКА АНТИКОРРУПЦИОННОЙ ПОЛИТИКИ ГОСУДАРСТВА</a:t>
            </a:r>
            <a:br>
              <a:rPr lang="ru-RU" sz="1000" dirty="0"/>
            </a:br>
            <a:br>
              <a:rPr lang="ru-RU" sz="1000" dirty="0"/>
            </a:b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73" name="Google Shape;373;g13a709386da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74" name="Google Shape;374;g13a709386da_1_49"/>
          <p:cNvSpPr txBox="1"/>
          <p:nvPr/>
        </p:nvSpPr>
        <p:spPr>
          <a:xfrm>
            <a:off x="322019" y="916862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g13a709386da_1_49"/>
          <p:cNvSpPr txBox="1"/>
          <p:nvPr/>
        </p:nvSpPr>
        <p:spPr>
          <a:xfrm>
            <a:off x="4595824" y="387151"/>
            <a:ext cx="4445625" cy="436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Поддается фиксации крайне низкий, поверхностный уровень информированности опрошенных студентов о мерах, предпринимаемых органами власти для противодействия коррупции. Совокупный показатель тех, кто не интересуется этой информацией, что-то слышали, но не помнят, что именно; не знают и не имеют представления – 88%.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00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Наиболее частый ответ –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«что-то слышал (а), но ничего определенного припомнить не могу».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Этот ответ характеризует немногим менее половины опрошенных, среди которых особенно выделяются: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(51,2%); 19 летние (64,1%); второкурсники (60,3%) и четверокурсники (54,3%); русскоязычные студенты (68,9%).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Вторым по частоте упоминаний является ответ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«известно, но специально не слежу за этим».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Это индикатор отсутствия интереса к указанной теме. </a:t>
            </a:r>
            <a:r>
              <a:rPr lang="ru-RU" sz="1000" dirty="0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этим ответом стоят более трети участников опроса, чаще всего: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Девушки (36%); 18, 20 и 21 летние (соответственно 39,1%-57,4%-38,1%); первокурсники (36,5%), третьекурсники (52,3%) и четверокурсники (41,3%);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студенты (37,4%).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среднем лишь каждый восьмой участник опроса в курсе информации о мерах противодействия коррупции,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постоянно следит за ней.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Среди них чаще представлены: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(14,9%); 18-19 летние (соответственно 17,4%-18,8%); первокурсники (21,2%) и второкурсники (15,5%); студенты </a:t>
            </a:r>
            <a:r>
              <a:rPr lang="ru-RU" sz="1000" dirty="0" err="1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групп (14,2%).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D9213D3-7E4B-4F62-8A99-3B2ABA2DB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442820"/>
              </p:ext>
            </p:extLst>
          </p:nvPr>
        </p:nvGraphicFramePr>
        <p:xfrm>
          <a:off x="193960" y="854579"/>
          <a:ext cx="4045200" cy="363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70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29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548175" y="384561"/>
            <a:ext cx="4401864" cy="46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обследованной аудитории зафиксирован конфликт мнений относительно наличия у государства стремления решить проблему коррупции.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пределах одной трети аудитории признается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наличие стремления, но отсутствие действенных мер.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Данное мнение наиболее распространено среди: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(47,3%); 19 и 20 летних (по 32,8%), а также 21 летних (38,1%); третьекурсников (38,6%); студентов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групп обучения (33,5%).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пределах другой трети отмечается лишь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наличие некоторого стремления.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Показатели данного мнения выше, чем в среднем по массиву, в группах: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(36%); 21 летних (57,1%); второкурсников (37,9%); русскоязычных студентов (33,3%).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мнению четверти опрошенных,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никакого стремления у государства нет, есть лишь видимость и имитация.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критично настроенных респондентов преобладают: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(31,2%); 18, 19 и 20 летние (соответственно 28,3%-26,6%-29,5%); первокурсники (28,8%) и четверокурсники (28,3%); русскоязычные студенты (33,3%).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лишь каждый восьмой опрошенный считает, что государство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полной мере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стремится решить проблему коррупции. Это: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(13,5%); 18 летние (19,6%); первокурсники (19,2%); русскоязычные (13,3%).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4" y="477175"/>
            <a:ext cx="4099569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ОЦЕНКА АНТИКОРРУПЦИОННОЙ ПОЛИТИКИ ГОСУДАРСТВА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3DD3AC9-DAA5-F54A-BA20-CB4D57DFD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540711"/>
              </p:ext>
            </p:extLst>
          </p:nvPr>
        </p:nvGraphicFramePr>
        <p:xfrm>
          <a:off x="193960" y="1068224"/>
          <a:ext cx="4354215" cy="2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/>
              <a:t>ОБ ИССЛЕДОВАНИИ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60475" y="647375"/>
            <a:ext cx="4243500" cy="41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>
                <a:solidFill>
                  <a:srgbClr val="434343"/>
                </a:solidFill>
              </a:rPr>
              <a:t>ВЫБОРКА И ГЕОЛОКАЦИЯ</a:t>
            </a:r>
            <a:endParaRPr sz="1000" b="1" dirty="0"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/>
              <a:t>Сроки исследования:</a:t>
            </a:r>
            <a:r>
              <a:rPr lang="ru" sz="1000" dirty="0"/>
              <a:t> 1</a:t>
            </a:r>
            <a:r>
              <a:rPr lang="en-US" sz="1000" dirty="0"/>
              <a:t>5</a:t>
            </a:r>
            <a:r>
              <a:rPr lang="ru" sz="1000" dirty="0"/>
              <a:t>.0</a:t>
            </a:r>
            <a:r>
              <a:rPr lang="en-US" sz="1000" dirty="0"/>
              <a:t>9</a:t>
            </a:r>
            <a:r>
              <a:rPr lang="ru" sz="1000" dirty="0"/>
              <a:t>.2022 - </a:t>
            </a:r>
            <a:r>
              <a:rPr lang="en-US" sz="1000" dirty="0"/>
              <a:t>10</a:t>
            </a:r>
            <a:r>
              <a:rPr lang="ru" sz="1000" dirty="0"/>
              <a:t>.</a:t>
            </a:r>
            <a:r>
              <a:rPr lang="en-US" sz="1000" dirty="0"/>
              <a:t>10</a:t>
            </a:r>
            <a:r>
              <a:rPr lang="ru" sz="1000" dirty="0"/>
              <a:t>.2022</a:t>
            </a: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/>
              <a:t>Объем выборочной совокупности -   </a:t>
            </a:r>
            <a:r>
              <a:rPr lang="en-US" sz="1000" b="1" dirty="0"/>
              <a:t>200</a:t>
            </a:r>
            <a:r>
              <a:rPr lang="ru" sz="1000" b="1" dirty="0"/>
              <a:t> респондентов</a:t>
            </a: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b="1" dirty="0">
                <a:solidFill>
                  <a:srgbClr val="434343"/>
                </a:solidFill>
              </a:rPr>
              <a:t>Геолокация: </a:t>
            </a:r>
            <a:r>
              <a:rPr lang="ru" sz="1000" dirty="0">
                <a:solidFill>
                  <a:srgbClr val="434343"/>
                </a:solidFill>
              </a:rPr>
              <a:t>Республика Казахстан - г. </a:t>
            </a:r>
            <a:r>
              <a:rPr lang="ru-RU" sz="1000" dirty="0">
                <a:solidFill>
                  <a:srgbClr val="434343"/>
                </a:solidFill>
              </a:rPr>
              <a:t>Караганда</a:t>
            </a:r>
            <a:endParaRPr sz="1000" dirty="0">
              <a:solidFill>
                <a:srgbClr val="99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-US" sz="1000" b="1" dirty="0">
                <a:solidFill>
                  <a:srgbClr val="434343"/>
                </a:solidFill>
              </a:rPr>
            </a:br>
            <a:r>
              <a:rPr lang="ru" sz="1000" b="1" dirty="0">
                <a:solidFill>
                  <a:srgbClr val="434343"/>
                </a:solidFill>
              </a:rPr>
              <a:t>Статистическая погрешность – </a:t>
            </a:r>
            <a:r>
              <a:rPr lang="ru-RU" sz="1000" b="1" dirty="0">
                <a:solidFill>
                  <a:srgbClr val="434343"/>
                </a:solidFill>
              </a:rPr>
              <a:t>менее 1</a:t>
            </a:r>
            <a:r>
              <a:rPr lang="ru" sz="1000" b="1" dirty="0">
                <a:solidFill>
                  <a:srgbClr val="434343"/>
                </a:solidFill>
              </a:rPr>
              <a:t>%. </a:t>
            </a:r>
            <a:r>
              <a:rPr lang="ru" sz="1000" dirty="0">
                <a:solidFill>
                  <a:srgbClr val="434343"/>
                </a:solidFill>
              </a:rPr>
              <a:t>Выборочная совокупность репрезентирует половозрастную </a:t>
            </a:r>
            <a:r>
              <a:rPr lang="ru-RU" sz="1000" dirty="0">
                <a:solidFill>
                  <a:srgbClr val="434343"/>
                </a:solidFill>
              </a:rPr>
              <a:t>и языковую</a:t>
            </a:r>
            <a:r>
              <a:rPr lang="ru" sz="1000" dirty="0">
                <a:solidFill>
                  <a:srgbClr val="434343"/>
                </a:solidFill>
              </a:rPr>
              <a:t> </a:t>
            </a:r>
            <a:r>
              <a:rPr lang="ru-RU" sz="1000" dirty="0">
                <a:solidFill>
                  <a:srgbClr val="434343"/>
                </a:solidFill>
              </a:rPr>
              <a:t>структуру </a:t>
            </a:r>
            <a:r>
              <a:rPr lang="ru" sz="1000" dirty="0">
                <a:solidFill>
                  <a:srgbClr val="434343"/>
                </a:solidFill>
              </a:rPr>
              <a:t>генеральной совокупности (</a:t>
            </a:r>
            <a:r>
              <a:rPr lang="ru-RU" sz="1000" dirty="0">
                <a:solidFill>
                  <a:srgbClr val="434343"/>
                </a:solidFill>
              </a:rPr>
              <a:t>студентов 1 – 4 курсов очного отделения бакалавриата «Академии «</a:t>
            </a:r>
            <a:r>
              <a:rPr lang="en-US" sz="1000" dirty="0">
                <a:solidFill>
                  <a:srgbClr val="434343"/>
                </a:solidFill>
              </a:rPr>
              <a:t>BOLASHAQ</a:t>
            </a:r>
            <a:r>
              <a:rPr lang="ru-RU" sz="1000" dirty="0">
                <a:solidFill>
                  <a:srgbClr val="434343"/>
                </a:solidFill>
              </a:rPr>
              <a:t>»</a:t>
            </a:r>
            <a:r>
              <a:rPr lang="ru" sz="1000" dirty="0">
                <a:solidFill>
                  <a:srgbClr val="434343"/>
                </a:solidFill>
              </a:rPr>
              <a:t>). </a:t>
            </a:r>
            <a:br>
              <a:rPr lang="ru" sz="1000" dirty="0">
                <a:solidFill>
                  <a:srgbClr val="434343"/>
                </a:solidFill>
              </a:rPr>
            </a:br>
            <a:endParaRPr sz="1000" b="1" dirty="0">
              <a:solidFill>
                <a:srgbClr val="434343"/>
              </a:solidFill>
            </a:endParaRPr>
          </a:p>
          <a:p>
            <a:pPr lvl="0">
              <a:spcBef>
                <a:spcPts val="800"/>
              </a:spcBef>
              <a:buClr>
                <a:srgbClr val="505050"/>
              </a:buClr>
            </a:pPr>
            <a:r>
              <a:rPr lang="ru-RU" sz="1000" b="1" dirty="0">
                <a:solidFill>
                  <a:srgbClr val="505050"/>
                </a:solidFill>
              </a:rPr>
              <a:t>ЦЕЛЬ И ЗАДАЧИ ИССЛЕДОВАНИЯ</a:t>
            </a:r>
            <a:br>
              <a:rPr lang="ru-RU" sz="1000" b="1" dirty="0">
                <a:solidFill>
                  <a:srgbClr val="505050"/>
                </a:solidFill>
              </a:rPr>
            </a:br>
            <a:br>
              <a:rPr lang="en-US" sz="1000" b="1" dirty="0">
                <a:solidFill>
                  <a:srgbClr val="505050"/>
                </a:solidFill>
              </a:rPr>
            </a:br>
            <a:r>
              <a:rPr lang="ru-RU" sz="1000" b="1" dirty="0">
                <a:solidFill>
                  <a:srgbClr val="505050"/>
                </a:solidFill>
              </a:rPr>
              <a:t>Объект исследования:</a:t>
            </a:r>
            <a:r>
              <a:rPr lang="ru-RU" sz="1000" dirty="0">
                <a:solidFill>
                  <a:srgbClr val="505050"/>
                </a:solidFill>
              </a:rPr>
              <a:t> Студенческая молодежь</a:t>
            </a:r>
            <a:br>
              <a:rPr lang="ru-RU" sz="1000" dirty="0">
                <a:solidFill>
                  <a:srgbClr val="505050"/>
                </a:solidFill>
              </a:rPr>
            </a:br>
            <a:endParaRPr sz="1000" dirty="0">
              <a:solidFill>
                <a:srgbClr val="434343"/>
              </a:solidFill>
            </a:endParaRPr>
          </a:p>
          <a:p>
            <a:pPr lvl="0">
              <a:buClr>
                <a:srgbClr val="000000"/>
              </a:buClr>
            </a:pPr>
            <a:r>
              <a:rPr lang="ru-RU" sz="1000" b="1" dirty="0">
                <a:solidFill>
                  <a:srgbClr val="505050"/>
                </a:solidFill>
              </a:rPr>
              <a:t>Предмет исследования:</a:t>
            </a:r>
            <a:r>
              <a:rPr lang="ru-RU" sz="1000" dirty="0">
                <a:solidFill>
                  <a:srgbClr val="505050"/>
                </a:solidFill>
              </a:rPr>
              <a:t> Антикоррупционная культура молодежи</a:t>
            </a:r>
            <a:br>
              <a:rPr lang="ru-RU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b="1" dirty="0">
                <a:solidFill>
                  <a:srgbClr val="505050"/>
                </a:solidFill>
                <a:highlight>
                  <a:srgbClr val="F4F4F4"/>
                </a:highlight>
              </a:rPr>
              <a:t>Цель:</a:t>
            </a:r>
            <a:r>
              <a:rPr lang="ru-RU" sz="1000" dirty="0">
                <a:solidFill>
                  <a:srgbClr val="505050"/>
                </a:solidFill>
                <a:highlight>
                  <a:srgbClr val="F4F4F4"/>
                </a:highlight>
              </a:rPr>
              <a:t> Анализ уровня антикоррупционной культуры молодежи (на примере студентов «Академии «BOLASHAQ»)</a:t>
            </a:r>
            <a:br>
              <a:rPr lang="ru-RU" sz="1000" dirty="0">
                <a:solidFill>
                  <a:srgbClr val="505050"/>
                </a:solidFill>
              </a:rPr>
            </a:br>
            <a:endParaRPr sz="1000" dirty="0">
              <a:solidFill>
                <a:srgbClr val="434343"/>
              </a:solidFill>
            </a:endParaRPr>
          </a:p>
        </p:txBody>
      </p:sp>
      <p:sp>
        <p:nvSpPr>
          <p:cNvPr id="99" name="Google Shape;99;g11ada35a6fc_0_0"/>
          <p:cNvSpPr txBox="1">
            <a:spLocks noGrp="1"/>
          </p:cNvSpPr>
          <p:nvPr>
            <p:ph type="title" idx="3"/>
          </p:nvPr>
        </p:nvSpPr>
        <p:spPr>
          <a:xfrm>
            <a:off x="4680000" y="653725"/>
            <a:ext cx="4300800" cy="4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000" b="1" dirty="0">
                <a:highlight>
                  <a:schemeClr val="lt2"/>
                </a:highlight>
              </a:rPr>
              <a:t>Задачи: </a:t>
            </a:r>
            <a:br>
              <a:rPr lang="en-US" sz="1000" b="1" dirty="0">
                <a:highlight>
                  <a:schemeClr val="lt2"/>
                </a:highlight>
              </a:rPr>
            </a:br>
            <a:endParaRPr sz="300" b="1" dirty="0">
              <a:highlight>
                <a:schemeClr val="lt2"/>
              </a:highlight>
            </a:endParaRP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" sz="1000" dirty="0">
                <a:highlight>
                  <a:schemeClr val="lt2"/>
                </a:highlight>
              </a:rPr>
              <a:t>Определить </a:t>
            </a:r>
            <a:r>
              <a:rPr lang="ru-RU" sz="1000" dirty="0">
                <a:highlight>
                  <a:schemeClr val="lt2"/>
                </a:highlight>
              </a:rPr>
              <a:t>уровень восприятия коррупции, характеризующий систему ценностей и отношение молодежи к проявлениям коррупции</a:t>
            </a:r>
            <a:br>
              <a:rPr lang="ru" sz="1000" dirty="0">
                <a:highlight>
                  <a:schemeClr val="lt2"/>
                </a:highlight>
              </a:rPr>
            </a:br>
            <a:endParaRPr sz="1000" b="1" dirty="0">
              <a:solidFill>
                <a:srgbClr val="434343"/>
              </a:solidFill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80000" y="1384419"/>
            <a:ext cx="4300800" cy="310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Установить уровень устойчивости антикоррупционных ценностей в молодежной среде (готовность внести личный вклад в снижение коррупции, предлагаемые меры по профилактике коррупции и формированию антикоррупционной культуры в обществе)</a:t>
            </a:r>
            <a:br>
              <a:rPr lang="ru-RU" sz="1000" dirty="0">
                <a:highlight>
                  <a:schemeClr val="lt2"/>
                </a:highlight>
              </a:rPr>
            </a:b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680000" y="2179178"/>
            <a:ext cx="4300800" cy="218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Выявить степень удовлетворенности антикоррупционной политикой государства (степень осведомленности о госпрограммах по борьбе с коррупцией, мерах по противодействию коррупции, оценку уровня коррупции в стране и его изменения за последний год, уровень доверия к антикоррупционной политике государства)</a:t>
            </a: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000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4" name="Google Shape;99;g11ada35a6fc_0_0">
            <a:extLst>
              <a:ext uri="{FF2B5EF4-FFF2-40B4-BE49-F238E27FC236}">
                <a16:creationId xmlns:a16="http://schemas.microsoft.com/office/drawing/2014/main" id="{7D53A31F-B75F-C5CD-35D6-6D678FFB9A2D}"/>
              </a:ext>
            </a:extLst>
          </p:cNvPr>
          <p:cNvSpPr txBox="1">
            <a:spLocks/>
          </p:cNvSpPr>
          <p:nvPr/>
        </p:nvSpPr>
        <p:spPr>
          <a:xfrm>
            <a:off x="4680000" y="3238856"/>
            <a:ext cx="4300800" cy="112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000" dirty="0">
                <a:highlight>
                  <a:schemeClr val="lt2"/>
                </a:highlight>
              </a:rPr>
              <a:t>Выяснить оценку информационной открытости государственных органов по критериям полноты, актуальности и доступности размещенной информации в СМИ, на веб-сайтах госорганов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000" dirty="0">
              <a:highlight>
                <a:schemeClr val="lt2"/>
              </a:highlight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000" b="1" dirty="0"/>
              <a:t>Метод сбора информации: </a:t>
            </a:r>
            <a:r>
              <a:rPr lang="ru-RU" sz="1000" dirty="0"/>
              <a:t>Аудиторный</a:t>
            </a:r>
            <a:r>
              <a:rPr lang="ru-RU" sz="1000" b="1" dirty="0"/>
              <a:t> о</a:t>
            </a:r>
            <a:r>
              <a:rPr lang="ru-RU" sz="1000" dirty="0"/>
              <a:t>ффлайн - опрос</a:t>
            </a:r>
            <a:endParaRPr lang="ru-RU" sz="1000" b="1" dirty="0">
              <a:solidFill>
                <a:srgbClr val="434343"/>
              </a:solidFill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a709386da_1_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3" name="Google Shape;383;g13a709386da_1_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g13a709386da_1_57"/>
          <p:cNvSpPr txBox="1"/>
          <p:nvPr/>
        </p:nvSpPr>
        <p:spPr>
          <a:xfrm>
            <a:off x="4403804" y="410198"/>
            <a:ext cx="4701680" cy="473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Обращает на себя внимание неоднозначность представлений респондентов об антикоррупционной политике государства.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мнению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недоминантного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большинства (40%), 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государственные органы делают мало для противодействия коррупции.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Сторонники этого мнения чаще представлены среди: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Юношей (58,1%); 18 и 21 летних (52,2%-66,7% соответственно); четверокурсников (47,8%); студентов </a:t>
            </a:r>
            <a:r>
              <a:rPr kumimoji="0" lang="ru-RU" sz="100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групп обучения (41,9%).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среднем каждый восьмой опрошенный придерживается более радикального мнения – государство 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ничего не делает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Это мнение в основном: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(18,4%); 20 летних (24,6%); третьекурсников (24,5%); студентов русскоязычных групп обучения (13,3%).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Совокупный показатель критиков антикоррупционной политики государства – 53%. Резко контрастируют с мнениями критиков представления 42% респондентов, согласно которым государственные органы делают все возможное, делают много для противодействия коррупции.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Делают 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возможное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мнение в среднем более четверти опрошенных, среди которых чаще встречаются: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Девушки (29,6%); 19 и 20 летние (31,3%-32,8%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 четверокурсники (28,3%);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(27,1%).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Делают много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мнение седьмой части опрошенных, главным образом: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Девушек (18,4%); 18 летних (23,9%); первокурсников (23,1%); русскоязычных студентов (17,8%).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g13a709386da_1_57"/>
          <p:cNvSpPr txBox="1"/>
          <p:nvPr/>
        </p:nvSpPr>
        <p:spPr>
          <a:xfrm>
            <a:off x="284424" y="477175"/>
            <a:ext cx="397054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ОЦЕНКА АНТИКОРРУПЦИОННОЙ ПОЛИТИКИ ГОСУДАРСТВА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5030EE2-091D-2836-48F4-1C64AF911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127967"/>
              </p:ext>
            </p:extLst>
          </p:nvPr>
        </p:nvGraphicFramePr>
        <p:xfrm>
          <a:off x="193961" y="1093863"/>
          <a:ext cx="4061006" cy="316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2461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g137d1d21ee2_1_168"/>
          <p:cNvSpPr txBox="1"/>
          <p:nvPr/>
        </p:nvSpPr>
        <p:spPr>
          <a:xfrm>
            <a:off x="4595825" y="523753"/>
            <a:ext cx="4263750" cy="428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В общей сложности 50% оценивают эффективность антикоррупционных мер правоохранительных органов как низкую и ниже критики: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каждые третий-четвертый опрошенные поставили 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низкую оценку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Показатели низкой оценки превышают средний по массиву в группах: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Девушек (29,6%); 20-21 летних (36,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1%-42,9%); третьекурсников (34,1%) и четверокурсников (32,6%); студентов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групп обучения (29%).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Абсолютную неэффективность антикоррупционных мер правоохранительных органов (</a:t>
            </a:r>
            <a:r>
              <a:rPr kumimoji="0" 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ниже критики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) отмечает в среднем каждый пятый участник опроса. Чаще всего: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(28%); 18  и 19 летние (28,3%-26,6% соответственно); первокурсники (28,8%) и четверокурсники (26,1%); русскоязычные студенты.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уровне одной трети респондентов эффективность антикоррупционных мер правоохранительных структур оценивается как </a:t>
            </a:r>
            <a:r>
              <a:rPr lang="ru-RU" sz="1000" b="1" i="1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средняя. 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Разделяют данную оценку по большей части: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Юноши (37,8%); 20 и 21 летние (34,4%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-57,1% соответственно); второкурсники (43,1%) и четверокурсники (39,1%); </a:t>
            </a:r>
            <a:r>
              <a:rPr lang="ru-RU" sz="1000" dirty="0" err="1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(34,2%).</a:t>
            </a:r>
            <a:endParaRPr kumimoji="0" sz="100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g137d1d21ee2_1_168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284424" y="477175"/>
            <a:ext cx="403517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ОЦЕНКА АНТИКОРРУПЦИОННОЙ ПОЛИТИКИ ГОСУДАРСТВА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ru-RU" sz="1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1DCEB2-3650-34CD-FC66-AE6222BED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933178"/>
              </p:ext>
            </p:extLst>
          </p:nvPr>
        </p:nvGraphicFramePr>
        <p:xfrm>
          <a:off x="193960" y="1319251"/>
          <a:ext cx="4354215" cy="315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1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722317"/>
            <a:ext cx="73152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АНТИКОРРУПЦИОННЫЕ УСТАНОВКИ МОЛОДЕЖИ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6430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33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4595825" y="671525"/>
            <a:ext cx="4168800" cy="3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Доминантный тренд – понимание необходимости участия общества в борьбе с коррупцией среди опрошенных студентов. Уровень понимания такой необходимости превышает средний показатель по массиву в группах: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(73%)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и 21 летних (80,4%-71,4% соответственно)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Первокурсников (80,8%) и второкурсников (69%)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Русскоязычных студентов (82,2%).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имеет определенного мнения в среднем каждый четвертый опрошенный. В основном: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(28%)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19, 20 и 21 летние (28,1%-27,9%-28,6% соответственно)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Студенты третьих курсов (38,6%)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(25,8%).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ru-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АНТИКОРРУПЦИОННЫЕ УСТАНОВКИ МОЛОДЕЖИ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177D3-D4D5-48C0-84C1-44920529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1" y="1187866"/>
            <a:ext cx="3580688" cy="2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5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7d1d21ee2_1_1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34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299" name="Google Shape;299;g137d1d21ee2_1_179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g137d1d21ee2_1_179"/>
          <p:cNvSpPr txBox="1"/>
          <p:nvPr/>
        </p:nvSpPr>
        <p:spPr>
          <a:xfrm>
            <a:off x="4319599" y="350378"/>
            <a:ext cx="4785885" cy="439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рейтинге антикоррупционных мер, по показателю частоты упоминаний, верхнюю строчку занимает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ужесточение законодательства по борьбе с коррупцией (72%).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Величина данного показателя отклоняется в сторону увеличения в группах: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(77%); 20 летних (88,5%); третьекурсников (90,9%);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студентов (78,7%).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второй строчке рейтинга –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повышение правовой грамотности (54%).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группах юношей и девушек частота упоминаний этой меры соотносится со средним значением (54,1%-53,6% соответственно). Превышение среднего показателя среди: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18, 20 и 21 летних (58,7%-70,5%-66,7% соответственно); первокурсников (57,7%) и четверокурсников (73,9%);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казахоязычных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студентов (54,8%).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третьей строчке –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повышение эффективности деятельности правоохранительных органов по борьбе с коррупционерами (46,5%).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Вклад в рейтинг указанной меры внесли главным образом: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(50%); 18 и 19 летние (56,5%-57,8% соответственно); первокурсники (61,5%), второкурсники (48,3%) и третьекурсники (50%);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(49%).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четвертой строчке –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жесткий контроль за распределением и расходованием бюджетных средств (40,5%).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Показатели частоты упоминаний этой меры среди юношей и девушек соотносятся в сопоставимых пределах со средним значением (41,9%-40% соответственно).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Чаще всего предлагают ее: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и 21 летние (43,8%-66,7% соответственно); второкурсники (50%) и четверокурсники (47,8%); русскоязычные студенты (48,9%).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sz="1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g137d1d21ee2_1_179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ru-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АНТИКОРРУПЦИОННЫЕ УСТАНОВКИ МОЛОДЕЖИ 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E81789B-0608-6826-37B4-FA6377486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730628"/>
              </p:ext>
            </p:extLst>
          </p:nvPr>
        </p:nvGraphicFramePr>
        <p:xfrm>
          <a:off x="188007" y="815875"/>
          <a:ext cx="4131591" cy="345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7694DB-D578-43F4-BD6C-F6D071704CDD}"/>
              </a:ext>
            </a:extLst>
          </p:cNvPr>
          <p:cNvSpPr/>
          <p:nvPr/>
        </p:nvSpPr>
        <p:spPr>
          <a:xfrm>
            <a:off x="188008" y="4346486"/>
            <a:ext cx="413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i="1" dirty="0">
                <a:latin typeface="Helvetica Neue" panose="020B0604020202020204" charset="0"/>
              </a:rPr>
              <a:t>Примечание:</a:t>
            </a:r>
            <a:r>
              <a:rPr lang="ru-RU" sz="900" i="1" dirty="0">
                <a:latin typeface="Helvetica Neue" panose="020B0604020202020204" charset="0"/>
              </a:rPr>
              <a:t> Множественный выбор. Количество ответов ограничено – не более трех, сумма ответов превышает 100%</a:t>
            </a:r>
            <a:endParaRPr lang="ru-RU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7d1d21ee2_1_20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35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310" name="Google Shape;310;g137d1d21ee2_1_207"/>
          <p:cNvSpPr txBox="1"/>
          <p:nvPr/>
        </p:nvSpPr>
        <p:spPr>
          <a:xfrm>
            <a:off x="342800" y="965250"/>
            <a:ext cx="3972826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g137d1d21ee2_1_207"/>
          <p:cNvSpPr txBox="1"/>
          <p:nvPr/>
        </p:nvSpPr>
        <p:spPr>
          <a:xfrm>
            <a:off x="4561210" y="477175"/>
            <a:ext cx="4354214" cy="466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Декларируют готовность принять личное участие в противодействии и борьбе с коррупцией более трети опрошенных. Это: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(44%); 18 и 20 летние (63%-42,6% соответственно); первокурсники (51,9%);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(40%).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готовы и не будут участвовать в общем целом 53,5% участников опроса: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каждый пятый респондент отметил категоричное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«нет».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Отказ от участия чаще встречается среди: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Юношей (31,1%); 19 и 20 летних (21,9%-26,2% соответственно); второкурсников (22,4%) и третьекурсников (25%); русскоязычных студентов (22,2%).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среднем каждый шестой опрошенный либо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пока не готов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участвовать, либо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сомневается, что это поможет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борьбе с коррупцией.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первых преобладают: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(23,2%); 19 и 21 летние (23,4%-23,8% соответственно); первокурсники (19,2%) и второкурсники (24,1%); русскоязычные студенты (22,2%).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вторых активнее представлены: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(28,4%); 19 и 21 летние (23,4%-28,6% соответственно); четверокурсники (26,1%);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студенты (18,7%).</a:t>
            </a:r>
            <a:endParaRPr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g137d1d21ee2_1_207"/>
          <p:cNvSpPr txBox="1"/>
          <p:nvPr/>
        </p:nvSpPr>
        <p:spPr>
          <a:xfrm>
            <a:off x="284425" y="47717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1000" b="0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g137d1d21ee2_1_207"/>
          <p:cNvSpPr txBox="1"/>
          <p:nvPr/>
        </p:nvSpPr>
        <p:spPr>
          <a:xfrm>
            <a:off x="474485" y="483295"/>
            <a:ext cx="383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АНТИКОРРУПЦИОННЫЕ УСТАНОВКИ МОЛОДЕЖИ</a:t>
            </a:r>
            <a:endParaRPr sz="1000" b="0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83D558E-E203-A747-3F08-739AD0DDE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207667"/>
              </p:ext>
            </p:extLst>
          </p:nvPr>
        </p:nvGraphicFramePr>
        <p:xfrm>
          <a:off x="531450" y="1142250"/>
          <a:ext cx="3839700" cy="300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0045C9-7F1D-4C9F-B511-3E5B27D2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7" y="399150"/>
            <a:ext cx="4045200" cy="272375"/>
          </a:xfrm>
        </p:spPr>
        <p:txBody>
          <a:bodyPr/>
          <a:lstStyle/>
          <a:p>
            <a:r>
              <a:rPr lang="ru-RU" sz="1000" dirty="0"/>
              <a:t>АНТИКОРРУПЦИОННЫЕ УСТАНОВКИ МОЛОДЕЖИ</a:t>
            </a:r>
          </a:p>
        </p:txBody>
      </p:sp>
      <p:sp>
        <p:nvSpPr>
          <p:cNvPr id="327" name="Google Shape;327;gda27bd82f9_0_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36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328" name="Google Shape;328;gda27bd82f9_0_1"/>
          <p:cNvSpPr txBox="1"/>
          <p:nvPr/>
        </p:nvSpPr>
        <p:spPr>
          <a:xfrm>
            <a:off x="342800" y="965250"/>
            <a:ext cx="397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gda27bd82f9_0_1"/>
          <p:cNvSpPr txBox="1"/>
          <p:nvPr/>
        </p:nvSpPr>
        <p:spPr>
          <a:xfrm>
            <a:off x="4595825" y="671525"/>
            <a:ext cx="41688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Активная категория респондентов, готовых к разным видам участия в профилактике и борьбе с коррупцией – всего 28,5%. В составе этой аудитории в среднем одним респондентом  отмечены все три вида участия.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Немногим менее трех четвертей из них готовы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давать взяток, не практиковать «подношения».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Особенно выделяются: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(71,6%); 20 летние (80,3%); третьекурсники (88,6%);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студенты (77,4%).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Две трети  указанной аудитории готовы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заявлять в правоохранительные органы.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них активно представлены: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Юноши (68,9%); 20 летние (83,6%); третьекурсники (86,4%);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(71,6%).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Более половины активных респондентов готовы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проводить разъяснительную работу. 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их составе чаще встречаются: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Девушки (56,8%); 20 летние (77%); третьекурсники (77,3%); </a:t>
            </a:r>
            <a:r>
              <a:rPr lang="ru-RU" sz="1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казахоязычные</a:t>
            </a: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(63,9%).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Пассивная категория респондентов составляет в общей сложности 71,5%. Это те, кто указал – </a:t>
            </a:r>
            <a:r>
              <a:rPr lang="ru-RU" sz="10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участия принимать не буду, от меня мало что зависит, затрудняюсь ответить.</a:t>
            </a:r>
            <a:endParaRPr sz="1000"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190568"/>
              </p:ext>
            </p:extLst>
          </p:nvPr>
        </p:nvGraphicFramePr>
        <p:xfrm>
          <a:off x="180294" y="801366"/>
          <a:ext cx="4168800" cy="326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F547CB-ADEB-40ED-85AF-A4F0AC7D5EB7}"/>
              </a:ext>
            </a:extLst>
          </p:cNvPr>
          <p:cNvSpPr/>
          <p:nvPr/>
        </p:nvSpPr>
        <p:spPr>
          <a:xfrm>
            <a:off x="282011" y="4361523"/>
            <a:ext cx="4605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i="1" dirty="0">
                <a:latin typeface="Helvetica Neue" panose="020B0604020202020204" charset="0"/>
              </a:rPr>
              <a:t>Примечание:</a:t>
            </a:r>
            <a:r>
              <a:rPr lang="ru-RU" sz="900" i="1" dirty="0">
                <a:latin typeface="Helvetica Neue" panose="020B0604020202020204" charset="0"/>
              </a:rPr>
              <a:t> Множественный выбор. Количество ответов ограничено – не более трех, сумма ответов превышает 100%</a:t>
            </a:r>
            <a:endParaRPr lang="ru-RU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4023f5d4_0_0"/>
          <p:cNvSpPr txBox="1">
            <a:spLocks noGrp="1"/>
          </p:cNvSpPr>
          <p:nvPr>
            <p:ph type="title" idx="3"/>
          </p:nvPr>
        </p:nvSpPr>
        <p:spPr>
          <a:xfrm>
            <a:off x="293025" y="670775"/>
            <a:ext cx="4196400" cy="411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000" dirty="0"/>
              <a:t>Молодежь практически не имеет ресурса противодействия при вовлечении в бытовую коррупцию. Формирование у нее лояльности к коррупционным проявлениям, восприятия коррупции как приемлемой социальной практики влечет за собой </a:t>
            </a:r>
            <a:r>
              <a:rPr lang="ru-RU" sz="1000" dirty="0" err="1"/>
              <a:t>нормативизацию</a:t>
            </a:r>
            <a:r>
              <a:rPr lang="ru-RU" sz="1000" dirty="0"/>
              <a:t>  коррупции и как следствие – воспроизводство и расширение форм коррупционного взаимодействия в обществе. </a:t>
            </a:r>
            <a:br>
              <a:rPr lang="ru-RU" sz="1000" dirty="0"/>
            </a:br>
            <a:r>
              <a:rPr lang="ru-RU" sz="1000" dirty="0"/>
              <a:t>Несмотря на включение специальных дисциплин по антикоррупционному просвещению в вузовскую программу, пока нельзя говорить о реализации комплексной образовательной деятельности антикоррупционного характера в Казахстане.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>
                <a:solidFill>
                  <a:srgbClr val="505050"/>
                </a:solidFill>
              </a:rPr>
              <a:t>В связи с особой значимостью формирования антикоррупционной культуры молодежи в сентябре текущего года было проведено социологическое исследование, посвященное изучению уровня молодежного восприятия коррупции, характеризующего систему ценностей и отношение молодежи к коррупционным проявлениям. </a:t>
            </a: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</a:rPr>
              <a:t>Результаты исследования представлены в настоящем отчете. Его эмпирическую основу составляют данные оффлайн-опроса</a:t>
            </a:r>
            <a:endParaRPr sz="1000" dirty="0"/>
          </a:p>
        </p:txBody>
      </p:sp>
      <p:sp>
        <p:nvSpPr>
          <p:cNvPr id="106" name="Google Shape;106;gd14023f5d4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107" name="Google Shape;107;gd14023f5d4_0_0"/>
          <p:cNvSpPr txBox="1"/>
          <p:nvPr/>
        </p:nvSpPr>
        <p:spPr>
          <a:xfrm>
            <a:off x="4596275" y="670775"/>
            <a:ext cx="4196400" cy="3370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5000"/>
              </a:lnSpc>
              <a:buSzPts val="1200"/>
            </a:pP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sym typeface="Helvetica Neue"/>
              </a:rPr>
              <a:t>студентов 1-4 курсов очного отделения бакалавриата ЧУ «Академии «</a:t>
            </a:r>
            <a:r>
              <a:rPr lang="en-US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sym typeface="Helvetica Neue"/>
              </a:rPr>
              <a:t>BOLASHAQ</a:t>
            </a: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sym typeface="Helvetica Neue"/>
              </a:rPr>
              <a:t>» г. Караганда, прошедшие</a:t>
            </a:r>
            <a:br>
              <a:rPr lang="ru-RU" sz="1000" dirty="0">
                <a:solidFill>
                  <a:srgbClr val="505050"/>
                </a:solidFill>
                <a:latin typeface="Helvetica Neue"/>
                <a:sym typeface="Helvetica Neue"/>
              </a:rPr>
            </a:b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предварительную фильтрацию с использованием вопросных техник и методологии проверки на искренность ответов.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000" dirty="0">
              <a:solidFill>
                <a:srgbClr val="505050"/>
              </a:solidFill>
              <a:highlight>
                <a:srgbClr val="F3F3F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Контроль за выборкой проводился методом квотирования с учетом известных характеристик генеральной совокупности (пол, возраст, язык обучения) так, чтобы распределение этих характеристик в выборке отражало их пропорции в генеральной совокупности.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000" dirty="0">
              <a:solidFill>
                <a:srgbClr val="505050"/>
              </a:solidFill>
              <a:highlight>
                <a:srgbClr val="F3F3F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505050"/>
                </a:solidFill>
                <a:highlight>
                  <a:srgbClr val="F3F3F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Учитывая небольшой объем выборочной совокупности и  специфику геолокации, выводы анализа применимы лишь в рамках обследованной целевой аудитории и не подлежат широким обобщениям. Вместе с тем, полученные результаты могут быть полезны  для выработки методов и технологий формирования антикоррупционной культуры различных возрастных групп молодежи.</a:t>
            </a:r>
            <a:endParaRPr sz="1000" dirty="0">
              <a:solidFill>
                <a:srgbClr val="505050"/>
              </a:solidFill>
              <a:highlight>
                <a:srgbClr val="F3F3F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gd14023f5d4_0_0"/>
          <p:cNvSpPr txBox="1">
            <a:spLocks noGrp="1"/>
          </p:cNvSpPr>
          <p:nvPr>
            <p:ph type="title"/>
          </p:nvPr>
        </p:nvSpPr>
        <p:spPr>
          <a:xfrm>
            <a:off x="284425" y="377680"/>
            <a:ext cx="26772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/>
              <a:t>ВВЕДЕНИЕ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b5defa28_0_15"/>
          <p:cNvSpPr txBox="1">
            <a:spLocks noGrp="1"/>
          </p:cNvSpPr>
          <p:nvPr>
            <p:ph type="title"/>
          </p:nvPr>
        </p:nvSpPr>
        <p:spPr>
          <a:xfrm>
            <a:off x="292375" y="368304"/>
            <a:ext cx="28866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/>
              <a:t>РЕЗЮМЕ (ВЫВОДЫ И ОБОБЩЕНИЯ)</a:t>
            </a:r>
            <a:endParaRPr/>
          </a:p>
        </p:txBody>
      </p:sp>
      <p:sp>
        <p:nvSpPr>
          <p:cNvPr id="114" name="Google Shape;114;g12db5defa28_0_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115" name="Google Shape;115;g12db5defa28_0_15"/>
          <p:cNvSpPr txBox="1">
            <a:spLocks noGrp="1"/>
          </p:cNvSpPr>
          <p:nvPr>
            <p:ph type="title" idx="3"/>
          </p:nvPr>
        </p:nvSpPr>
        <p:spPr>
          <a:xfrm>
            <a:off x="292375" y="698604"/>
            <a:ext cx="3920701" cy="395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/>
              <a:t>В материале исследования находит существенное эмпирическое подтверждение актуальность изучения и формирования антикоррупционного правосознания и в целом антикоррупционной культуры студенческой молодежи.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По результатам исследования получена развернутая картина представлений студенческой молодежи о сути и причинах коррупции в Казахстане, эмоциональных реакциях на сообщения о коррупционных преступлениях, уровне осведомленности и отношении к антикоррупционной политике государства, о степени заинтересованности в противодействии коррупции. Подавляющее большинство молодежи (73,5%) осознает издержки коррупции для каждого казахстанца и страны в целом. Но, при высоком осуждении коррупционных преступлений и признании в качестве наиболее эффективной меры ужесточение законодательства по борьбе с коррупцией (72%) опрошенные молодые люди практически не готовы участвовать в профилактике и борьбе с ней (71,5%). В этой связи нынешняя гражданская позиция молодежи в отношении коррупции может рассматриваться как предиктор («предсказатель», средство прогнозирования) характера и направленности ее антикоррупционной или коррупционной активности в среднесрочной перспективе. 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Согласно полученным данным, молодежь демонстрирует солидарные оценки высокого уровня коррупции в стране</a:t>
            </a:r>
            <a:endParaRPr sz="1000" dirty="0"/>
          </a:p>
        </p:txBody>
      </p:sp>
      <p:sp>
        <p:nvSpPr>
          <p:cNvPr id="116" name="Google Shape;116;g12db5defa28_0_15"/>
          <p:cNvSpPr txBox="1">
            <a:spLocks noGrp="1"/>
          </p:cNvSpPr>
          <p:nvPr>
            <p:ph type="title" idx="3"/>
          </p:nvPr>
        </p:nvSpPr>
        <p:spPr>
          <a:xfrm>
            <a:off x="4596275" y="698604"/>
            <a:ext cx="4205100" cy="444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ru-RU" sz="1000" dirty="0">
                <a:solidFill>
                  <a:srgbClr val="505050"/>
                </a:solidFill>
              </a:rPr>
              <a:t>(63,5%). Тренд восприятия студенческой молодежью коррупции совпадает с  официальными данными </a:t>
            </a:r>
            <a:r>
              <a:rPr lang="en-US" sz="1000" dirty="0">
                <a:solidFill>
                  <a:srgbClr val="505050"/>
                </a:solidFill>
              </a:rPr>
              <a:t>Transparency </a:t>
            </a:r>
            <a:r>
              <a:rPr lang="en-US" sz="1000" dirty="0" err="1">
                <a:solidFill>
                  <a:srgbClr val="505050"/>
                </a:solidFill>
              </a:rPr>
              <a:t>intrnational</a:t>
            </a:r>
            <a:r>
              <a:rPr lang="ru-RU" sz="1000" dirty="0">
                <a:solidFill>
                  <a:srgbClr val="505050"/>
                </a:solidFill>
              </a:rPr>
              <a:t> за 2021 г. о повышении индекса восприятия коррупции в Казахстане. </a:t>
            </a:r>
            <a:br>
              <a:rPr lang="en-US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Результаты исследования фиксируют двойственность позиций молодого поколения по отношению к коррупции. С одной стороны, большинство респондентов определяет коррупцию как деструктивное для общества явление; с другой – весомый сегмент студенческой молодежи (26,5%) проявляет нейтральное и безразличное отношение к ней, приобретающее подчас даже положительный оттенок («с коррупцией легче делать дела»). Каждый десятый опрошенный студент видит в коррупции привычный для казахстанского общества элемент социальной реальности: «Коррупция – необходимая часть нашей жизни, без нее ничего не сделать»). При этом 51% опрошенных признают влияние коррупции на свою жизнь, а 36% оказывались в коррупционных ситуациях (правда, по большей части на опыте близкого окружения – родных, друзей, знакомых). Соответственно большинство молодежи ассоциирует с коррупцией прежде всего бытовую коррупцию (74%): «Коррупция начинается с мелких взяток – «подарков» рядовым чиновникам и специалистам бюджетных учреждений». Таким образом, социализация молодежи происходит путем интегрирования коррупционных моделей поведения в индивидуальный и групповой опыт. </a:t>
            </a:r>
            <a:br>
              <a:rPr lang="ru-RU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Как показывает исследование, современная молодежь довольно</a:t>
            </a:r>
            <a:endParaRPr sz="1000" dirty="0">
              <a:latin typeface="Helvetica" panose="020B0604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709386da_13_6"/>
          <p:cNvSpPr txBox="1">
            <a:spLocks noGrp="1"/>
          </p:cNvSpPr>
          <p:nvPr>
            <p:ph type="title"/>
          </p:nvPr>
        </p:nvSpPr>
        <p:spPr>
          <a:xfrm>
            <a:off x="292375" y="368304"/>
            <a:ext cx="28866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/>
              <a:t>РЕЗЮМЕ (ВЫВОДЫ И ОБОБЩЕНИЯ)</a:t>
            </a:r>
            <a:endParaRPr/>
          </a:p>
        </p:txBody>
      </p:sp>
      <p:sp>
        <p:nvSpPr>
          <p:cNvPr id="122" name="Google Shape;122;g13a709386da_13_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123" name="Google Shape;123;g13a709386da_13_6"/>
          <p:cNvSpPr txBox="1">
            <a:spLocks noGrp="1"/>
          </p:cNvSpPr>
          <p:nvPr>
            <p:ph type="title" idx="3"/>
          </p:nvPr>
        </p:nvSpPr>
        <p:spPr>
          <a:xfrm>
            <a:off x="292375" y="735900"/>
            <a:ext cx="4294200" cy="410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000" dirty="0">
                <a:solidFill>
                  <a:srgbClr val="505050"/>
                </a:solidFill>
              </a:rPr>
              <a:t>скептически оценивает возможности государства победить коррупцию. Сомнения большинства молодых людей (53%) связаны с убеждением, что государство мало делает либо ничего не делает для противодействия коррупции. Эти сомнения питает неосведомленность молодежи (88%) о мерах, предпринимаемых государственными органами по противодействию коррупции.</a:t>
            </a:r>
            <a:br>
              <a:rPr lang="ru-RU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Анализ результатов исследования свидетельствует о неоднозначности позиций и  рассогласованности мнений опрошенной молодежи относительно борьбы с коррупцией. В общей сложности 43% молодых людей в большей или меньшей степени признают наличие у государства стремления решить проблему коррупции. Им противостоят 55% считающих, что у государства нет ни стремления, ни действий, чтобы решить эту проблему, а есть лишь видимость и имитация борьбы с коррупцией. Современная молодежь достаточно критично относится к роли государственных и местных органов власти и управления в противодействии коррупции по причинам их коррумпированности, информационной закрытости, низкой эффективности и неэффективности предпринимаемых ими антикоррупционных мер. Получается, что антикоррупционная политика государства – </a:t>
            </a:r>
            <a:r>
              <a:rPr lang="ru-RU" sz="1000" dirty="0" err="1">
                <a:solidFill>
                  <a:srgbClr val="505050"/>
                </a:solidFill>
              </a:rPr>
              <a:t>фантомальное</a:t>
            </a:r>
            <a:r>
              <a:rPr lang="ru-RU" sz="1000" dirty="0">
                <a:solidFill>
                  <a:srgbClr val="505050"/>
                </a:solidFill>
              </a:rPr>
              <a:t> явление для молодых когорт населения. Соответственно вряд ли она направит ситуацию с коррупцией в русло положительных изменений, так как коррупционные практики трансформируются в результате адаптации к новым условиям.</a:t>
            </a:r>
            <a:endParaRPr sz="1000" dirty="0"/>
          </a:p>
        </p:txBody>
      </p:sp>
      <p:sp>
        <p:nvSpPr>
          <p:cNvPr id="124" name="Google Shape;124;g13a709386da_13_6"/>
          <p:cNvSpPr txBox="1">
            <a:spLocks noGrp="1"/>
          </p:cNvSpPr>
          <p:nvPr>
            <p:ph type="title" idx="3"/>
          </p:nvPr>
        </p:nvSpPr>
        <p:spPr>
          <a:xfrm>
            <a:off x="4595825" y="735900"/>
            <a:ext cx="4216500" cy="410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000" dirty="0"/>
              <a:t>Привлекает особое внимание слабая актуализация личной ответственности в борьбе с коррупцией. Лишь 39,5% готовы внести в нее свой вклад. Опрошенная молодежь смещает акценты в общественную сферу, перекладывая ответственность в противодействии коррупции прежде всего на общество (68,5%).</a:t>
            </a: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r>
              <a:rPr lang="ru-RU" sz="1000" b="1" dirty="0"/>
              <a:t>РЕКОМЕНДАЦИИ</a:t>
            </a:r>
            <a:br>
              <a:rPr lang="ru-RU" sz="1000" b="1" dirty="0"/>
            </a:br>
            <a:br>
              <a:rPr lang="ru-RU" sz="1000" b="1" dirty="0"/>
            </a:br>
            <a:r>
              <a:rPr lang="ru-RU" sz="1000" dirty="0"/>
              <a:t>Итоги проведенного исследования приводят к заключению, что сегодня особую значимость приобретают образовательные программы и технологии, направленные на формирование антикоррупционной культуры и правосознания казахстанской молодежи. Принципами антикоррупционного образования должны стать: системность, комплексность, ориентация на возрастную специфику молодежных групп. Можно выделить следующие формы работы с молодежью, активно используемые в международной практике: проведение систематических просветительских, обучающих лекций, семинаров, тренингов, практикумов; проведение занятий и консультаций с привлечением экспертной сети; создание информационного поля для обмена информацией по вопросам противодействия коррупции; привлечение молодежи к выявлению коррупционных практик; привлечение студентов, магистрантов, аспирантов к реализации антикоррупционных проектов; включение специальных дисциплин</a:t>
            </a:r>
            <a:br>
              <a:rPr lang="ru-RU" sz="1000" dirty="0"/>
            </a:br>
            <a:endParaRPr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ab064ecfb_0_0"/>
          <p:cNvSpPr txBox="1">
            <a:spLocks noGrp="1"/>
          </p:cNvSpPr>
          <p:nvPr>
            <p:ph type="title"/>
          </p:nvPr>
        </p:nvSpPr>
        <p:spPr>
          <a:xfrm>
            <a:off x="292375" y="368304"/>
            <a:ext cx="28866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/>
              <a:t>РЕЗЮМЕ (ВЫВОДЫ И ОБОБЩЕНИЯ)</a:t>
            </a:r>
            <a:endParaRPr dirty="0"/>
          </a:p>
        </p:txBody>
      </p:sp>
      <p:sp>
        <p:nvSpPr>
          <p:cNvPr id="130" name="Google Shape;130;g13ab064ecfb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131" name="Google Shape;131;g13ab064ecfb_0_0"/>
          <p:cNvSpPr txBox="1">
            <a:spLocks noGrp="1"/>
          </p:cNvSpPr>
          <p:nvPr>
            <p:ph type="title" idx="3"/>
          </p:nvPr>
        </p:nvSpPr>
        <p:spPr>
          <a:xfrm>
            <a:off x="292375" y="735900"/>
            <a:ext cx="4294200" cy="4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000" dirty="0">
                <a:solidFill>
                  <a:srgbClr val="505050"/>
                </a:solidFill>
              </a:rPr>
              <a:t>по антикоррупционному просвещению (особенно в форме практикумов) в школьную и вузовскую программы.</a:t>
            </a:r>
            <a:br>
              <a:rPr lang="ru-RU" sz="1000" dirty="0"/>
            </a:br>
            <a:r>
              <a:rPr lang="ru-RU" sz="1000" dirty="0"/>
              <a:t>Результатами такой работы должны стать: формирование у молодежи активной гражданской позиции, нулевая терпимость к коррупции; повышение правовой, в том числе антикоррупционной культуры; формирование устойчивых моделей правового поведения; </a:t>
            </a:r>
            <a:r>
              <a:rPr lang="ru-RU" sz="1000" dirty="0" err="1"/>
              <a:t>институализация</a:t>
            </a:r>
            <a:r>
              <a:rPr lang="ru-RU" sz="1000" dirty="0"/>
              <a:t> практик при столкновении молодых людей с коррупционными проявлениями (маркирование ситуации как коррупционной, знания о том, куда можно обратиться за помощью, консультацией, что можно предпринять собственными силами); возможность обмена опытом антикоррупционного поведения в молодежной среде; формирование моделей этического поведения и кодекса взаимодействия с чиновниками.</a:t>
            </a:r>
            <a:br>
              <a:rPr lang="ru-RU" sz="1000" dirty="0"/>
            </a:br>
            <a:br>
              <a:rPr lang="ru-RU" sz="1000" dirty="0"/>
            </a:br>
            <a:r>
              <a:rPr lang="ru-RU" sz="1000" dirty="0"/>
              <a:t>В условиях, когда нарастает спрос на открытость сферы принятия решений, обрыв институтов обратной связи и имитация деятельности публичной политики могут привести только к росту, а не к снижению коррупционных практик. Для противодействия системной коррупции и формирования антикоррупционной культуры общества (без этого формирование антикоррупционной молодежной культуры невозможно) необходимо создание определенных предпосылок, главной из которых является повышение качества и системности публичной политики.  В настоящее время в Казахстане борьба с коррупцией актуализирует</a:t>
            </a:r>
            <a:endParaRPr sz="1000" dirty="0"/>
          </a:p>
        </p:txBody>
      </p:sp>
      <p:sp>
        <p:nvSpPr>
          <p:cNvPr id="132" name="Google Shape;132;g13ab064ecfb_0_0"/>
          <p:cNvSpPr txBox="1">
            <a:spLocks noGrp="1"/>
          </p:cNvSpPr>
          <p:nvPr>
            <p:ph type="title" idx="3"/>
          </p:nvPr>
        </p:nvSpPr>
        <p:spPr>
          <a:xfrm>
            <a:off x="4595825" y="735900"/>
            <a:ext cx="4216500" cy="446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000" dirty="0">
                <a:solidFill>
                  <a:srgbClr val="505050"/>
                </a:solidFill>
              </a:rPr>
              <a:t>поиск адекватной модели взаимодействия государственных структур и гражданского общества. Такой моделью и является развитие публичной политики. Институт публичной политики выступает условием и средством, позволяющим обществу</a:t>
            </a: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формировать стратегическую повестку дня, создавать стимулы и ценности антикоррупционного поведения, превращая его в элемент гражданской активности. Публичная политика выполняет четыре важные функции взаимодействия государства и общества: </a:t>
            </a: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1) артикуляция общественных интересов; 2) публичный контроль деятельности государственных органов и состояния дел в обществе; 3) влияние на антикоррупционную политику государства; 4) антикоррупционное просвещение граждан. </a:t>
            </a:r>
            <a:br>
              <a:rPr lang="ru-RU" sz="1000" dirty="0">
                <a:solidFill>
                  <a:srgbClr val="505050"/>
                </a:solidFill>
              </a:rPr>
            </a:br>
            <a:br>
              <a:rPr lang="ru-RU" sz="1000" dirty="0">
                <a:solidFill>
                  <a:srgbClr val="505050"/>
                </a:solidFill>
              </a:rPr>
            </a:br>
            <a:r>
              <a:rPr lang="ru-RU" sz="1000" dirty="0">
                <a:solidFill>
                  <a:srgbClr val="505050"/>
                </a:solidFill>
              </a:rPr>
              <a:t>Публичная сфера – это своеобразный инкубатор, позволяющий новым социальным технологиям оптимизировать механизмы взаимодействия государства, бизнеса и гражданского общества в совместном противодействии коррупции и подключать ресурс гражданских инициатив к контролю за деятельностью власти.</a:t>
            </a:r>
            <a:endParaRPr sz="1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1000" dirty="0"/>
              <a:t> </a:t>
            </a: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ДЕМОГРАФИЯ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100" dirty="0">
                <a:solidFill>
                  <a:srgbClr val="434343"/>
                </a:solidFill>
              </a:rPr>
              <a:t>ДЕМОГРАФИЯ</a:t>
            </a: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r>
              <a:rPr lang="ru" sz="1100" dirty="0">
                <a:solidFill>
                  <a:srgbClr val="434343"/>
                </a:solidFill>
              </a:rPr>
              <a:t>              </a:t>
            </a:r>
            <a:endParaRPr sz="11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9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5188793" y="589660"/>
            <a:ext cx="3872451" cy="38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lvl="0" indent="-179388">
              <a:buSzPts val="1000"/>
              <a:buFont typeface="Wingdings" panose="05000000000000000000" pitchFamily="2" charset="2"/>
              <a:buChar char="q"/>
            </a:pPr>
            <a:r>
              <a:rPr lang="ru-RU" sz="1000" dirty="0"/>
              <a:t>Гендерный профиль опрошенных – преимущественно женский. </a:t>
            </a: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sz="1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9A7E31-4AEA-6136-4D3B-1C9CE2106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51148"/>
              </p:ext>
            </p:extLst>
          </p:nvPr>
        </p:nvGraphicFramePr>
        <p:xfrm>
          <a:off x="318347" y="790573"/>
          <a:ext cx="2376727" cy="157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B81E7E6-910F-401A-8BF7-C3A0A5F4E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48944"/>
              </p:ext>
            </p:extLst>
          </p:nvPr>
        </p:nvGraphicFramePr>
        <p:xfrm>
          <a:off x="2555194" y="790575"/>
          <a:ext cx="2376727" cy="14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BC7EB29-D02A-4909-AA09-6F3DCC1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960946"/>
              </p:ext>
            </p:extLst>
          </p:nvPr>
        </p:nvGraphicFramePr>
        <p:xfrm>
          <a:off x="165464" y="2473779"/>
          <a:ext cx="2308315" cy="195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093D70D-57A0-4079-B32D-7DB02DFBA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682822"/>
              </p:ext>
            </p:extLst>
          </p:nvPr>
        </p:nvGraphicFramePr>
        <p:xfrm>
          <a:off x="2555194" y="2473779"/>
          <a:ext cx="2516607" cy="185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2AF3DE-D900-4FE2-AEE9-E6DF4DACC7AF}"/>
              </a:ext>
            </a:extLst>
          </p:cNvPr>
          <p:cNvSpPr txBox="1"/>
          <p:nvPr/>
        </p:nvSpPr>
        <p:spPr>
          <a:xfrm>
            <a:off x="4444162" y="4425043"/>
            <a:ext cx="4661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/>
              <a:t>Примечание:  </a:t>
            </a:r>
            <a:r>
              <a:rPr lang="ru-RU" sz="900" i="1" dirty="0"/>
              <a:t>В дальнейшем - в связи с малым объемом возрастных групп 22 – 23 года и старше  данные по этим группам не включены в разрез анализа</a:t>
            </a:r>
            <a:r>
              <a:rPr lang="ru-RU" sz="1000" i="1" dirty="0"/>
              <a:t>.</a:t>
            </a:r>
          </a:p>
        </p:txBody>
      </p:sp>
      <p:sp>
        <p:nvSpPr>
          <p:cNvPr id="5" name="Google Shape;144;p6">
            <a:extLst>
              <a:ext uri="{FF2B5EF4-FFF2-40B4-BE49-F238E27FC236}">
                <a16:creationId xmlns:a16="http://schemas.microsoft.com/office/drawing/2014/main" id="{DB6E32BD-7B83-22AB-8A33-ACCFC87FA0C1}"/>
              </a:ext>
            </a:extLst>
          </p:cNvPr>
          <p:cNvSpPr txBox="1">
            <a:spLocks/>
          </p:cNvSpPr>
          <p:nvPr/>
        </p:nvSpPr>
        <p:spPr>
          <a:xfrm>
            <a:off x="5153216" y="1000173"/>
            <a:ext cx="3796758" cy="309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000" dirty="0"/>
              <a:t>В составе выборки наиболее активно представлены </a:t>
            </a:r>
            <a:r>
              <a:rPr lang="ru-RU" sz="1000" dirty="0" err="1"/>
              <a:t>казахоязычные</a:t>
            </a:r>
            <a:r>
              <a:rPr lang="ru-RU" sz="1000" dirty="0"/>
              <a:t> студенты. </a:t>
            </a: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  <p:sp>
        <p:nvSpPr>
          <p:cNvPr id="6" name="Google Shape;144;p6">
            <a:extLst>
              <a:ext uri="{FF2B5EF4-FFF2-40B4-BE49-F238E27FC236}">
                <a16:creationId xmlns:a16="http://schemas.microsoft.com/office/drawing/2014/main" id="{3B9BC820-2D5E-422A-180D-C02629BAC06A}"/>
              </a:ext>
            </a:extLst>
          </p:cNvPr>
          <p:cNvSpPr txBox="1">
            <a:spLocks/>
          </p:cNvSpPr>
          <p:nvPr/>
        </p:nvSpPr>
        <p:spPr>
          <a:xfrm>
            <a:off x="5153216" y="1533675"/>
            <a:ext cx="3872451" cy="240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000" dirty="0"/>
              <a:t>Средний возраст участников опроса – примерно 19-20 лет.</a:t>
            </a: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  <p:sp>
        <p:nvSpPr>
          <p:cNvPr id="10" name="Google Shape;144;p6">
            <a:extLst>
              <a:ext uri="{FF2B5EF4-FFF2-40B4-BE49-F238E27FC236}">
                <a16:creationId xmlns:a16="http://schemas.microsoft.com/office/drawing/2014/main" id="{5B58A196-B506-405D-D7AF-AB8E1780C3DD}"/>
              </a:ext>
            </a:extLst>
          </p:cNvPr>
          <p:cNvSpPr txBox="1">
            <a:spLocks/>
          </p:cNvSpPr>
          <p:nvPr/>
        </p:nvSpPr>
        <p:spPr>
          <a:xfrm>
            <a:off x="5136050" y="1948441"/>
            <a:ext cx="3796758" cy="227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9388" indent="-179388">
              <a:buSzPts val="1000"/>
              <a:buFont typeface="Wingdings" panose="05000000000000000000" pitchFamily="2" charset="2"/>
              <a:buChar char="q"/>
            </a:pPr>
            <a:r>
              <a:rPr lang="ru-RU" sz="1000" dirty="0"/>
              <a:t>Среди респондентов несколько чаще встречаются студенты первых – вторых курсов разных образовательных программ.</a:t>
            </a: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br>
              <a:rPr lang="ru-RU" sz="1000" dirty="0"/>
            </a:b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5854</Words>
  <Application>Microsoft Office PowerPoint</Application>
  <PresentationFormat>Экран (16:9)</PresentationFormat>
  <Paragraphs>607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Calibri</vt:lpstr>
      <vt:lpstr>Helvetica Neue</vt:lpstr>
      <vt:lpstr>Helvetica</vt:lpstr>
      <vt:lpstr>Wingdings</vt:lpstr>
      <vt:lpstr>Arial</vt:lpstr>
      <vt:lpstr>Qalaisyn</vt:lpstr>
      <vt:lpstr>                                                                      АКАДЕМИЯ «BOLASHAQ»      ФОРМИРОВАНИЕ АНТИКОРРУПЦИОННОЙ  КУЛЬТУРЫ МОЛОДЕЖИ </vt:lpstr>
      <vt:lpstr>СОДЕРЖАНИЕ</vt:lpstr>
      <vt:lpstr>ОБ ИССЛЕДОВАНИИ  </vt:lpstr>
      <vt:lpstr>Молодежь практически не имеет ресурса противодействия при вовлечении в бытовую коррупцию. Формирование у нее лояльности к коррупционным проявлениям, восприятия коррупции как приемлемой социальной практики влечет за собой нормативизацию  коррупции и как следствие – воспроизводство и расширение форм коррупционного взаимодействия в обществе.  Несмотря на включение специальных дисциплин по антикоррупционному просвещению в вузовскую программу, пока нельзя говорить о реализации комплексной образовательной деятельности антикоррупционного характера в Казахстане.  В связи с особой значимостью формирования антикоррупционной культуры молодежи в сентябре текущего года было проведено социологическое исследование, посвященное изучению уровня молодежного восприятия коррупции, характеризующего систему ценностей и отношение молодежи к коррупционным проявлениям.  Результаты исследования представлены в настоящем отчете. Его эмпирическую основу составляют данные оффлайн-опроса</vt:lpstr>
      <vt:lpstr>РЕЗЮМЕ (ВЫВОДЫ И ОБОБЩЕНИЯ)</vt:lpstr>
      <vt:lpstr>РЕЗЮМЕ (ВЫВОДЫ И ОБОБЩЕНИЯ)</vt:lpstr>
      <vt:lpstr>РЕЗЮМЕ (ВЫВОДЫ И ОБОБЩЕНИЯ)</vt:lpstr>
      <vt:lpstr>Презентация PowerPoint</vt:lpstr>
      <vt:lpstr>ДЕМОГРАФИЯ                    </vt:lpstr>
      <vt:lpstr>Презентация PowerPoint</vt:lpstr>
      <vt:lpstr>Презентация PowerPoint</vt:lpstr>
      <vt:lpstr>ОТНОШЕНИЕ К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ОТНОШЕНИЕ К КОРРУПЦИИ</vt:lpstr>
      <vt:lpstr>ОТНОШЕНИЕ К КОРРУПЦИИ</vt:lpstr>
      <vt:lpstr>Презентация PowerPoint</vt:lpstr>
      <vt:lpstr>Презентация PowerPoint</vt:lpstr>
      <vt:lpstr>ОЦЕНКА УРОВНЯ КОРРУПЦИИ</vt:lpstr>
      <vt:lpstr>ОЦЕНКА УРОВНЯ КОРРУПЦИИ</vt:lpstr>
      <vt:lpstr>Презентация PowerPoint</vt:lpstr>
      <vt:lpstr>Презентация PowerPoint</vt:lpstr>
      <vt:lpstr>ОЦЕНКА АНТИКОРРУПЦИОННОЙ ПОЛИТИКИ ГОСУДАРСТВА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АНТИКОРРУПЦИОННЫЕ УСТАНОВКИ МОЛОДЕЖИ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Дарья</cp:lastModifiedBy>
  <cp:revision>259</cp:revision>
  <dcterms:modified xsi:type="dcterms:W3CDTF">2022-10-09T04:44:59Z</dcterms:modified>
</cp:coreProperties>
</file>