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4"/>
  </p:notesMasterIdLst>
  <p:handoutMasterIdLst>
    <p:handoutMasterId r:id="rId75"/>
  </p:handoutMasterIdLst>
  <p:sldIdLst>
    <p:sldId id="286" r:id="rId2"/>
    <p:sldId id="256" r:id="rId3"/>
    <p:sldId id="285" r:id="rId4"/>
    <p:sldId id="331" r:id="rId5"/>
    <p:sldId id="353" r:id="rId6"/>
    <p:sldId id="351" r:id="rId7"/>
    <p:sldId id="335" r:id="rId8"/>
    <p:sldId id="334" r:id="rId9"/>
    <p:sldId id="333" r:id="rId10"/>
    <p:sldId id="354" r:id="rId11"/>
    <p:sldId id="356" r:id="rId12"/>
    <p:sldId id="355" r:id="rId13"/>
    <p:sldId id="358" r:id="rId14"/>
    <p:sldId id="364" r:id="rId15"/>
    <p:sldId id="359" r:id="rId16"/>
    <p:sldId id="332" r:id="rId17"/>
    <p:sldId id="338" r:id="rId18"/>
    <p:sldId id="342" r:id="rId19"/>
    <p:sldId id="336" r:id="rId20"/>
    <p:sldId id="288" r:id="rId21"/>
    <p:sldId id="287" r:id="rId22"/>
    <p:sldId id="362" r:id="rId23"/>
    <p:sldId id="360" r:id="rId24"/>
    <p:sldId id="289" r:id="rId25"/>
    <p:sldId id="290" r:id="rId26"/>
    <p:sldId id="283" r:id="rId27"/>
    <p:sldId id="363" r:id="rId28"/>
    <p:sldId id="292" r:id="rId29"/>
    <p:sldId id="291" r:id="rId30"/>
    <p:sldId id="293" r:id="rId31"/>
    <p:sldId id="294" r:id="rId32"/>
    <p:sldId id="296" r:id="rId33"/>
    <p:sldId id="297" r:id="rId34"/>
    <p:sldId id="295" r:id="rId35"/>
    <p:sldId id="300" r:id="rId36"/>
    <p:sldId id="298" r:id="rId37"/>
    <p:sldId id="299" r:id="rId38"/>
    <p:sldId id="301" r:id="rId39"/>
    <p:sldId id="303" r:id="rId40"/>
    <p:sldId id="304" r:id="rId41"/>
    <p:sldId id="302" r:id="rId42"/>
    <p:sldId id="305" r:id="rId43"/>
    <p:sldId id="307" r:id="rId44"/>
    <p:sldId id="306" r:id="rId45"/>
    <p:sldId id="308" r:id="rId46"/>
    <p:sldId id="311" r:id="rId47"/>
    <p:sldId id="310" r:id="rId48"/>
    <p:sldId id="314" r:id="rId49"/>
    <p:sldId id="313" r:id="rId50"/>
    <p:sldId id="312" r:id="rId51"/>
    <p:sldId id="317" r:id="rId52"/>
    <p:sldId id="316" r:id="rId53"/>
    <p:sldId id="315" r:id="rId54"/>
    <p:sldId id="309" r:id="rId55"/>
    <p:sldId id="321" r:id="rId56"/>
    <p:sldId id="318" r:id="rId57"/>
    <p:sldId id="320" r:id="rId58"/>
    <p:sldId id="323" r:id="rId59"/>
    <p:sldId id="325" r:id="rId60"/>
    <p:sldId id="324" r:id="rId61"/>
    <p:sldId id="319" r:id="rId62"/>
    <p:sldId id="326" r:id="rId63"/>
    <p:sldId id="327" r:id="rId64"/>
    <p:sldId id="330" r:id="rId65"/>
    <p:sldId id="328" r:id="rId66"/>
    <p:sldId id="329" r:id="rId67"/>
    <p:sldId id="343" r:id="rId68"/>
    <p:sldId id="346" r:id="rId69"/>
    <p:sldId id="350" r:id="rId70"/>
    <p:sldId id="349" r:id="rId71"/>
    <p:sldId id="345" r:id="rId72"/>
    <p:sldId id="347" r:id="rId7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A58C51"/>
    <a:srgbClr val="213969"/>
    <a:srgbClr val="332319"/>
    <a:srgbClr val="173A8D"/>
    <a:srgbClr val="003374"/>
    <a:srgbClr val="C9A093"/>
    <a:srgbClr val="385592"/>
    <a:srgbClr val="3A5896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3120" autoAdjust="0"/>
  </p:normalViewPr>
  <p:slideViewPr>
    <p:cSldViewPr snapToGrid="0">
      <p:cViewPr>
        <p:scale>
          <a:sx n="73" d="100"/>
          <a:sy n="73" d="100"/>
        </p:scale>
        <p:origin x="-186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8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06476935227867"/>
          <c:y val="3.4144595561918394E-2"/>
          <c:w val="0.6131795713035870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Лист3!$C$6</c:f>
              <c:strCache>
                <c:ptCount val="1"/>
                <c:pt idx="0">
                  <c:v>сентябрь 2019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Лист3!$B$7:$B$10</c:f>
              <c:strCache>
                <c:ptCount val="4"/>
                <c:pt idx="0">
                  <c:v>ДФО</c:v>
                </c:pt>
                <c:pt idx="1">
                  <c:v>ОДО</c:v>
                </c:pt>
                <c:pt idx="2">
                  <c:v>ЗФО</c:v>
                </c:pt>
                <c:pt idx="3">
                  <c:v>итого </c:v>
                </c:pt>
              </c:strCache>
            </c:strRef>
          </c:cat>
          <c:val>
            <c:numRef>
              <c:f>Лист3!$C$7:$C$10</c:f>
              <c:numCache>
                <c:formatCode>General</c:formatCode>
                <c:ptCount val="4"/>
                <c:pt idx="0">
                  <c:v>547</c:v>
                </c:pt>
                <c:pt idx="1">
                  <c:v>550</c:v>
                </c:pt>
                <c:pt idx="2">
                  <c:v>1302</c:v>
                </c:pt>
                <c:pt idx="3">
                  <c:v>2399</c:v>
                </c:pt>
              </c:numCache>
            </c:numRef>
          </c:val>
        </c:ser>
        <c:ser>
          <c:idx val="1"/>
          <c:order val="1"/>
          <c:tx>
            <c:strRef>
              <c:f>Лист3!$D$6</c:f>
              <c:strCache>
                <c:ptCount val="1"/>
                <c:pt idx="0">
                  <c:v>июнь 2020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Лист3!$B$7:$B$10</c:f>
              <c:strCache>
                <c:ptCount val="4"/>
                <c:pt idx="0">
                  <c:v>ДФО</c:v>
                </c:pt>
                <c:pt idx="1">
                  <c:v>ОДО</c:v>
                </c:pt>
                <c:pt idx="2">
                  <c:v>ЗФО</c:v>
                </c:pt>
                <c:pt idx="3">
                  <c:v>итого </c:v>
                </c:pt>
              </c:strCache>
            </c:strRef>
          </c:cat>
          <c:val>
            <c:numRef>
              <c:f>Лист3!$D$7:$D$10</c:f>
              <c:numCache>
                <c:formatCode>General</c:formatCode>
                <c:ptCount val="4"/>
                <c:pt idx="0">
                  <c:v>382</c:v>
                </c:pt>
                <c:pt idx="1">
                  <c:v>606</c:v>
                </c:pt>
                <c:pt idx="2">
                  <c:v>540</c:v>
                </c:pt>
                <c:pt idx="3">
                  <c:v>1575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564608"/>
        <c:axId val="170619648"/>
      </c:barChart>
      <c:catAx>
        <c:axId val="17056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70619648"/>
        <c:crosses val="autoZero"/>
        <c:auto val="1"/>
        <c:lblAlgn val="ctr"/>
        <c:lblOffset val="100"/>
        <c:noMultiLvlLbl val="0"/>
      </c:catAx>
      <c:valAx>
        <c:axId val="17061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564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5CBA13AC-66B0-4CBC-956F-3C01EEC5505B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E33C483-EA4B-4659-884F-01A9E321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3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EF45-C878-4690-89E6-855AAB2FB3D3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4D7-13F5-49DD-AEF8-B3DD4364395D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A127-5D9D-4EEA-99CB-6E521A075A0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49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9B9-ABBF-40BB-88E8-5B1B63832257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0B9-C5ED-4889-BF08-9A622D8CEFE9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132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84CB-AB60-433C-8537-EA11004F93B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98C-0B0D-4819-A4F3-BC2606AB887A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4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1225-DD88-41D3-9CDF-27CD7F309B5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DCA27-9CFD-4FCC-87EA-3B6194C7ECF2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83F8-7C1F-4156-BF86-6A582D821BBA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7CAB-5E65-41CD-9EAA-61809623A090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05AC-80F5-422D-8FA5-FFB2B39B0E39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D359-41A4-4932-9337-65D66C9D012A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1015-BFA2-46A3-B704-6AF3E37F3206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A064-BD87-47D5-B731-8D0CCA1DFEC0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D2C-1123-4831-B5F3-4EA6722D73B8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9B06-1EBF-48AC-A0F2-2E0263435E40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http://kubolashak.kz/wp-content/uploads/2019/10/&#1073;&#1077;&#1081;&#1090;&#1073;&#1077;&#1090;&#1075;&#1091;&#1083;&#1100;-451x600.jpe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kbasheva@bk.ru" TargetMode="External"/><Relationship Id="rId5" Type="http://schemas.openxmlformats.org/officeDocument/2006/relationships/image" Target="../media/image4.jpeg"/><Relationship Id="rId4" Type="http://schemas.openxmlformats.org/officeDocument/2006/relationships/hyperlink" Target="mailto:77-saule-77@inbox.ru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http://kubolashak.kz/wp-content/uploads/2019/11/01010-400x600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mailto:bekbasheva@bk.ru" TargetMode="External"/><Relationship Id="rId4" Type="http://schemas.openxmlformats.org/officeDocument/2006/relationships/image" Target="http://kubolashak.kz/wp-content/uploads/2019/10/&#1073;&#1077;&#1081;&#1090;&#1073;&#1077;&#1090;&#1075;&#1091;&#1083;&#1100;-451x600.jpe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30595" y="868680"/>
            <a:ext cx="5826719" cy="412623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 работе за 2019-2020 учебный год и стратегических задачах развития Академии «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Bolashaq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10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863271" y="773999"/>
            <a:ext cx="58521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кадемии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течение прошлого учебного года работали  117 человек, из них 64 штатных преподавателя с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учеными степенями и званиями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докторов наук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10, докторов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кандидатов наук —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Доля ППС с учеными степенями и званиями от числа штатных ППС составляет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54,2%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40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преподавателей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имели академическую степень магистра.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Остепенность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кафедрам характеризуется следующими показателями: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армацевтически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дисциплин – </a:t>
            </a:r>
            <a:r>
              <a:rPr lang="kk-KZ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ридических дисциплин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инансы -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ООД -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Педагогики  и психологи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Казахск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языка и литературы - </a:t>
            </a:r>
            <a:r>
              <a:rPr lang="kk-KZ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Иностранных языков и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межкультурной коммуникации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Дошкольно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начально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учения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x-none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Средний возраст штатного ППС составлял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 год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 учеными степенями и званиями  - </a:t>
            </a:r>
            <a:r>
              <a:rPr lang="kk-KZ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56 лет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07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11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863271" y="1166843"/>
            <a:ext cx="59947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остепененности кафедр согласно квалификационным требованиям к образовательной деятельности должна составлять не менее 40%, кроме педагогических, у которых этот процент – не менее 45. Кафедра Иностранных языков и МК, как и многие подобные кафедры в стране,  не  выдерживает требуемый критерий: на сегодняшний день он составляет 31%.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кафедре Педагогики и психологии процент остепененности составил – 42%, что также ниже нормы на 3 процента. 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доли лиц с ученой степенью на  вышеназванных кафедрах  - наша задача на ближайшее время.</a:t>
            </a:r>
          </a:p>
        </p:txBody>
      </p:sp>
    </p:spTree>
    <p:extLst>
      <p:ext uri="{BB962C8B-B14F-4D97-AF65-F5344CB8AC3E}">
        <p14:creationId xmlns:p14="http://schemas.microsoft.com/office/powerpoint/2010/main" val="124193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12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1541417" y="77399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отчетном году получено 115 сертификатов повышения квалификации, в том числе РК- 94, РФ -13, США – 8. Закончили магистратуру 2 человека: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Калижанова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А.Н.,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Хомутова А.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8458" y="2586446"/>
            <a:ext cx="61395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/>
              <a:t>	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года благодарственными письмами, грамотами района, города, области, медалями  награждены к 25-летию Конституции РК 13 человек, включая ректора, первый проректор - к 25-летию Ассамблеи народов Казахстана. Почетной грамотой награждены 18 преподавателей и сотрудников вуза.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Все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штатные сотрудники в течение года неоднократно были премированы: в честь праздников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«День Независимости РК», «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мейрамы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«Международный женский день 8 Марта», «День единства Народа Казахстана» и «День защитника отечества»</a:t>
            </a:r>
          </a:p>
        </p:txBody>
      </p:sp>
    </p:spTree>
    <p:extLst>
      <p:ext uri="{BB962C8B-B14F-4D97-AF65-F5344CB8AC3E}">
        <p14:creationId xmlns:p14="http://schemas.microsoft.com/office/powerpoint/2010/main" val="26134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13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979714" y="749276"/>
            <a:ext cx="57737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оказания социальной помощи всем штатным сотрудникам осень выданы овощи, в марте 2020 года ко Дню благодарности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каждому члену коллектива 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была выдана хлебная корзина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мае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2020 года,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период карантина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все  работники получили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продовольственны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пакет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x-none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целях повышении эффективности и качества работы, привлечения и закрепления кадрового состава, стимулирования трудовой деятельности работников предусмотрены выплаты за преданность Академии. Вознаграждение за преданность зависит от количества лет работы в вузе  - от 7 лет и выше. Если в 2018-2019 учебном году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108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были поощрены премией за преданность, что составляет 51,2% от общего количества работающих в Академии, то в отчетном году число таких сотрудников - 104 человека, отработавших от 7 до 24 лет. </a:t>
            </a:r>
          </a:p>
        </p:txBody>
      </p:sp>
    </p:spTree>
    <p:extLst>
      <p:ext uri="{BB962C8B-B14F-4D97-AF65-F5344CB8AC3E}">
        <p14:creationId xmlns:p14="http://schemas.microsoft.com/office/powerpoint/2010/main" val="32698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14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863270" y="1430945"/>
            <a:ext cx="59947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Особое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в вузе уделяется и поддержанию корпоративного духа. В  отчетном году, например, проведен Новогодний корпоративный вечер.  А вот запланированные спортивные мероприятия, традиционные выезды коллективом на зону отдыха в Балхаш летом не удалось провести из-за пандемии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77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63271" y="670084"/>
            <a:ext cx="67926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отчетном году обладателями государственных образовательных грантов стал  31 обучающийся. Из них имели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гранты МОН РК - 6 студентов, 19 магистрантов,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РК- 1студент, гранты за счет средств местного бюджета (МИО)- 5 студентов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 действует выстроенная система поддержки студентов из числа незащищенных слоев населения, которым делаются скидки в оплате за обучение и др. виды поддержки, например,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выделены 6 грантов ректора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Положением о стипендиальном обеспечении студентов ежемесячные именные стипендии ежегодно получают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студентов 1-3 курсов очной формы обучения: </a:t>
            </a:r>
            <a:r>
              <a:rPr lang="kk-KZ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студентов являются отличниками учебы, 5 студентов  - из малообеспеченной семьи, 2 студента -  из многодетной семьи, 13 студентов принимали активное участие в общественной жизни  вуза.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 с 2018-2019 учебного года представляются именные стипендии: стипендию имени Абая Кунанбаева получали 2 студента:Бекдосова Камила Жанатовна - ИН-18-1 и Әлтай Ақтоты - К-17-1, Стипендию имени Алишера Навои получал Садуллаев Сайфулло - Ф-18-2, Стипендию им Аль-Фараби получали 2 студента: Мироненко Анастасия - Фм-17-1 и Чернышева Дарья - Ю-18.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8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4766" y="569345"/>
            <a:ext cx="69102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Доплаты к заработной плате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Доплаты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заработной плате производятся ежегодно на одну ставку ежемесячно равными суммами и являются неотменяемыми со следующего учебного года. Критерии для доплаты устанавливаются ежегодно. Например, в 2018-2019 уч. году размер доплаты зависел от дифференцированных показателей, которые были определены системой ранжирования. Размер доплаты в тот год составлял от 10000 до 20000 тенге.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определении доплаты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учитывался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такой фактор как недостаточное количество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преподавателей на региональном уровне, читающие дисциплины ОП «Иностранный язык: два иностранных языка».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2019-2020 уч. году размер доплаты по отношению к заработной плате прошлого года составлял от 7500 до 20000 тенге с учетом должности,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остепененности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пенсионного возраста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текущем учебном году размер доплаты составил от 10 000 до 30 000 тенге.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3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01510" y="404667"/>
            <a:ext cx="3080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Издательская деятельност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080" y="807218"/>
            <a:ext cx="67273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Издательство  «Болашак-Баспа»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издание необходимой научной, учебной и методической литературой, а также подразделения академии необходимой полиграфической продукцией. В 2019-2020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учебном году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изданных работ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составило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140 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найменований,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3251,55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п.л.,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20171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064" y="2233136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2019-2020 учебный год количество изданных работ составляет 140  найменовании, 3251,55 п.л., 20171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05711"/>
              </p:ext>
            </p:extLst>
          </p:nvPr>
        </p:nvGraphicFramePr>
        <p:xfrm>
          <a:off x="434340" y="2961080"/>
          <a:ext cx="6960871" cy="368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6055"/>
                <a:gridCol w="1340392"/>
                <a:gridCol w="1546213"/>
                <a:gridCol w="1418211"/>
              </a:tblGrid>
              <a:tr h="429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п.л.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indent="-518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экзем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Учебное пособие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118.38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Учебно-методич. пособие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118,68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186,58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Худ. литература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236,39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Бланочная продукция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1853,88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16416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Монографии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74,26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32807" y="3054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Динамика выпущенных издании в РИО «Болашак-Баспа»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488334"/>
              </p:ext>
            </p:extLst>
          </p:nvPr>
        </p:nvGraphicFramePr>
        <p:xfrm>
          <a:off x="1084531" y="1188719"/>
          <a:ext cx="6020276" cy="2782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650"/>
                <a:gridCol w="1561818"/>
                <a:gridCol w="1486404"/>
                <a:gridCol w="1486404"/>
              </a:tblGrid>
              <a:tr h="1072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найменовании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Объем, печатных листов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Тираж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2383,59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36026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2475,99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1784,76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23557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1965,38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3251,55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3987" y="4295269"/>
            <a:ext cx="65608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период с 1 сентября 2019 года по июнь 2020 года библиотекой академии продана продукция РИО «Болашак-Баспа»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307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экземпляров на сумму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497600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тенге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, по заказу частных лиц выпущено 250 экземпляров книг на сумму 552000 тенге.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отченом году был сделан переплет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161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дипломных работ на сумму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181260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тенге.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8660" y="758908"/>
            <a:ext cx="4160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Электронный документооборот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прошлом году в связи с распространением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19 и перехода организаций на дистанционный режим работы было принято решение реализовать электронный документооборот для автоматизация рабочих процессов академии. Для этих целей был заключен договор с компанией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beeline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являющейся партнером компании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предоставление лицензий на программный продукт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365. Для целей академии было получено 2000 студенческих лицензий и 300 лицензий для преподавателей. В настоящее время происходит активное внедрение данной платформы. Например, проведение онлайн мероприятий через программный продукт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teams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общая работа с документами формата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передача корреспонденции средствами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outlook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текущем году эта работа продолжена, происходит генерация новых аккаунтов для сотрудников и преподавателей академии.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340" y="649889"/>
            <a:ext cx="3901403" cy="257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340" y="3759729"/>
            <a:ext cx="3972542" cy="223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4795" y="1440180"/>
            <a:ext cx="7453335" cy="5143500"/>
          </a:xfrm>
        </p:spPr>
        <p:txBody>
          <a:bodyPr/>
          <a:lstStyle/>
          <a:p>
            <a:pPr algn="l"/>
            <a:r>
              <a:rPr lang="kk-KZ" sz="4000" b="1" dirty="0" smtClean="0"/>
              <a:t>  </a:t>
            </a:r>
            <a:br>
              <a:rPr lang="kk-KZ" sz="4000" b="1" dirty="0" smtClean="0"/>
            </a:br>
            <a:r>
              <a:rPr lang="kk-KZ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деятельности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учебная работа;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научная деятельность;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воспитательная работа;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издательская деятельность;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административно-хозяйственная 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1579" y="551024"/>
            <a:ext cx="5893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период 2019-2020 учебного года контингент студентов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составлял 2399 человек по следующим формам обучения: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751090"/>
              </p:ext>
            </p:extLst>
          </p:nvPr>
        </p:nvGraphicFramePr>
        <p:xfrm>
          <a:off x="1163155" y="1460094"/>
          <a:ext cx="5394959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5760" y="4503420"/>
            <a:ext cx="67390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период 2019-2020 учебного года контингент студентов составлял 2399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человек (ДФО-547, ОДО-550, ЗФО-540),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конец 2019-2020 учебного года с вычетом отчисленных студентов и выпуска составил 1575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человек,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том числе из них по обучающимся на ДФО – 382, на ОДО – 606 и на доучивании в ЗФО – 540 студентов.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39043" y="51181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Общее количество отчисленных студентов с анализом на 2018-2019 и 2019-2020 учебный год в разрезе форм обучения представлен в таблице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44389"/>
              </p:ext>
            </p:extLst>
          </p:nvPr>
        </p:nvGraphicFramePr>
        <p:xfrm>
          <a:off x="685802" y="2024626"/>
          <a:ext cx="6629401" cy="4887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468"/>
                <a:gridCol w="1698889"/>
                <a:gridCol w="537656"/>
                <a:gridCol w="537656"/>
                <a:gridCol w="537024"/>
                <a:gridCol w="627370"/>
                <a:gridCol w="627370"/>
                <a:gridCol w="537656"/>
                <a:gridCol w="537656"/>
                <a:gridCol w="537656"/>
              </a:tblGrid>
              <a:tr h="1911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</a:tr>
              <a:tr h="38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собственному желанию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38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связи с переводом в другой вуз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95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пропуски занятия более 80 ч. без уважительных причин (академическая политика вуза)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573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нарушение условий договора по оплате за обучение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191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неявку на ГАК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52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Ушли в академический отпуск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34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утерю связи с вузом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382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связи с не допуском на ГАК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  <a:tr h="2250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30" marR="6313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22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1502229" y="1195813"/>
            <a:ext cx="53557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1 сентября 2019-2020 учебного года были зачислены 69 студентов из Республики Узбекистан, с 28 января 2020 года были приняты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еще 11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человек. Всего на очную форму обучения с 2018 года были зачислены 139 студентов в том числе, 1 студент был зачислен переводом из Киевского медицинского университета. </a:t>
            </a:r>
          </a:p>
        </p:txBody>
      </p:sp>
    </p:spTree>
    <p:extLst>
      <p:ext uri="{BB962C8B-B14F-4D97-AF65-F5344CB8AC3E}">
        <p14:creationId xmlns:p14="http://schemas.microsoft.com/office/powerpoint/2010/main" val="300805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23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66205" y="806555"/>
            <a:ext cx="64138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высшего и среднего специального образования Республики Узбекистан в марте 2020 года объявило о начале приёма заявок на перевод студентов, обучающихся в соседних странах (Казахстан, Кыргызстан, Таджикистан, Туркменистан, РФ), в высшие учебные заведения  своей страны. В связи с этим, наши студенты – граждане Узбекистана в количестве 129 человек перевелись в вузы Узбекистана, а именно, в Самаркандский государственный медицинский институт,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Каршинский инженерно - экономический институт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Термизский государственный университет, в Ташкентский институт финансов, в Самаркандский институт экономики и сервиса, Бухарский государственный университет, в Ташкентский фармацевтический институт, Нукусский фармацевтический институт.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осуществления перевода со стороны Министерства образования Узбекистана были выдвинуты жесткие требования. Но все наши студенты - граждане Узбекистана -  прошли проверку и были приняты в вышеуказанные вузы.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7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0080" y="873472"/>
            <a:ext cx="67551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Движение контингента студентов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1335"/>
              </p:ext>
            </p:extLst>
          </p:nvPr>
        </p:nvGraphicFramePr>
        <p:xfrm>
          <a:off x="609600" y="2000250"/>
          <a:ext cx="6785608" cy="3558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592"/>
                <a:gridCol w="1389890"/>
                <a:gridCol w="608729"/>
                <a:gridCol w="608729"/>
                <a:gridCol w="522206"/>
                <a:gridCol w="608729"/>
                <a:gridCol w="608729"/>
                <a:gridCol w="521592"/>
                <a:gridCol w="557758"/>
                <a:gridCol w="837654"/>
              </a:tblGrid>
              <a:tr h="5112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 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</a:tr>
              <a:tr h="46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</a:tr>
              <a:tr h="76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академического отпуска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</a:tr>
              <a:tr h="511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из других вузов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</a:tr>
              <a:tr h="102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Восстановленные 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ранее отчисленные студенты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 anchor="ctr"/>
                </a:tc>
              </a:tr>
              <a:tr h="2556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20" marR="6812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31670" y="6813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приема студентов в Академии «Bolashaq» за последние три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83037"/>
              </p:ext>
            </p:extLst>
          </p:nvPr>
        </p:nvGraphicFramePr>
        <p:xfrm>
          <a:off x="863271" y="1851660"/>
          <a:ext cx="6112986" cy="20978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90142"/>
                <a:gridCol w="808997"/>
                <a:gridCol w="801995"/>
                <a:gridCol w="801359"/>
                <a:gridCol w="1410493"/>
              </a:tblGrid>
              <a:tr h="67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ДФО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ЗФО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бакалвриат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3271" y="4300895"/>
            <a:ext cx="59424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показывают, что на 2019-2020 учебный год прием студентов на бакалавриат уменьшился на 214 человек по сравнению на 2018-2019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годом.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Общее количество поступивших в 2020 году увеличилось на 232 человека, но контингент обучающихся по очной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форме обучения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снизился на 35 человек.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8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1590" y="774259"/>
            <a:ext cx="5669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отчетном году  численность студентов в разрезе ОП составила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28700"/>
              </p:ext>
            </p:extLst>
          </p:nvPr>
        </p:nvGraphicFramePr>
        <p:xfrm>
          <a:off x="828675" y="1704702"/>
          <a:ext cx="6595110" cy="4885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29"/>
                <a:gridCol w="798113"/>
                <a:gridCol w="593415"/>
                <a:gridCol w="629254"/>
                <a:gridCol w="549305"/>
                <a:gridCol w="879440"/>
                <a:gridCol w="955254"/>
              </a:tblGrid>
              <a:tr h="55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студентов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сокр.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заочная, сокр.,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года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заочная сокр.,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370657">
                <a:tc>
                  <a:txBody>
                    <a:bodyPr/>
                    <a:lstStyle/>
                    <a:p>
                      <a:pPr marL="73660" indent="-736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37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 Педагогика и методика начального обучения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37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37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741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6В01703-Казахский язык и литература в образовательных учреждениях с казахским и русским языками обучения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37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ин. языка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185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185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1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  <a:tr h="259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2392</a:t>
                      </a:r>
                      <a:endParaRPr lang="ru-RU" sz="12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4" marR="63954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27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384663" y="751344"/>
            <a:ext cx="547333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считать по кафедрам, то контингент студентов, приходящихся на их ОП, составлял: 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813 студентов;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Юридических дисциплин – 523 студента;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Иностранных языков и МК – 250 студентов;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Педагогики и психологии – 249 студентов;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 Фармацевтических дисциплин – 226 студентов (все очной формы обучения);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Финансы – 193 студента;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Казахского языка и литературы – 138 студентов.</a:t>
            </a:r>
          </a:p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Наверное, было бы вернее рассчитывать в будущем ежегодные надбавки, исходя и из контингента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3312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00355" y="143212"/>
            <a:ext cx="56104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период 2019-2020 учебного года к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онтингент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докторантов и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магистрантов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составлял 86 </a:t>
            </a:r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докторантов и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магистрантов в разрезе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представлена в таблице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14070"/>
              </p:ext>
            </p:extLst>
          </p:nvPr>
        </p:nvGraphicFramePr>
        <p:xfrm>
          <a:off x="726618" y="1226014"/>
          <a:ext cx="6327323" cy="550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939"/>
                <a:gridCol w="823398"/>
                <a:gridCol w="1645505"/>
                <a:gridCol w="384939"/>
                <a:gridCol w="384939"/>
                <a:gridCol w="384939"/>
                <a:gridCol w="384939"/>
                <a:gridCol w="384939"/>
                <a:gridCol w="384939"/>
                <a:gridCol w="542913"/>
                <a:gridCol w="620934"/>
              </a:tblGrid>
              <a:tr h="1795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шифр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аименование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образовательных программ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</a:tr>
              <a:tr h="367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7М04201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 (магистратура) 1 год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7М04201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 (магистратура) 2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7D04201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 (докторантура) 3 года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7М04201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 (слушатели) 1 год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7М04101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( магистратура) 1 год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</a:tr>
              <a:tr h="35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7М04101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( магистратура) 2 года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7М01101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(магистратура) 2 года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</a:tr>
              <a:tr h="536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7М01101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(слушатели) 1 год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7М01701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 (магистратура) 2 года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7М01701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 (слушатели) 1 год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</a:tr>
              <a:tr h="18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kk-KZ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644" marR="436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1131570"/>
            <a:ext cx="65015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бакалавров и магистров по академии составил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866 ч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еловека, из них бакалавров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830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по </a:t>
            </a:r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очной форме обучения-76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заочной-754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магистров - 36 человек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текущем году также </a:t>
            </a:r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слушателей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получили свидетельство к диплому магистра, освоив дополнительные кредиты по педагогическим дисциплинам, и пройдя педагогическую практику. Всего </a:t>
            </a:r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 с отличием получили  50 бакалавров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из них 14 студентов очной формы обучения, 36-заочной формы.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50585" y="1090084"/>
            <a:ext cx="5826719" cy="1646302"/>
          </a:xfrm>
        </p:spPr>
        <p:txBody>
          <a:bodyPr/>
          <a:lstStyle/>
          <a:p>
            <a:pPr algn="just"/>
            <a:r>
              <a:rPr lang="ru-RU" sz="1800" b="1" dirty="0" smtClean="0">
                <a:latin typeface="Times New Roman"/>
                <a:ea typeface="Calibri"/>
              </a:rPr>
              <a:t>	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Участие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в ранжировании вузов и ОП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- важная составляющая имиджа академии. В текущем году уже третий год НПП «Атамекен» проводит рейтинг образовательных программ, но итоги пока не вышли. А по </a:t>
            </a:r>
            <a:r>
              <a:rPr lang="kk-KZ" sz="1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итогам национального рейтинга НАОКО в 2020 году академия заняла 6 место среди гуманитарно-экономических вузов страны.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73172"/>
              </p:ext>
            </p:extLst>
          </p:nvPr>
        </p:nvGraphicFramePr>
        <p:xfrm>
          <a:off x="948692" y="2891879"/>
          <a:ext cx="6317931" cy="3211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7013"/>
                <a:gridCol w="607702"/>
                <a:gridCol w="608304"/>
                <a:gridCol w="608304"/>
                <a:gridCol w="608304"/>
                <a:gridCol w="608304"/>
              </a:tblGrid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Институциональный рейтинг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5В010100-Дошкольное обучение и воспитание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5В010300-Педагогика и психология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5В011700 – Казахский  язык и литература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461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5В011900-Иностранный язык: два иностранных языка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5В030100 -  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5В050900-Финансы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6М011700 – Казахский  язык и 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6М030100 – 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6М050900-Финансы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6М010300-Педагогика и психология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  <a:tr h="22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5В110300-Фармация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419" marR="65391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8720" y="1154430"/>
            <a:ext cx="57492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Ежегодно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кадемия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участвует в конкурсе на размещение государственного заказа на подготовку кадров с высшим и послевузовским образованием.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Была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организована работа кафедр по заполнению Инфокарт по группам образовательных программ и своевременно подана заявка на портале. Однако, как вы все знаете, в этом году нам гранты не дали.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текущий момент </a:t>
            </a:r>
            <a:r>
              <a:rPr lang="kk-KZ" sz="2000" b="1" dirty="0">
                <a:solidFill>
                  <a:schemeClr val="accent2">
                    <a:lumMod val="75000"/>
                  </a:schemeClr>
                </a:solidFill>
              </a:rPr>
              <a:t>по государственному гранту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</a:rPr>
              <a:t> обучаются </a:t>
            </a:r>
            <a:r>
              <a:rPr lang="kk-KZ" sz="2000" i="1" u="sng" dirty="0">
                <a:solidFill>
                  <a:schemeClr val="accent2">
                    <a:lumMod val="75000"/>
                  </a:schemeClr>
                </a:solidFill>
              </a:rPr>
              <a:t>12 студентов старших курсов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kk-KZ" sz="2000" i="1" u="sng" dirty="0">
                <a:solidFill>
                  <a:schemeClr val="accent2">
                    <a:lumMod val="75000"/>
                  </a:schemeClr>
                </a:solidFill>
              </a:rPr>
              <a:t>4 магистранта (в прошлом году было 19 магистрантов и 12 студентов).</a:t>
            </a:r>
            <a:endParaRPr lang="ru-RU" sz="2000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5801" y="612845"/>
            <a:ext cx="66293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Традиционно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сотрудниками УМУ осуществлялись организация и контроль составления кафедрами расчета педагогической нагрузки преподавателей на 2019-2020 учебный год.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Планирование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учебной нагрузки ППС осуществлялось в соответствии с нормативными документами МОН РК, рабочими учебными планами и приказом по академии №41п от 29 августа 2019 года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В отчетном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учебном году впервые был осуществлен прием на очную дистанционную форму. В связи с этим в нормы нагрузки были включены часы за работу ППС на платформе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Moodl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 В соответствии с приказом на август 2019 года нагрузка по академии 92 822,85 часа, что составило 164,5 ставки. По кафедрам информация представлена в таблице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29075"/>
              </p:ext>
            </p:extLst>
          </p:nvPr>
        </p:nvGraphicFramePr>
        <p:xfrm>
          <a:off x="685801" y="3906054"/>
          <a:ext cx="6287136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82"/>
                <a:gridCol w="3294395"/>
                <a:gridCol w="1276080"/>
                <a:gridCol w="1191179"/>
              </a:tblGrid>
              <a:tr h="456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12 489,9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и начального обучения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15 734, 75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7 523, 75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10, 75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6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 и межкультурной коммуникации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13787, 25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13 227, 75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26, 75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12 777, 7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20, 25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Юридических дисциплин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22 763, 5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32, 5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92 822,85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994410"/>
            <a:ext cx="65815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При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определении педагогической нагрузки каждого преподавателя учитывались квалификация, академическая и ученая степень, стаж педагогической работы. Годовая учебная нагрузка преподавателей, работающих на одну ставку в 2019-2020 уч.году составила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- для преподавателей, для старших преподавателей,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не менее   -  800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 вузовских доцентов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- 725 часов;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 для кандидатов наук и доцентов ВАК -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не менее   700 часов;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 для вузовских профессоров -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не менее  675 часов,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 для докторов наук, профессоров ВАК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- не менее 650 часов.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31570" y="769169"/>
            <a:ext cx="60791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изменением контингента обучающихся (были восстановления и переводы в январе 2020 года,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 вузов РФ  - всего 86  обучающихся: магистрантов – 32, очная форма обучения – 21, ОДО – 33) были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переутверждены педагогическая нагрузка по вузу и количество ставок профессорско-преподавательского состава со второго семестра  2019-2020 учебного года (приказ 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02п от 22</a:t>
            </a:r>
            <a:r>
              <a:rPr lang="ru-MO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января 2020 года)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292040"/>
              </p:ext>
            </p:extLst>
          </p:nvPr>
        </p:nvGraphicFramePr>
        <p:xfrm>
          <a:off x="1131570" y="3388074"/>
          <a:ext cx="616839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95"/>
                <a:gridCol w="3180080"/>
                <a:gridCol w="1259840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12 489,9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и начального обучения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6 204,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7 571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 и межкультурной коммуникации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14 660,25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16 373, 75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16, 5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12837,2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Юридических дисциплин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22 803,25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35, 75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113 548,6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994411"/>
            <a:ext cx="63987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Изменилась и годовая учебная нагрузка преподавателей, работающих на одну ставку: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для преподавателей, для старших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преподавателей,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- </a:t>
            </a:r>
            <a:r>
              <a:rPr lang="kk-KZ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00,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вузовских доцентов - </a:t>
            </a:r>
            <a:r>
              <a:rPr lang="kk-KZ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часов;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для кандидатов наук и доцентов ВАК - не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lang="kk-KZ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 часов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для вузовских профессоров -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kk-KZ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75 часов,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для докторов наук, профессоров ВАК -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kk-KZ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часов.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4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799" y="1120140"/>
            <a:ext cx="70866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 на сегодняшний день: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Учебных аудиторий - 74;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посадочных мест – 1546;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аудитории, где установлены проекторы – 43, из них 3 интерактивных проектора и один сенсорный экран;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Аудитории, где установлены видеокамеры – </a:t>
            </a:r>
            <a:r>
              <a:rPr lang="kk-KZ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4;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Аудитории, где установлены интерактивные доски – 5, 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Компьютерные классы –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763186"/>
            <a:ext cx="63072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 учебном году у студентов очной формы обучения экзамены прошли в письменной форме в следующей последовательности: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экзаменационные ведомости не были внесены фамилии обучающихся,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впечатывались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коды студентов;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ведомость с кодами в отделе регистрации накануне экзамена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после завершения приема экзамена со своей визой;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листы с ответами после проверки заданий с выставленными оценками были сданы в отдел регистрации;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регистраторы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подвели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приема экзамена с расшифровкой цифровых данных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внесли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в АИС «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Platonus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Оценки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были идентичными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результатами данных преподавателей и в электронном журнале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дисциплине ИКТ утверждена форма контроля в виде компьютерного тестирования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8367" y="66373"/>
            <a:ext cx="5123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зимней экзаменационной сессии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76317"/>
              </p:ext>
            </p:extLst>
          </p:nvPr>
        </p:nvGraphicFramePr>
        <p:xfrm>
          <a:off x="560071" y="2151545"/>
          <a:ext cx="7063738" cy="4530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547"/>
                <a:gridCol w="410482"/>
                <a:gridCol w="410482"/>
                <a:gridCol w="410482"/>
                <a:gridCol w="384828"/>
                <a:gridCol w="410482"/>
                <a:gridCol w="410482"/>
                <a:gridCol w="290760"/>
                <a:gridCol w="406209"/>
                <a:gridCol w="406209"/>
                <a:gridCol w="622920"/>
                <a:gridCol w="438992"/>
                <a:gridCol w="339863"/>
              </a:tblGrid>
              <a:tr h="973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 к сессии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Сдавали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 и хорошо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смешанные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удовл.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неуд.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Неявка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Буквенный эквивалент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vert="vert270" anchor="ctr"/>
                </a:tc>
              </a:tr>
              <a:tr h="438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657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 Педагогика и методика начального обучения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438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438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438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ин. языка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337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269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269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</a:tr>
              <a:tr h="26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96" marR="47096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74370" y="581886"/>
            <a:ext cx="7269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успеваемость студентов по всем ОП за период зимней сессии составила 90,2%, средняя качественная успеваемость – 65%. По сравнению с аналогичным периодом прошлого года абсолютная успеваемость снизилась на 7,7%, качество успеваемости снизилась на 2,4 %. Наиболее высокая успеваемость по сравнению с прошлым годом зафиксирована на ОП 6В01701-Казахский язык и литература (27,3%), наиболее низкая – на ОП 6В04101-Финансы (28,73%).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00150" y="391113"/>
            <a:ext cx="5269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результатов зимних экзаменационных сессий студентов очной формы обучения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57859"/>
              </p:ext>
            </p:extLst>
          </p:nvPr>
        </p:nvGraphicFramePr>
        <p:xfrm>
          <a:off x="1200150" y="1314443"/>
          <a:ext cx="5507160" cy="482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391"/>
                <a:gridCol w="1531563"/>
                <a:gridCol w="458930"/>
                <a:gridCol w="458930"/>
                <a:gridCol w="458930"/>
                <a:gridCol w="458930"/>
                <a:gridCol w="382352"/>
                <a:gridCol w="458391"/>
                <a:gridCol w="458391"/>
                <a:gridCol w="382352"/>
              </a:tblGrid>
              <a:tr h="3511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в 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в %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40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2,99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548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6В01301-Педагогика и методика начального обучения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365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85,5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33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95,3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А-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35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6В01703-Казахский язык и литература (КР)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426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иностранных языка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88,6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2,97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259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273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89,6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1,85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266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98,2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  <a:tr h="217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2,6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 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55" marR="46455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9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2950" y="1582341"/>
            <a:ext cx="61150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Средняя успеваемость студентов по всем ОП за период зимней сессии составила </a:t>
            </a:r>
            <a:r>
              <a:rPr lang="ru-RU" sz="2000" u="sng" dirty="0">
                <a:solidFill>
                  <a:schemeClr val="accent2">
                    <a:lumMod val="75000"/>
                  </a:schemeClr>
                </a:solidFill>
              </a:rPr>
              <a:t>90,2%,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средняя качественная успеваемость </a:t>
            </a:r>
            <a:r>
              <a:rPr lang="ru-RU" sz="2000" u="sng" dirty="0">
                <a:solidFill>
                  <a:schemeClr val="accent2">
                    <a:lumMod val="75000"/>
                  </a:schemeClr>
                </a:solidFill>
              </a:rPr>
              <a:t>– 65%. </a:t>
            </a:r>
            <a:endParaRPr lang="ru-RU" sz="20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457200"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сравнению с аналогичным периодом прошлого года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абсолютная успеваемость снизилась на 7,7%, качество успеваемости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снизилось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на 2,4 %. </a:t>
            </a:r>
            <a:endParaRPr lang="ru-RU" sz="20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457200"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Наиболее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высокая успеваемость по сравнению с прошлым годом зафиксирована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на ОП 6В01701-Казахский язык и литература (27,3%), наиболее низкая – на ОП 6В04101-Финансы (28,73%).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770708" y="773999"/>
            <a:ext cx="608729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Прошлый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год для академии ознаменовался прохождением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международной аккредитации в НАОКО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Вузом была проведена большая работа по прохождению институциональной и специализированной аккредитации. С октября по декабрь 2019 года была проведена самооценка вуза и образовательных программ. Отчеты были представлены своевременно согласно утвержденному графику. С 10 по 12 февраля 2020 года академия прошла внешний аудит в рамках институциональной аккредитации, а с 13 по 14 февраля  -  внешний аудит в рамках специализированной аккредитации по 10  образовательным программам. В период прохождения внешнего аудита члены ВЭГ были обеспечены всеми необходимыми материалами, в том числе 11 отчетами на трех языках. Не участвовали в этом процессе специальности «Фармация» (аккредитация прошла недавно), докторантура Юриспруденция, специальности ПМНО и КР в связи с отсутствием выпуска студентов. 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Приятно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осознавать, что итогом работы всех подразделений вуза явилось получение сертификата НАОКО об аккредитации  академии  и её 10 образовательных программ сроком на 5 лет (до 22 января 2025 года).</a:t>
            </a:r>
          </a:p>
        </p:txBody>
      </p:sp>
    </p:spTree>
    <p:extLst>
      <p:ext uri="{BB962C8B-B14F-4D97-AF65-F5344CB8AC3E}">
        <p14:creationId xmlns:p14="http://schemas.microsoft.com/office/powerpoint/2010/main" val="325005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97480" y="116498"/>
            <a:ext cx="5189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Успеваемость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 магистрантов, обучающихся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по государственному гранту 1-2 курса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64138"/>
              </p:ext>
            </p:extLst>
          </p:nvPr>
        </p:nvGraphicFramePr>
        <p:xfrm>
          <a:off x="642179" y="891539"/>
          <a:ext cx="4960571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984"/>
                <a:gridCol w="740763"/>
                <a:gridCol w="707797"/>
                <a:gridCol w="564939"/>
                <a:gridCol w="537965"/>
                <a:gridCol w="537965"/>
                <a:gridCol w="424579"/>
                <a:gridCol w="424579"/>
              </a:tblGrid>
              <a:tr h="119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</a:t>
                      </a: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ущено к сессии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Сдавали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и хорошо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едний балл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99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М01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-Педагогика и психология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 курс)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388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7М04101-Финансы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99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М01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-Педагогика и психология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 курс)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590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М0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4201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-Юриспруденция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 курс)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99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М0117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-Казахский язык и литература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 курс)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  <a:tr h="18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416" marR="58416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5000" y="1812280"/>
            <a:ext cx="22631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/>
              <a:t>Сдали на «отлично»:</a:t>
            </a:r>
            <a:endParaRPr lang="ru-RU" sz="1400" dirty="0"/>
          </a:p>
          <a:p>
            <a:r>
              <a:rPr lang="kk-KZ" sz="1400" dirty="0"/>
              <a:t>- 7М01101 – Педагогика и психология – 3 чел.</a:t>
            </a:r>
            <a:endParaRPr lang="ru-RU" sz="1400" dirty="0"/>
          </a:p>
          <a:p>
            <a:r>
              <a:rPr lang="kk-KZ" sz="1400" dirty="0"/>
              <a:t>- 7М01701 – Казахский язык и литература – 2 чел.</a:t>
            </a:r>
            <a:endParaRPr lang="ru-RU" sz="1400" dirty="0"/>
          </a:p>
          <a:p>
            <a:r>
              <a:rPr lang="kk-KZ" sz="1400" dirty="0"/>
              <a:t>- 7М04201 – Юриспруденция – 2 чел.</a:t>
            </a:r>
            <a:endParaRPr lang="ru-RU" sz="1400" dirty="0"/>
          </a:p>
          <a:p>
            <a:r>
              <a:rPr lang="kk-KZ" sz="1400" dirty="0"/>
              <a:t>Как успевающим на </a:t>
            </a:r>
            <a:r>
              <a:rPr lang="kk-KZ" sz="1400" b="1" dirty="0"/>
              <a:t>«отлично» и «хорошо»:</a:t>
            </a:r>
            <a:endParaRPr lang="ru-RU" sz="1400" dirty="0"/>
          </a:p>
          <a:p>
            <a:r>
              <a:rPr lang="kk-KZ" sz="1400" dirty="0"/>
              <a:t>- 7М04201 – Юриспруденция – 7 чел.</a:t>
            </a:r>
            <a:endParaRPr lang="ru-RU" sz="1400" dirty="0"/>
          </a:p>
          <a:p>
            <a:r>
              <a:rPr lang="kk-KZ" sz="1400" dirty="0"/>
              <a:t>- 7М04101 – Финансы - 1 чел.</a:t>
            </a:r>
            <a:endParaRPr lang="ru-RU" sz="1400" dirty="0"/>
          </a:p>
          <a:p>
            <a:r>
              <a:rPr lang="kk-KZ" sz="1400" dirty="0"/>
              <a:t>- 7М01101 – Педагогика и психология – 4 чел.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48104" y="261819"/>
            <a:ext cx="5123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спеваемость по </a:t>
            </a:r>
            <a:r>
              <a:rPr lang="kk-KZ" sz="2400" b="1" dirty="0">
                <a:solidFill>
                  <a:schemeClr val="accent2">
                    <a:lumMod val="75000"/>
                  </a:schemeClr>
                </a:solidFill>
              </a:rPr>
              <a:t>образовательным </a:t>
            </a:r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</a:rPr>
              <a:t>программам магистратуры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17595"/>
              </p:ext>
            </p:extLst>
          </p:nvPr>
        </p:nvGraphicFramePr>
        <p:xfrm>
          <a:off x="847919" y="1805936"/>
          <a:ext cx="6192495" cy="3972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397"/>
                <a:gridCol w="558911"/>
                <a:gridCol w="632847"/>
                <a:gridCol w="93980"/>
                <a:gridCol w="807663"/>
                <a:gridCol w="711796"/>
                <a:gridCol w="800144"/>
                <a:gridCol w="887866"/>
                <a:gridCol w="798891"/>
              </a:tblGrid>
              <a:tr h="1007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обучения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</a:t>
                      </a:r>
                      <a:r>
                        <a:rPr lang="fr-F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ущено к сессии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Сдавали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 и хоро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7М01701 – Казахский язык и литература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(слуш.)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7М01101 – Педагогика и психология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1(слуш)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61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46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34973"/>
              </p:ext>
            </p:extLst>
          </p:nvPr>
        </p:nvGraphicFramePr>
        <p:xfrm>
          <a:off x="1110809" y="1040129"/>
          <a:ext cx="6031511" cy="3897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534"/>
                <a:gridCol w="578847"/>
                <a:gridCol w="614097"/>
                <a:gridCol w="788494"/>
                <a:gridCol w="705005"/>
                <a:gridCol w="789112"/>
                <a:gridCol w="789112"/>
                <a:gridCol w="876310"/>
              </a:tblGrid>
              <a:tr h="30932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7М04201 – Юриспруденция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 год)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 год)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7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 гүода)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7М014101 – Финансы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1(2года)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623025"/>
            <a:ext cx="68444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Сдали на «отлично»:</a:t>
            </a:r>
            <a:endParaRPr lang="ru-RU" sz="16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- 7М01101 – Педагогика и психология – 5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- 7М01701 – Казахский язык и литература – 3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- 7М04201 – Юриспруденция – 2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- 7М04101 – Финансы - 1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успевающим на «отлично» и «хорошо»:</a:t>
            </a:r>
            <a:endParaRPr lang="ru-RU" sz="16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- 7М01101 – Педагогика и психология – 8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- 7М01701 – Казахский язык и литература – 1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- 7М04201 – Юриспруденция – 26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- 7М04101 – Финансы - 2 чел.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проведенно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fr-FR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сессию сдали </a:t>
            </a:r>
            <a:r>
              <a:rPr lang="ru-RU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fr-FR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магистрант</a:t>
            </a:r>
            <a:r>
              <a:rPr lang="ru-RU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и 5  </a:t>
            </a:r>
            <a:r>
              <a:rPr lang="kk-KZ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слушетелей.</a:t>
            </a:r>
            <a:endParaRPr lang="ru-RU" sz="16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результатам зимней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экзаменационной сессии 20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учебного года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ены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стипенди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магистрантам 1-2 курса научного и педагогического направлений, обучающимся по государственным образовательным грантам.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семестр первого курса из Московского финансово-промышленного университета «Синергия» на основании приказа №10 от 08. 01.2019г. «О восстановлении из других вузов» восстановлены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7М04201-Юриспруденция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магистрантов, </a:t>
            </a: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М01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-Педагогика и психология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магистрантов, </a:t>
            </a: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- 7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М0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4101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-Финансы –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магистрантов, </a:t>
            </a: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7М01701 – Казахский язык и литература – 3 магистранта. </a:t>
            </a:r>
          </a:p>
          <a:p>
            <a:r>
              <a:rPr lang="ru-RU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– 33 магистранта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9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7220" y="1283554"/>
            <a:ext cx="66772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16.03.2020 года учебный процесс обучающихся очной формы был переведен в дистанционный режим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занятий в академии осуществлялась на платформе Moodle, майвебинаре, а on-line лекции проводились в системе BigBlueButton, интегрированной с платформой Moodle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со сложившейся ситуацией IT-отделом и центром ДОТ была проделана большая работа по обеспечению перехода преподавателей и сотрудников на удаленную работу. Для этого преподаватели и сотрудники, заявившие о необходимости, были обеспечены компьютерной техникой. Была организована удаленная техническая поддержка. В систему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были добавлены все студенты очного отделения, создана новая структура курсов, добавлены новые аккаунты для преподавателей, был организован перенос курсов с ОДО на очную форму обучения.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4380" y="589938"/>
            <a:ext cx="64829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протяжении всего карантина IT-отделом и центром ДОТ, проводились онлайн- консультации.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Эта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проводилась, в том числе в вечернее время и выходные дни. До окончания  учебного года 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дежурили сотрудники IT-отдела, которые следили за бесперебойной работой серверов, сервисов и интернета. Сотрудниками отделов, участвующих в организации УП, инженерами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-отдела, центра ДОТ была проделана большая работа: разработаны пошаговая инструкция для работы на портале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ППС и обучающихся , проведена проверка технической обеспеченности студентов ДФО, в том числе Интернетом, внесены изменения и дополнения в Академическую политику, проводился контроль выхода студентов на занятия в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режиме.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Срывов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занятий преподавателями и случаев невыхода студентов на портал согласно утвержденному расписанию практически не было. Студенты очной формы также успешно в период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11.05 по 31.05.20г.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сдали экзамены весеннего семестра с отдаленного доступа в ИС ВУЗ «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Platonus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0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08660" y="871620"/>
            <a:ext cx="668655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kk-KZ" sz="1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начала б</a:t>
            </a:r>
            <a:r>
              <a:rPr lang="ru-RU" sz="17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ыли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проанализированы технические возможности вуза, изучены возможности студентов (наличие и скорость интернета, наличие персонального компьютера,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kk-KZ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-камеры, микрофона и т.д.). </a:t>
            </a:r>
            <a:endParaRPr lang="kk-KZ" sz="17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1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итоге были внесены соответствующие изменения в Академическую политику.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карантина 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итоговая аттестация </a:t>
            </a:r>
            <a:r>
              <a:rPr lang="kk-KZ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 заочной формы обучения 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проводилась в форме написания и защиты дипломной работы (проекта) или сдачи двух комплексных экзаменов в режиме онлайн, или в виде написания эссе (или двух) </a:t>
            </a:r>
            <a:r>
              <a:rPr lang="kk-KZ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обязательным прохождением их на антиплагиат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дипломной работы проводилась в онлайн режиме посредством платформ, определенных кафедрой 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17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Для одной студентки, не имеющей технических возможностей пройти защиту онлайн, дипломная работа членами АК была оценена оффлайн. </a:t>
            </a:r>
            <a:endParaRPr lang="ru-RU" sz="17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30" y="150788"/>
            <a:ext cx="5497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Итоговая аттестация студентов и магистрантов также прошла в дистанционном формате.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30" y="5176238"/>
            <a:ext cx="7269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Кроме того, на июнь была перенесена итоговая аттестация для студентов, имеющих финансовые задолженности (по заявлению). Им была представлена возможность погасить задолженность до 1 июня, а затем сдать текущую сессию и пройти итоговую аттестацию по отдельному графику.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9" y="1034415"/>
            <a:ext cx="57607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условиях ЧП дисциплины комплексных экзаменов для большинства студентов заочной формы обучения были оценены суммативно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заявлению студента)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исключением студентов, претендующих на диплом с отличием. </a:t>
            </a:r>
            <a:endParaRPr lang="kk-KZ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заочной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формы обучения, которые не писали дипломную работу, 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сдали текущие экзамены с оценками А, А- «отлично», В-, В, В+, С+ «хорошо» и имеющие средний балл успеваемости (GPA) за весь период обучения не ниже 3,5, в обязательном порядке сдавали два комплексных экзамена в режиме онлайн или в виде написания  эссе (или двух)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обязательным прохождением их на антиплагиат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Таковых было 11 человек.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режиме онлайн защитили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дипломную работу 192 человека, из них 127 по заочной форме и 65 по очной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1500" y="1070312"/>
            <a:ext cx="68237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Летняя экзаменационная сессия у студентов и магистрантов также проходила в дистанционном формате.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условиях ЧП промежуточная аттестация студентов очной формы обучения прошла в тестовой форме в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 ВУЗ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Platonus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Для студентов образовательной программы 6В01702-Иностранный язык: два иностранных языка экзамены проходили в устной форме через систему jitsi.org. </a:t>
            </a:r>
          </a:p>
          <a:p>
            <a:pPr algn="just"/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РК </a:t>
            </a:r>
            <a:r>
              <a:rPr lang="kk-KZ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- 2 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 ВУЗ  «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Platonus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 выставлен по текущим оценкам, а экзамены студенты сдавали в форме тестирования.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327685"/>
              </p:ext>
            </p:extLst>
          </p:nvPr>
        </p:nvGraphicFramePr>
        <p:xfrm>
          <a:off x="322139" y="2575496"/>
          <a:ext cx="7038785" cy="427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314"/>
                <a:gridCol w="1684359"/>
                <a:gridCol w="595014"/>
                <a:gridCol w="595014"/>
                <a:gridCol w="595014"/>
                <a:gridCol w="595014"/>
                <a:gridCol w="595014"/>
                <a:gridCol w="595014"/>
                <a:gridCol w="595014"/>
                <a:gridCol w="595014"/>
              </a:tblGrid>
              <a:tr h="2200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в %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в %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40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5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6В01301-Педагогика и методика начального обучения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303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303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303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6В01703-Казахский язык и литература (КР)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5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иностранных языка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19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17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19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  <a:tr h="136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21" marR="43021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28651" y="627159"/>
            <a:ext cx="694944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среднем по вузу показатель абсолютной успеваемости студентов составляет 81,5%, средняя качественная успеваемость – 70%. По сравнению с летней сессией прошлого учебного года успеваемость снизилась на 16,5%,  показатель качественной успеваемости в сравнении с прошлым  годом держится на одном  уровне. На 20,2 % увеличилась качество  успеваемости на ОП 6В01301-Педагогика и методика начального обучения.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6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25205" y="1213902"/>
            <a:ext cx="59947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большим достижением вуза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стало открытие магистратуры по новым для нас  образовательным программам, а именно: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«Иностранный язык: два иностранных языка» (профильное и научно - педагогическое направление).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ОП успешно прошли экспертизу и включены в Реестр, таким образом, академия начала летом осуществлять первый прием абитуриентов на эти программы, и очень активно кафедра Иностранного языка и межкультурной коммуникации включилась в образовательный процесс с новыми магистрантами. </a:t>
            </a:r>
          </a:p>
        </p:txBody>
      </p:sp>
    </p:spTree>
    <p:extLst>
      <p:ext uri="{BB962C8B-B14F-4D97-AF65-F5344CB8AC3E}">
        <p14:creationId xmlns:p14="http://schemas.microsoft.com/office/powerpoint/2010/main" val="271291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97230" y="828998"/>
            <a:ext cx="66522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Летняя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экзаменационная сессия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магистрантов осуществлялась в соответствии с рабочими учебными планами, академическим календарем. Сессия проходила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трех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недель с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.06.-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20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Во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ЧП 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екущий контроль успеваемости обучающихся проводи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форме суммативного оценивания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/>
              <a:t> 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59809"/>
              </p:ext>
            </p:extLst>
          </p:nvPr>
        </p:nvGraphicFramePr>
        <p:xfrm>
          <a:off x="710759" y="3367500"/>
          <a:ext cx="6086476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9971"/>
                <a:gridCol w="699208"/>
                <a:gridCol w="723976"/>
                <a:gridCol w="629986"/>
                <a:gridCol w="810345"/>
                <a:gridCol w="810345"/>
                <a:gridCol w="539806"/>
                <a:gridCol w="612839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 к сессии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Сдавали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и хорошо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7М01101</a:t>
                      </a: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-Педагогика и психология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7М04101 – 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7382" y="2693869"/>
            <a:ext cx="6222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Успеваемость обучающиеся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государственному гранту 1 курса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5960" y="8884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спеваемость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образовательным программам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32158"/>
              </p:ext>
            </p:extLst>
          </p:nvPr>
        </p:nvGraphicFramePr>
        <p:xfrm>
          <a:off x="1074420" y="1771652"/>
          <a:ext cx="5463540" cy="4767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880"/>
                <a:gridCol w="463186"/>
                <a:gridCol w="622681"/>
                <a:gridCol w="457725"/>
                <a:gridCol w="100945"/>
                <a:gridCol w="100945"/>
                <a:gridCol w="541295"/>
                <a:gridCol w="541295"/>
                <a:gridCol w="620495"/>
                <a:gridCol w="560412"/>
                <a:gridCol w="622681"/>
              </a:tblGrid>
              <a:tr h="799238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обучения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щено к сес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Сдава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отлично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отлич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и хорошо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23085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7М01701 – Казахский язык и 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 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118148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7М01101 – Педагогика и психология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118148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7М04201 – 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1(2 гүода)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118148">
                <a:tc gridSpan="5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7М04101 – 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 года)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  <a:tr h="236294"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354" marR="38354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9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9" y="1163003"/>
            <a:ext cx="61243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Одним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направлений деятельности  организаторов учебного процесса является организация академической мобильности ППС и обучающихся.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Ежегодно в академии ведется работа по осуществлению сотрудничества с другими вузами в рамках обмена студентами и ППС.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Обмен студентами на обучение осуществляется на семестр с обязательным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перезачетом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установленном порядке освоенных образовательных программ в виде кредитов в своем вузе. 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внешней исходящей академической мобильности обучающихся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первом семестре 2019-2020 учебного года 1 студентка 4 курса образовательной программы 6B04101-«Финансы» прошла обучение по программы «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Mevlana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университете  «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Гиресун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(Республика Турция, г.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Гиресун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7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9" y="769259"/>
            <a:ext cx="65244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внутренней исходящей академической мобильности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Кокшетауск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им. А.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Мырзахметова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прошли обучение в первом семестре 2019-2020 учебного года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студентки образовательной программы 6В01101 – «Педагогика и психология»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 втором семестре 201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учебного года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студент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 ОП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5В030100-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Юриспруденция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Евразийском гуманитарном институте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прошли обучение в первом семестре 1 студент образовательной программы 6В04101 – «Финансы» и 1 студентка образовательной программы 6В01701 –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Казахский язык и литература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 втором семестре 201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учебного года -1 студент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 ОП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6В01201 –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обучение и воспитание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1 студентка ОП 6В01701 –«Казахский язык и литература».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Актюбинск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университет</a:t>
            </a:r>
            <a:r>
              <a:rPr lang="kk-K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имени К.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Жубанова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прошли обучение в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втором семестре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студент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образовательной программы 6В01101 – «Педагогика и психология»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в текущем учебном году на обучение в другие вузы выезжали 10 студентов академии (1- за пределы РК, 9 –в вузы Казахстана).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9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7280" y="802834"/>
            <a:ext cx="57607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Всего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текущем учебном году на обучение в другие вузы выезжали </a:t>
            </a:r>
            <a:r>
              <a:rPr lang="kk-KZ" sz="20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студентов академии (1- за пределы РК, 9 –в вузы Казахстана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в текущем учебном году </a:t>
            </a:r>
            <a:r>
              <a:rPr lang="kk-KZ" sz="20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преподавателей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 провели занятия в других вузах по обмену, и </a:t>
            </a:r>
            <a:r>
              <a:rPr lang="kk-KZ" sz="20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преподавателей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других вузов прочитали лекции для студентов академии «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Bolashaq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объявленным карантином наши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</a:t>
            </a:r>
            <a:r>
              <a:rPr lang="kk-KZ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нты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обучавшиеся в других вузах, после 16 марта вернулись домой и доучивались в принимающих вузах дистанционно. Таких было 5 человек. По итогам в программах мобильности в 2019-2020 учебном году участвовали студенты почти всех образовательных программ, за исключением ОП «Фармация» и «Иностранный язык: два иностранных языка».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57300" y="576501"/>
            <a:ext cx="6389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Практика студентов академии «Bolashaq» является составной частью образовательной программы высшего профессионального образования и проводится в соответствии с Типовыми правилами, ГОСО, Академической политикой вуза, утвержденными рабочими учебными планами и академическим календарем в целях приобретения студентами навыков профессиональной работы, углубления и закрепления знаний, полученных в процессе теоретического обучения.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180" y="3004483"/>
            <a:ext cx="71208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текущем учебном году впервые педагогическая практика у студентов 3-х курсов педагогических ОП прошла без отрыва от учебы (непрерывная практика). Один день в неделю на протяжении всего семестра студенты проводили на базе практики, что отмечено в их расписании.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объявлением карантина и переходом школьников на дистанционное обучение были приостановлены с 16 марта непрерывные педагогические практики у студентов 3-х курсов педагогических ОП и все практики студентов 4-х курсов. Было принято решение  согласно рекомендации МОН РК  для данной категории студентов программу практики считать выполненной. Защита отчетов прошла онлайн по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Скайпу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записью и с участием специалиста УМУ по практике.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3898" y="594003"/>
            <a:ext cx="6217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послаблением карантинных мер с 04 мая 2020 г. студенты ОП Фармации смогли пройти большинство практик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плану по месту жительства по индивидуальному договору с соблюдением социальной дистанции, санитарных норм и карантинных мер.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Остальные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практики: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«Учебная практика по ботанике» 1 курса,   «Учебная практика по введению в специальность» 2 курса; «Учебная практика по технологии лекарственных форм» 3 курса; «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по промышленной технологии лекарств» 4 курса; «Производственная практика по фармакогнозии» 4 курса перенесены на 2020-2021 уч. год.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7220" y="5156358"/>
            <a:ext cx="5989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Таким же образом на следующий учебный год перенесены производственные практики на 2-3 курсах ОП «Финансы» и «Юриспруденция».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8368" y="2140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плана издательской работы.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2145" y="1105405"/>
            <a:ext cx="62424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 учебном году ППС академии запланировано к изданию 32 учебных и учебно-методических работ (учебные пособия, учебно-методические пособия, электронные учебники, курсы лекций, словари, программы практик и т.д.), из них: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7370" y="3100477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учебник;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34 учебные пособия;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методических указания;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словаря;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электронный учебник;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программа практики.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73370"/>
              </p:ext>
            </p:extLst>
          </p:nvPr>
        </p:nvGraphicFramePr>
        <p:xfrm>
          <a:off x="847919" y="774259"/>
          <a:ext cx="6349840" cy="3659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435"/>
                <a:gridCol w="2523195"/>
                <a:gridCol w="1126070"/>
                <a:gridCol w="1126070"/>
                <a:gridCol w="11260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выполнено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Юридических дисциплин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и начального обучения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МК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1470" y="4538514"/>
            <a:ext cx="64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Из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таблицы следует, что план издания выполнен на 50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из запланированных 32 работ издано 16. В основном,  невыполнение по кафедрам связано с сильной загруженностью ППС во втором семестре по причине перехода обучения студентов на онлайн режим. 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23160" y="38712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деятельность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3097" y="1808262"/>
            <a:ext cx="62615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Научно-исследовательская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академии является неотъемлемой частью образовательного процесса академии в целом, важнейшим фактором укрепления интеллектуального потенциала.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 году научно-исследовательская работа ППС вуза была плодотворной.  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Коллектив Академии принимал активное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региональных мероприятиях, в честь 175-летия Великого Абая, и 1150-летию Абу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Насыр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аль-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Фараби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9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7230" y="1079421"/>
            <a:ext cx="66751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Кадровый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резерв</a:t>
            </a:r>
          </a:p>
          <a:p>
            <a:pPr lvl="0"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Одним из наиболее важных механизмов реализации внутривузовской системы формирования и развития управленческого персонала является формирование резерва на выдвижение и работа с ним. В прошлом году был сформирован кадровый резерв начиная с ректора до руководителей подразделений. Данный резерв содержит не только потенциальных претендентов нашей академии, так и посторонних лиц.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5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0789" y="743005"/>
            <a:ext cx="60100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январ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 25 февраля 20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года был проведен конкурс научно-исследовательских работ среди студентов Академии, с целью развития навыков научно-исследовательской работы и поискового творчества, привлечения студентов к научно-исследовательской деятельности, к реализации социальных заказов по проблемам развития казахстанского общества и его сферы образования на базе инновационных технологий и отбора лучших студенческих работ для участия в республиканском конкурсе. 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Академия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выпускает в своем издательстве "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Болашак-Баспа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 международный научный журнал "Актуальные проблемы современности". Журнал публикуется с 2002 года,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функционирует с целью поддержки ППС вуза в увеличении публикаций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показывает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работа РИО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Болашак-Баспа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эффективной. 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5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88820" y="7939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выпуска статей в разрезе секций за 2019-2020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07951"/>
              </p:ext>
            </p:extLst>
          </p:nvPr>
        </p:nvGraphicFramePr>
        <p:xfrm>
          <a:off x="996474" y="2140807"/>
          <a:ext cx="6077585" cy="339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915"/>
                <a:gridCol w="1570355"/>
                <a:gridCol w="832485"/>
                <a:gridCol w="832485"/>
                <a:gridCol w="832485"/>
                <a:gridCol w="833120"/>
                <a:gridCol w="8407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Название секции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АПС: № 3(25)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АПС: № 4(26)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АПС: № 1(27) 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АПС: № 2(</a:t>
                      </a: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8) 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статей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«Юриспруденция»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«Педагогика»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«Филология»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«Гуманитарные науки»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«Технические науки»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«Фармация. Химия»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7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7270" y="854036"/>
            <a:ext cx="6183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- 31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января 2020 года в стенах академии «Bolashaq» состоялась внутривузовская научно-практическая конференция магистрантов-выпускников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«Магистерские чтения - 2020».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Было заявлено 62 докладов, по всем направлениям, а именно: юридические, филологии, педагогики, психологии и финансов.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7270" y="2177475"/>
            <a:ext cx="65265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- 28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февраля 2020 г., в  академии «Bolashaq» проведена Республиканская научно-практическая конференция студентов и молодых ученых «Молодежь и глобальные проблемы современности». На конференции принимали участие авторы из стран ближнего и дальнего зарубежья. Всего было представлено около 200 научных докладов. Материалы конференции были опубликованы.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- 24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апреля 2020г.,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представители Центра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гуманной педагогики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принимали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Международной научно-практической конференции «Наука и образование в современном мире».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Нұр-Сұлтан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- 2020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 8 қыркүйек күні Қазақ тілі мен әдебиеті кафедрасының ұйымдастыруымен Қазақстан Республикасының Тілдер күніне орай «Ахмет Байтұрсынұлының қайраткерлік мұраты және тәуелсіздік құндылықтары» тақырыбында республикалық ғылыми - практикалық онлайн семинар скайп платформасы арқылы өткізілді. Семинарға Нұр-Сұлтан, Алматы, Ақтөбе, Тараз, Көкшетау, Жезқазаған қалаларынан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ғалымдар қатысты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2980" y="1443841"/>
            <a:ext cx="58750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Академией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проведена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научно-практическая конференция «Наука и образование в современном мире»,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посвящённая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175-летию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великого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поэта, импровизатора и композитора казахского народа Абая Кунанбаева.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конференции принимали участие авторы из стран ближнего и дальнего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зарубежья. По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итогам конференции приняты рекомендации и изданы сборники научных трудов (2 тома).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0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81497" y="301466"/>
            <a:ext cx="49088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научно-исследовательских кафедральных тем зарегистрированы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«Национальный центр государственной научно-технической экспертизы»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469" y="1901756"/>
            <a:ext cx="66501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«Языки в «зеркале» культуры и создание словарей»- научный руководитель к.ф.н., доцент Оразгалиева Г.Ш. // № 0118РКД0214 от 06.04.2018г (01.03.2018-01.03.2021г), 200 тыс.тенге</a:t>
            </a:r>
          </a:p>
          <a:p>
            <a:pPr indent="45720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«Совершенствование финансовой системы Казахстана» - научный руководитель к.э.н., доцент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Дарибекова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А.С. // № 0119РКИ0096 от 27.03.2019г – (01.01.2019-01.01.2022г), 150 тыс.тенге. </a:t>
            </a:r>
          </a:p>
          <a:p>
            <a:pPr indent="4572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Исторические аспекты становления и развития отечественной фармации» - научный руководитель доцент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Болдыш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С.К. // № 0119РКИ0025 от 28.01.2019г – (28.01.2019-31.12.2020г), 300 тыс.тенге.</a:t>
            </a:r>
          </a:p>
          <a:p>
            <a:pPr indent="457200"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Продолжение работ по пяти научно-исследовательским темам кафедр, Центра правовых и экономических исследований и Центра «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КарЛаг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находятся на стадии регистрации. (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ПиП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ДИНО,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КазЯз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ЦПиЭИ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КарЛаг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7919" y="1027680"/>
            <a:ext cx="66179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Запланировано на 2020-2021 учебный год следующие монографии</a:t>
            </a:r>
            <a:r>
              <a:rPr lang="ru-RU" sz="16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“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Тәуелсіз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”(Духовные ценности  независимого Казахстана: история и современность)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Менлибаев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К.Н.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Саттарова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Ф.Ф. Монография. Май 2021</a:t>
            </a:r>
          </a:p>
          <a:p>
            <a:pPr indent="4572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Ұлттық рухани дәстүрлері-ұрпақ игілігі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Еликбаев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Н.Е. Монография. 2021ж.</a:t>
            </a:r>
          </a:p>
          <a:p>
            <a:pPr indent="4572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Амнистия в Республике Казахстан. Рысмагамбетова Г.М. Монография Май  2021г.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ҚР тұңғыш президенті – Елбасы Н.Ә.Назарбаевтың «Болашаққа бағдар: рухани жаңғыру» бағдарламасы аясында монография: Қызылорда өңірінің жер-су атаулары. Сембиев К.З. Монография  Наурыз 2020ж.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Участие общественности в воздействии на преступность в Казахстане. XIX-XX вв. Сыздык Б.К. Монография.  Май 2020г.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Азаматтық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айналымға қатысушыларды, тауарларды, жұмыстарды немесе қызмет көрсетулерді дараландыру құралдарын азаматтық құқықтық қорғау . Копжасарова С. Монография Май 2021ж.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«Протекторное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фенольных антиоксидантов». Тнимова Г.Т. Монография Май 2021г.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Отандық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фармацияның тарихи аспектілерінің қалыптасуы мен дамуы» Болдыш С.К Изакова Л.К. Монография .Май 2021г.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65</a:t>
            </a:fld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7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17320" y="1262926"/>
            <a:ext cx="60921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 работа проводилась согласно следующим направлениям: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правовое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воспитание;</a:t>
            </a:r>
          </a:p>
          <a:p>
            <a:pPr marL="342900" indent="-342900" algn="just">
              <a:buAutoNum type="arabicParenR"/>
            </a:pP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противодействию религиозного экстремизма и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терроризма;</a:t>
            </a:r>
          </a:p>
          <a:p>
            <a:pPr marL="342900" indent="-342900" algn="just">
              <a:buFontTx/>
              <a:buAutoNum type="arabicParenR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Культурно-эстетическое воспитание, патриотическое воспитание, развитие творческого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потенциала;</a:t>
            </a:r>
          </a:p>
          <a:p>
            <a:pPr marL="342900" indent="-342900" algn="just">
              <a:buFontTx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здорового образа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 marL="342900" indent="-342900" algn="just">
              <a:buFontTx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Общежитие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социальная работа,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волонтерство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endParaRPr lang="ru-RU" dirty="0"/>
          </a:p>
          <a:p>
            <a:pPr marL="342900" indent="-342900">
              <a:buFontTx/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9" y="478569"/>
            <a:ext cx="61493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проведено свыше 95 мероприятий: встреч, круглых столов, праздников,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собраний в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общежитии,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концерты, олимпиады, традиционные мероприятия, п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освященные различным датам, согласно плана работы академии, области и  города. 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 функционируют следующие студенческие  объединения: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Болашак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Молодежное объединение 1%;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Читательский клуб им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Л.Батиста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Альянс студентов Казахстана;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Проектный офис «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аналы ұрпақ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 «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Otan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16.10.2019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впервые была проведена встреча выпускников всех лет выпуска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учебном году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честь 25-летнего юбилея вуза центр масс-медиа Академии «Bolashaq»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постепенную оцифровку архивов газеты.</a:t>
            </a:r>
          </a:p>
          <a:p>
            <a:pPr indent="360000" algn="just"/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осеннем семестре был открыт коворкинг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Bolashaq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(оснащен необходимой компьютерной техникой, проектором),   в котором студенты могут проводить семинары, круглые столы, диалоговые площадки.</a:t>
            </a:r>
          </a:p>
          <a:p>
            <a:pPr indent="36000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6805" y="971550"/>
            <a:ext cx="67551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2019-2020 учебного года за активное участие в различных мероприятиях города, области и республики награждены более 50 студентов благодарственными письмами, дипломами и грамотами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00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Студенты Академии снова стали лучшими по республике: «Лучший студент года - 2019», Гран-при «Студент года», (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Мағрупжан Бексұлтан, Жанабаев Данияр, Оспанова Райхан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60000" algn="just"/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 Академии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Студенческое Самоуправление как новый инструмент противодействию коррупции в высшем учебном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заведении» стал первым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 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Всероссийской научно-практической конференции с международным участием «Современные подходы к противодействию коррупции: тренды и перспективы»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 Российском Экономическом Университете (РЭУ) им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Г.В. Плеханова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Москве.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1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9" y="1531621"/>
            <a:ext cx="61493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введением карантина с марта 2020 г. </a:t>
            </a:r>
            <a:r>
              <a:rPr lang="kk-KZ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мероприятия  </a:t>
            </a:r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перешли </a:t>
            </a:r>
            <a:r>
              <a:rPr lang="kk-KZ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формат онлайн,  которые проводятся посредством социальной сети, порталов ЗУМ, СКАЙП.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Приказом ректора Академии более 40 студентов </a:t>
            </a:r>
            <a:r>
              <a:rPr lang="kk-KZ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были премированы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размере от 2500 до 10000 тенге.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5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2" y="887413"/>
            <a:ext cx="1327150" cy="1962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2807" y="289233"/>
            <a:ext cx="514815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Бекжанова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Сауле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Бектасовна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Руководитель учебно-методического управления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Образование: Высшее: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КарГУ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им. Е.А.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Букетова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исторический факультет, историк, преподаватель истории и социально-политических       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Достижения: Победитель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внутривузовских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конкурсов «Лучший сотрудник» в 2015 году, «Мастер управления» в 2018 году. Награждена благодарственным письмом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Карагандинской области в 2014 году и Почетной грамотой министра образования и науки Республики Казахстан в 2017 году.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 в академии: В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Академии”Bolashaq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работает с 1 ноября 2010 года, сначала специалистом учебно-методического управления, 1 сентября 2014 года возглавила Центр Болонского процесса и академической мобильности. С 1 сентября 2015 года и по сей день является начальником учебно-методического управления академии.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 Телефон: 8-7212-42-04-25 (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046), е-мейл: </a:t>
            </a:r>
            <a:r>
              <a:rPr lang="ru-RU" sz="1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77-saule-77@inbox.ru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3094" y="3253532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Кандидаты: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0290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39" y="3438198"/>
            <a:ext cx="1231900" cy="14065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03120" y="3505895"/>
            <a:ext cx="672084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Тазабеков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 </a:t>
            </a: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Адиль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 </a:t>
            </a: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Иманович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Должность</a:t>
            </a:r>
            <a:r>
              <a:rPr kumimoji="0" lang="ru-RU" altLang="zh-CN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старший преподаватель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работы:</a:t>
            </a: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Академия государственного управления при Президенте РК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Образование:</a:t>
            </a: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Высшее, </a:t>
            </a:r>
            <a:r>
              <a:rPr kumimoji="0" lang="ru-RU" altLang="zh-CN" sz="11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altLang="zh-CN" sz="9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арГТУ</a:t>
            </a:r>
            <a:r>
              <a:rPr kumimoji="0" lang="ru-RU" altLang="zh-CN" sz="9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.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Ученая степень, звание: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кандидат экономических наук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Профессиональная деятельность в академии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Times New Roman" pitchFamily="18" charset="0"/>
                <a:cs typeface="Mangal"/>
              </a:rPr>
              <a:t>: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Академии”Bolashaq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работал с </a:t>
            </a:r>
            <a:r>
              <a:rPr kumimoji="0" lang="kk-KZ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2001 года до 2016 года</a:t>
            </a:r>
            <a:endParaRPr kumimoji="0" lang="kk-KZ" altLang="zh-CN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85012" y="4844723"/>
            <a:ext cx="58750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Бекбашева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Бейбитгуль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Бексеитовна</a:t>
            </a:r>
            <a:endParaRPr lang="ru-RU" sz="11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Должность: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Руководитель отдела регистрации</a:t>
            </a:r>
          </a:p>
          <a:p>
            <a:r>
              <a:rPr lang="kk-K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</a:t>
            </a:r>
          </a:p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Академическая степень: 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 педагогических наук</a:t>
            </a:r>
          </a:p>
          <a:p>
            <a:r>
              <a:rPr lang="kk-K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kk-KZ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Победитель </a:t>
            </a:r>
            <a:r>
              <a:rPr lang="ru-RU" sz="11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внутривузовских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конкурсов «Мастерство управления» в 2017 году. Награждена Почетной грамотой  Акима города Караганды в 2014 году и благодарственным письмом министра образования и науки Республики Казахстан в 2018 году.</a:t>
            </a:r>
          </a:p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В Академии ”Bolashaq” работает с  сентября 2011 года</a:t>
            </a:r>
          </a:p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8-7212-42-04-25 (</a:t>
            </a:r>
            <a:r>
              <a:rPr lang="ru-RU" sz="11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030), </a:t>
            </a:r>
            <a:r>
              <a:rPr lang="ru-RU" sz="11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bekbasheva@bk.ru</a:t>
            </a:r>
            <a:endParaRPr lang="ru-RU" sz="11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://kubolashak.kz/wp-content/uploads/2019/10/бейтбетгуль-451x600.jpeg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39" y="5072218"/>
            <a:ext cx="1252586" cy="16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918" y="145206"/>
            <a:ext cx="67686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решения </a:t>
            </a:r>
          </a:p>
          <a:p>
            <a:pPr indent="360000" algn="ctr"/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ctr"/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647417"/>
              </p:ext>
            </p:extLst>
          </p:nvPr>
        </p:nvGraphicFramePr>
        <p:xfrm>
          <a:off x="606257" y="774259"/>
          <a:ext cx="6448617" cy="5817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302"/>
                <a:gridCol w="3576146"/>
                <a:gridCol w="1423958"/>
                <a:gridCol w="1098211"/>
              </a:tblGrid>
              <a:tr h="3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710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Проработать возможность организации дистанционной академической мобильности, а также прохождения практики в дистанционном режиме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 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710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Активизировать работу по разработке и изданию учебно-методических пособий преподавателями кафедр, расширить их количество и спектр затрагиваемых проблем.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 кафедрами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53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Продолжить работу по совершенствованию цифровой грамотности ППС, изучению новых  возможностей  дистанционного  обучения.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Центра ДОТ, 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отдела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53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Пополнить фонд учебной литературы по дисциплинам ОП, прежде всего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педагогическим, современными изданиями.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библиотеки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зав. 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53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работу по совершенствованию контента для проведения занятий в дистанционном формате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ППС, зав. 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355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работу по остепененности кафедр ПиП и ИНиМК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887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Совершенствовать работу Комиссий по обеспечению качества (по содержанию и условиям реализации образовательных программ, по политике оценивания и другим академическим вопросам)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УМС, зав. 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  <a:tr h="53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Приобрести дополнительный Модуль «ЦОС» в программе ИС ВУЗ «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Platonus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Проректор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стратегическому развитию, проректор по УМР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течени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осеннего семестра 2020г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09" marR="374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9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71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66630"/>
              </p:ext>
            </p:extLst>
          </p:nvPr>
        </p:nvGraphicFramePr>
        <p:xfrm>
          <a:off x="665039" y="774259"/>
          <a:ext cx="7419703" cy="567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053"/>
                <a:gridCol w="4114671"/>
                <a:gridCol w="1727488"/>
                <a:gridCol w="1174491"/>
              </a:tblGrid>
              <a:tr h="50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Подготовить документы на получение лицензии по направлению «Подготовка специалистов по специальной педагогике»,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разработать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 «Дефектология»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УМР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31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Разработать механизмы реализации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двудипломного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обучения по программам магистратуры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 по УМР, проректор по НР и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– март 2021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405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ровести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работу по поиску заказчиков НИР, заключить договоры и произвести регистрацию тем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НРиМС, зав.кафедрами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ноября 2020 г</a:t>
                      </a: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41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беспечить активное участие ППС кафедр в реализации невыполненных или выполняемых на недостаточно высоком уровне разделов НИР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зав.кафедрами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ноября 2020 года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622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зять на 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особый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контроль 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публиковани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научных статей в журналах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рекомендуемых ККСОН,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журналах с ненулевым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импакт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-фактором,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</a:t>
                      </a: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наукометрическую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базу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Скопус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Томсон Рейтер, а также в российскую базу РИНЦ.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НРиМС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92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ктивизировать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участие ППС кафедр в различных научных конкурсах на получение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грантового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финансирования (МОН РК и других организаций и учреждений международных, отраслевых, региональных и вузовских источников и использование многоканального финансирования). Срок – постоянно, по мере объявления конкурсов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НРиМС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 декабря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61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Активизировать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НИРС, направляя усилия на участие в конкурсах, олимпиадах и научных конференциях.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Проректору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НРиМС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кафедрами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постоянно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656" marR="24656" marT="0" marB="0"/>
                </a:tc>
              </a:tr>
              <a:tr h="61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60" marR="65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капитальный ремонт и модернизацию столовой, хореографического и  тренажерного залов.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60" marR="65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стратегическому развитию, АХЧ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60" marR="65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Декабрь, 2020 г.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60" marR="653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6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83143" y="298153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ОКОНЧЕН,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pic>
        <p:nvPicPr>
          <p:cNvPr id="17410" name="Picture 2" descr="http://kubolashak.kz/wp-content/uploads/2019/10/бейтбетгуль-451x600.jpe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71" y="773999"/>
            <a:ext cx="150653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57500" y="287609"/>
            <a:ext cx="691261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Руководитель отдела регистрации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32807" y="964717"/>
            <a:ext cx="656072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Бекбашева</a:t>
            </a: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 </a:t>
            </a:r>
            <a:r>
              <a:rPr kumimoji="0" lang="ru-RU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Бейбитгуль</a:t>
            </a: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 </a:t>
            </a:r>
            <a:r>
              <a:rPr kumimoji="0" lang="ru-RU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Бексеитовна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Образование: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Высшее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Академическая степень: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магистр педагогических наук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Достижения</a:t>
            </a:r>
            <a:r>
              <a:rPr kumimoji="0" lang="kk-KZ" altLang="zh-CN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Победитель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внутривузовских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конкурсов «Мастерство управления» в 2017 году. Награждена Почетной грамотой  Акима города Караганды в 2014 году и благодарственным письмом министра образования и науки Республики Казахстан в 2018 году.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Профессиональная деятельность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 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в академии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: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В Академии ”Bolashaq” работает с  сентября 2011 года</a:t>
            </a:r>
            <a:endParaRPr kumimoji="0" lang="ru-RU" altLang="zh-CN" sz="7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Liberation Serif"/>
                <a:ea typeface="SimSun" pitchFamily="2" charset="-122"/>
                <a:cs typeface="Mangal"/>
              </a:rPr>
              <a:t>Контакты: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8-7212-42-04-25 (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вн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030),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hlinkClick r:id="rId5"/>
              </a:rPr>
              <a:t>bekbasheva@bk.ru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3130" y="2789289"/>
            <a:ext cx="5867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Туганбаева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Салтанат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Турсынхановна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Должность: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Руководитель центра обслуживания студентов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Образование: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Высшее, закончила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КарГУ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Е.А.Букетова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КУ «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Болашак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Академическая степень: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 права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Достижения: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Четырежды номинант конкурса «Лучший сотрудник года», Обладатель грамоты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области за вклад в области образования, Обладатель благодарственного письмо министра образования за вклад в области образования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В Академии ”Bolashaq” работает с  сентября 2004 года</a:t>
            </a:r>
          </a:p>
          <a:p>
            <a:r>
              <a:rPr lang="kk-KZ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420425 (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012), 87015523790, tuganbaeva.salta@mail.ru</a:t>
            </a:r>
          </a:p>
        </p:txBody>
      </p:sp>
      <p:pic>
        <p:nvPicPr>
          <p:cNvPr id="17414" name="Picture 6" descr="imag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4943475"/>
            <a:ext cx="13716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69808" y="4823460"/>
            <a:ext cx="5219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Косманова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Асель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Бейсенгазизовна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преподаватель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Высшее, КИАО «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Болашак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Академическая степень: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 права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Достижения: 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академии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В Академии ”Bolashaq” работает с  сентября 2004 года</a:t>
            </a: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87014868376</a:t>
            </a:r>
          </a:p>
        </p:txBody>
      </p:sp>
      <p:pic>
        <p:nvPicPr>
          <p:cNvPr id="17415" name="Picture 7" descr="http://kubolashak.kz/wp-content/uploads/2019/11/01010-400x600.jpg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925484"/>
            <a:ext cx="11811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8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09041" y="1680210"/>
            <a:ext cx="59947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Необходимо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работу с резервом руководящих кадров.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нынешних условиях мы понимаем значимость этой работы, которая  должна обеспечить совершенствование и развитие управленческого потенциала, сформировать руководителей современного типа, способных эффективно работать в современных условиях.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71DB9048884547AA3B63028952A466" ma:contentTypeVersion="0" ma:contentTypeDescription="Создание документа." ma:contentTypeScope="" ma:versionID="ce454e699cd4933b16548687110eba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2fabbfca08c602fc194a16e919890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CDCD56-F126-43FD-8B19-DC25AD2D4132}"/>
</file>

<file path=customXml/itemProps2.xml><?xml version="1.0" encoding="utf-8"?>
<ds:datastoreItem xmlns:ds="http://schemas.openxmlformats.org/officeDocument/2006/customXml" ds:itemID="{6B751E31-759E-45D0-A088-24D894FEE6A4}"/>
</file>

<file path=customXml/itemProps3.xml><?xml version="1.0" encoding="utf-8"?>
<ds:datastoreItem xmlns:ds="http://schemas.openxmlformats.org/officeDocument/2006/customXml" ds:itemID="{45C241C6-D175-460F-99C3-556FA5C02E6F}"/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2276</TotalTime>
  <Words>4854</Words>
  <Application>Microsoft Office PowerPoint</Application>
  <PresentationFormat>Экран (4:3)</PresentationFormat>
  <Paragraphs>1911</Paragraphs>
  <Slides>72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Грань</vt:lpstr>
      <vt:lpstr>Отчет о работе за 2019-2020 учебный год и стратегических задачах развития Академии «Bolashaq»</vt:lpstr>
      <vt:lpstr>    Направления деятельности:  - учебная работа; - научная деятельность; - воспитательная работа; - издательская деятельность; - административно-хозяйственная деятельность. </vt:lpstr>
      <vt:lpstr> Участие в ранжировании вузов и ОП - важная составляющая имиджа академии. В текущем году уже третий год НПП «Атамекен» проводит рейтинг образовательных программ, но итоги пока не вышли. А по итогам национального рейтинга НАОКО в 2020 году академия заняла 6 место среди гуманитарно-экономических вузов страны.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Менлибаев</cp:lastModifiedBy>
  <cp:revision>199</cp:revision>
  <cp:lastPrinted>2020-10-26T07:45:54Z</cp:lastPrinted>
  <dcterms:created xsi:type="dcterms:W3CDTF">2016-11-18T14:12:19Z</dcterms:created>
  <dcterms:modified xsi:type="dcterms:W3CDTF">2020-10-27T07:37:37Z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0x0101006171DB9048884547AA3B63028952A466</vt:lpwstr>
  </property>
</Properties>
</file>